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Default Extension="fntdata" ContentType="application/x-fontdata"/>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notesSlides/notesSlide3.xml" ContentType="application/vnd.openxmlformats-officedocument.presentationml.notesSlide+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embedTrueTypeFonts="1" saveSubsetFonts="1">
  <p:sldMasterIdLst>
    <p:sldMasterId id="2147483649" r:id="rId1"/>
  </p:sldMasterIdLst>
  <p:notesMasterIdLst>
    <p:notesMasterId r:id="rId22"/>
  </p:notesMasterIdLst>
  <p:handoutMasterIdLst>
    <p:handoutMasterId r:id="rId23"/>
  </p:handoutMasterIdLst>
  <p:sldIdLst>
    <p:sldId id="265" r:id="rId2"/>
    <p:sldId id="266" r:id="rId3"/>
    <p:sldId id="267" r:id="rId4"/>
    <p:sldId id="268" r:id="rId5"/>
    <p:sldId id="269" r:id="rId6"/>
    <p:sldId id="270" r:id="rId7"/>
    <p:sldId id="271" r:id="rId8"/>
    <p:sldId id="279" r:id="rId9"/>
    <p:sldId id="272" r:id="rId10"/>
    <p:sldId id="273" r:id="rId11"/>
    <p:sldId id="283" r:id="rId12"/>
    <p:sldId id="284" r:id="rId13"/>
    <p:sldId id="277" r:id="rId14"/>
    <p:sldId id="278" r:id="rId15"/>
    <p:sldId id="280" r:id="rId16"/>
    <p:sldId id="281" r:id="rId17"/>
    <p:sldId id="282" r:id="rId18"/>
    <p:sldId id="275" r:id="rId19"/>
    <p:sldId id="276" r:id="rId20"/>
    <p:sldId id="285" r:id="rId21"/>
  </p:sldIdLst>
  <p:sldSz cx="9144000" cy="6858000" type="screen4x3"/>
  <p:notesSz cx="6735763" cy="9866313"/>
  <p:embeddedFontLst>
    <p:embeddedFont>
      <p:font typeface="Calibri" pitchFamily="34" charset="0"/>
      <p:regular r:id="rId24"/>
      <p:bold r:id="rId25"/>
      <p:italic r:id="rId26"/>
      <p:boldItalic r:id="rId27"/>
    </p:embeddedFont>
  </p:embeddedFontLst>
  <p:defaultTextStyle>
    <a:defPPr>
      <a:defRPr lang="ja-JP"/>
    </a:defPPr>
    <a:lvl1pPr algn="l" rtl="0" fontAlgn="base">
      <a:spcBef>
        <a:spcPct val="0"/>
      </a:spcBef>
      <a:spcAft>
        <a:spcPct val="0"/>
      </a:spcAft>
      <a:defRPr kumimoji="1" kern="1200">
        <a:solidFill>
          <a:schemeClr val="tx1"/>
        </a:solidFill>
        <a:latin typeface="Arial" charset="0"/>
        <a:ea typeface="ＭＳ Ｐゴシック" charset="-128"/>
        <a:cs typeface="+mn-cs"/>
      </a:defRPr>
    </a:lvl1pPr>
    <a:lvl2pPr marL="457200" algn="l" rtl="0" fontAlgn="base">
      <a:spcBef>
        <a:spcPct val="0"/>
      </a:spcBef>
      <a:spcAft>
        <a:spcPct val="0"/>
      </a:spcAft>
      <a:defRPr kumimoji="1" kern="1200">
        <a:solidFill>
          <a:schemeClr val="tx1"/>
        </a:solidFill>
        <a:latin typeface="Arial" charset="0"/>
        <a:ea typeface="ＭＳ Ｐゴシック" charset="-128"/>
        <a:cs typeface="+mn-cs"/>
      </a:defRPr>
    </a:lvl2pPr>
    <a:lvl3pPr marL="914400" algn="l" rtl="0" fontAlgn="base">
      <a:spcBef>
        <a:spcPct val="0"/>
      </a:spcBef>
      <a:spcAft>
        <a:spcPct val="0"/>
      </a:spcAft>
      <a:defRPr kumimoji="1" kern="1200">
        <a:solidFill>
          <a:schemeClr val="tx1"/>
        </a:solidFill>
        <a:latin typeface="Arial" charset="0"/>
        <a:ea typeface="ＭＳ Ｐゴシック" charset="-128"/>
        <a:cs typeface="+mn-cs"/>
      </a:defRPr>
    </a:lvl3pPr>
    <a:lvl4pPr marL="1371600" algn="l" rtl="0" fontAlgn="base">
      <a:spcBef>
        <a:spcPct val="0"/>
      </a:spcBef>
      <a:spcAft>
        <a:spcPct val="0"/>
      </a:spcAft>
      <a:defRPr kumimoji="1" kern="1200">
        <a:solidFill>
          <a:schemeClr val="tx1"/>
        </a:solidFill>
        <a:latin typeface="Arial" charset="0"/>
        <a:ea typeface="ＭＳ Ｐゴシック" charset="-128"/>
        <a:cs typeface="+mn-cs"/>
      </a:defRPr>
    </a:lvl4pPr>
    <a:lvl5pPr marL="1828800" algn="l" rtl="0" fontAlgn="base">
      <a:spcBef>
        <a:spcPct val="0"/>
      </a:spcBef>
      <a:spcAft>
        <a:spcPct val="0"/>
      </a:spcAft>
      <a:defRPr kumimoji="1" kern="1200">
        <a:solidFill>
          <a:schemeClr val="tx1"/>
        </a:solidFill>
        <a:latin typeface="Arial" charset="0"/>
        <a:ea typeface="ＭＳ Ｐゴシック" charset="-128"/>
        <a:cs typeface="+mn-cs"/>
      </a:defRPr>
    </a:lvl5pPr>
    <a:lvl6pPr marL="2286000" algn="l" defTabSz="914400" rtl="0" eaLnBrk="1" latinLnBrk="0" hangingPunct="1">
      <a:defRPr kumimoji="1" kern="1200">
        <a:solidFill>
          <a:schemeClr val="tx1"/>
        </a:solidFill>
        <a:latin typeface="Arial" charset="0"/>
        <a:ea typeface="ＭＳ Ｐゴシック" charset="-128"/>
        <a:cs typeface="+mn-cs"/>
      </a:defRPr>
    </a:lvl6pPr>
    <a:lvl7pPr marL="2743200" algn="l" defTabSz="914400" rtl="0" eaLnBrk="1" latinLnBrk="0" hangingPunct="1">
      <a:defRPr kumimoji="1" kern="1200">
        <a:solidFill>
          <a:schemeClr val="tx1"/>
        </a:solidFill>
        <a:latin typeface="Arial" charset="0"/>
        <a:ea typeface="ＭＳ Ｐゴシック" charset="-128"/>
        <a:cs typeface="+mn-cs"/>
      </a:defRPr>
    </a:lvl7pPr>
    <a:lvl8pPr marL="3200400" algn="l" defTabSz="914400" rtl="0" eaLnBrk="1" latinLnBrk="0" hangingPunct="1">
      <a:defRPr kumimoji="1" kern="1200">
        <a:solidFill>
          <a:schemeClr val="tx1"/>
        </a:solidFill>
        <a:latin typeface="Arial" charset="0"/>
        <a:ea typeface="ＭＳ Ｐゴシック" charset="-128"/>
        <a:cs typeface="+mn-cs"/>
      </a:defRPr>
    </a:lvl8pPr>
    <a:lvl9pPr marL="3657600" algn="l" defTabSz="914400" rtl="0" eaLnBrk="1" latinLnBrk="0" hangingPunct="1">
      <a:defRPr kumimoji="1" kern="1200">
        <a:solidFill>
          <a:schemeClr val="tx1"/>
        </a:solidFill>
        <a:latin typeface="Arial" charset="0"/>
        <a:ea typeface="ＭＳ Ｐゴシック" charset="-128"/>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30" autoAdjust="0"/>
    <p:restoredTop sz="94643" autoAdjust="0"/>
  </p:normalViewPr>
  <p:slideViewPr>
    <p:cSldViewPr>
      <p:cViewPr varScale="1">
        <p:scale>
          <a:sx n="85" d="100"/>
          <a:sy n="85" d="100"/>
        </p:scale>
        <p:origin x="-474" y="-7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showGuides="1">
      <p:cViewPr varScale="1">
        <p:scale>
          <a:sx n="78" d="100"/>
          <a:sy n="78" d="100"/>
        </p:scale>
        <p:origin x="-2124" y="-114"/>
      </p:cViewPr>
      <p:guideLst>
        <p:guide orient="horz" pos="3107"/>
        <p:guide pos="2121"/>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font" Target="fonts/font3.fntdata"/><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font" Target="fonts/font2.fntdata"/><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font" Target="fonts/font1.fntdata"/><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28"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tableStyles" Target="tableStyle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font" Target="fonts/font4.fntdata"/><Relationship Id="rId30"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9" name="スライド番号プレースホルダ 8"/>
          <p:cNvSpPr>
            <a:spLocks noGrp="1"/>
          </p:cNvSpPr>
          <p:nvPr>
            <p:ph type="sldNum" sz="quarter" idx="3"/>
          </p:nvPr>
        </p:nvSpPr>
        <p:spPr>
          <a:xfrm>
            <a:off x="3814763" y="9371013"/>
            <a:ext cx="2919412" cy="493712"/>
          </a:xfrm>
          <a:prstGeom prst="rect">
            <a:avLst/>
          </a:prstGeom>
        </p:spPr>
        <p:txBody>
          <a:bodyPr vert="horz" lIns="91440" tIns="45720" rIns="91440" bIns="45720" rtlCol="0" anchor="b"/>
          <a:lstStyle>
            <a:lvl1pPr algn="r">
              <a:defRPr sz="1200"/>
            </a:lvl1pPr>
          </a:lstStyle>
          <a:p>
            <a:fld id="{1B41F20F-3575-490C-975A-EF863D95DAC4}"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 1"/>
          <p:cNvSpPr>
            <a:spLocks noGrp="1"/>
          </p:cNvSpPr>
          <p:nvPr>
            <p:ph type="hdr" sz="quarter"/>
          </p:nvPr>
        </p:nvSpPr>
        <p:spPr>
          <a:xfrm>
            <a:off x="0" y="0"/>
            <a:ext cx="2919413" cy="493713"/>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 2"/>
          <p:cNvSpPr>
            <a:spLocks noGrp="1"/>
          </p:cNvSpPr>
          <p:nvPr>
            <p:ph type="dt" idx="1"/>
          </p:nvPr>
        </p:nvSpPr>
        <p:spPr>
          <a:xfrm>
            <a:off x="3814763" y="0"/>
            <a:ext cx="2919412" cy="493713"/>
          </a:xfrm>
          <a:prstGeom prst="rect">
            <a:avLst/>
          </a:prstGeom>
        </p:spPr>
        <p:txBody>
          <a:bodyPr vert="horz" lIns="91440" tIns="45720" rIns="91440" bIns="45720" rtlCol="0"/>
          <a:lstStyle>
            <a:lvl1pPr algn="r">
              <a:defRPr sz="1200"/>
            </a:lvl1pPr>
          </a:lstStyle>
          <a:p>
            <a:r>
              <a:rPr lang="en-US" altLang="ja-JP" dirty="0" smtClean="0"/>
              <a:t>2008/09/20</a:t>
            </a:r>
            <a:endParaRPr lang="ja-JP" altLang="en-US" dirty="0"/>
          </a:p>
        </p:txBody>
      </p:sp>
      <p:sp>
        <p:nvSpPr>
          <p:cNvPr id="4" name="スライド イメージ プレースホルダ 3"/>
          <p:cNvSpPr>
            <a:spLocks noGrp="1" noRot="1" noChangeAspect="1"/>
          </p:cNvSpPr>
          <p:nvPr>
            <p:ph type="sldImg" idx="2"/>
          </p:nvPr>
        </p:nvSpPr>
        <p:spPr>
          <a:xfrm>
            <a:off x="901700" y="739775"/>
            <a:ext cx="4932363" cy="37004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 4"/>
          <p:cNvSpPr>
            <a:spLocks noGrp="1"/>
          </p:cNvSpPr>
          <p:nvPr>
            <p:ph type="body" sz="quarter" idx="3"/>
          </p:nvPr>
        </p:nvSpPr>
        <p:spPr>
          <a:xfrm>
            <a:off x="673100" y="4686300"/>
            <a:ext cx="5389563" cy="4440238"/>
          </a:xfrm>
          <a:prstGeom prst="rect">
            <a:avLst/>
          </a:prstGeom>
        </p:spPr>
        <p:txBody>
          <a:bodyPr vert="horz" lIns="91440" tIns="45720" rIns="91440" bIns="45720" rtlCol="0">
            <a:normAutofit/>
          </a:bodyPr>
          <a:lstStyle/>
          <a:p>
            <a:pPr lvl="0"/>
            <a:r>
              <a:rPr kumimoji="1" lang="ja-JP" altLang="en-US" smtClean="0"/>
              <a:t>マスタ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 5"/>
          <p:cNvSpPr>
            <a:spLocks noGrp="1"/>
          </p:cNvSpPr>
          <p:nvPr>
            <p:ph type="ftr" sz="quarter" idx="4"/>
          </p:nvPr>
        </p:nvSpPr>
        <p:spPr>
          <a:xfrm>
            <a:off x="0" y="9371013"/>
            <a:ext cx="2919413" cy="493712"/>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 6"/>
          <p:cNvSpPr>
            <a:spLocks noGrp="1"/>
          </p:cNvSpPr>
          <p:nvPr>
            <p:ph type="sldNum" sz="quarter" idx="5"/>
          </p:nvPr>
        </p:nvSpPr>
        <p:spPr>
          <a:xfrm>
            <a:off x="3814763" y="9371013"/>
            <a:ext cx="2919412" cy="493712"/>
          </a:xfrm>
          <a:prstGeom prst="rect">
            <a:avLst/>
          </a:prstGeom>
        </p:spPr>
        <p:txBody>
          <a:bodyPr vert="horz" lIns="91440" tIns="45720" rIns="91440" bIns="45720" rtlCol="0" anchor="b"/>
          <a:lstStyle>
            <a:lvl1pPr algn="r">
              <a:defRPr sz="1200"/>
            </a:lvl1pPr>
          </a:lstStyle>
          <a:p>
            <a:fld id="{0D7189C3-70FD-45C8-AA34-3D07BFDF182C}" type="slidenum">
              <a:rPr kumimoji="1" lang="ja-JP" altLang="en-US" smtClean="0"/>
              <a:pPr/>
              <a:t>&lt;#&gt;</a:t>
            </a:fld>
            <a:endParaRPr kumimoji="1" lang="ja-JP" alt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http://blogs.msdn.com/powershell/archive/2008/06/11/powershell-eventing-quickstart.aspx</a:t>
            </a:r>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14</a:t>
            </a:fld>
            <a:endParaRPr kumimoji="1" lang="ja-JP"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http://blogs.msdn.com/powershell/archive/2008/12/23/advanced-functions-and-test-leapyear-ps1.aspx</a:t>
            </a:r>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15</a:t>
            </a:fld>
            <a:endParaRPr kumimoji="1" lang="ja-JP" altLang="en-US"/>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 1"/>
          <p:cNvSpPr>
            <a:spLocks noGrp="1" noRot="1" noChangeAspect="1"/>
          </p:cNvSpPr>
          <p:nvPr>
            <p:ph type="sldImg"/>
          </p:nvPr>
        </p:nvSpPr>
        <p:spPr/>
      </p:sp>
      <p:sp>
        <p:nvSpPr>
          <p:cNvPr id="3" name="ノート プレースホルダ 2"/>
          <p:cNvSpPr>
            <a:spLocks noGrp="1"/>
          </p:cNvSpPr>
          <p:nvPr>
            <p:ph type="body" idx="1"/>
          </p:nvPr>
        </p:nvSpPr>
        <p:spPr/>
        <p:txBody>
          <a:bodyPr>
            <a:normAutofit/>
          </a:bodyPr>
          <a:lstStyle/>
          <a:p>
            <a:pPr marL="0" marR="0" indent="0" algn="l" defTabSz="914400" rtl="0" eaLnBrk="1" fontAlgn="auto" latinLnBrk="0" hangingPunct="1">
              <a:lnSpc>
                <a:spcPct val="100000"/>
              </a:lnSpc>
              <a:spcBef>
                <a:spcPts val="0"/>
              </a:spcBef>
              <a:spcAft>
                <a:spcPts val="0"/>
              </a:spcAft>
              <a:buClrTx/>
              <a:buSzTx/>
              <a:buFontTx/>
              <a:buNone/>
              <a:tabLst/>
              <a:defRPr/>
            </a:pPr>
            <a:r>
              <a:rPr lang="en-US" altLang="ja-JP" dirty="0" smtClean="0"/>
              <a:t>http://technet.microsoft.com/ja-jp/magazine/2008.08.windowspowershell.aspx</a:t>
            </a:r>
            <a:endParaRPr kumimoji="1" lang="ja-JP" altLang="en-US" dirty="0" smtClean="0"/>
          </a:p>
          <a:p>
            <a:endParaRPr kumimoji="1" lang="ja-JP" altLang="en-US" dirty="0"/>
          </a:p>
        </p:txBody>
      </p:sp>
      <p:sp>
        <p:nvSpPr>
          <p:cNvPr id="4" name="スライド番号プレースホルダ 3"/>
          <p:cNvSpPr>
            <a:spLocks noGrp="1"/>
          </p:cNvSpPr>
          <p:nvPr>
            <p:ph type="sldNum" sz="quarter" idx="10"/>
          </p:nvPr>
        </p:nvSpPr>
        <p:spPr/>
        <p:txBody>
          <a:bodyPr/>
          <a:lstStyle/>
          <a:p>
            <a:fld id="{0D7189C3-70FD-45C8-AA34-3D07BFDF182C}" type="slidenum">
              <a:rPr kumimoji="1" lang="ja-JP" altLang="en-US" smtClean="0"/>
              <a:pPr/>
              <a:t>16</a:t>
            </a:fld>
            <a:endParaRPr kumimoji="1" lang="ja-JP" altLang="en-US"/>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lang="ja-JP" altLang="en-US" smtClean="0"/>
              <a:t>マスタ タイトルの書式設定</a:t>
            </a:r>
            <a:endParaRPr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ja-JP" altLang="en-US" smtClean="0"/>
              <a:t>マスタ サブタイトルの書式設定</a:t>
            </a:r>
            <a:endParaRPr lang="ja-JP" alt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lang="ja-JP" altLang="en-US" smtClean="0"/>
              <a:t>マスタ タイトルの書式設定</a:t>
            </a:r>
            <a:endParaRPr lang="ja-JP" altLang="en-US"/>
          </a:p>
        </p:txBody>
      </p:sp>
      <p:sp>
        <p:nvSpPr>
          <p:cNvPr id="3" name="縦書きテキスト プレースホルダ 2"/>
          <p:cNvSpPr>
            <a:spLocks noGrp="1"/>
          </p:cNvSpPr>
          <p:nvPr>
            <p:ph type="body" orient="vert" idx="1"/>
          </p:nvPr>
        </p:nvSpPr>
        <p:spPr>
          <a:xfrm>
            <a:off x="457200" y="274638"/>
            <a:ext cx="6019800" cy="5851525"/>
          </a:xfrm>
        </p:spPr>
        <p:txBody>
          <a:bodyPr vert="eaVert"/>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 preserve="1">
  <p:cSld name="タイトルと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357158" y="1052513"/>
            <a:ext cx="8329642" cy="5073650"/>
          </a:xfrm>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p:txBody>
          <a:body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ja-JP" altLang="en-US" smtClean="0"/>
              <a:t>マスタ テキストの書式設定</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
        <p:nvSpPr>
          <p:cNvPr id="3" name="コンテンツ プレースホルダ 2"/>
          <p:cNvSpPr>
            <a:spLocks noGrp="1"/>
          </p:cNvSpPr>
          <p:nvPr>
            <p:ph sz="half" idx="1"/>
          </p:nvPr>
        </p:nvSpPr>
        <p:spPr>
          <a:xfrm>
            <a:off x="457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コンテンツ プレースホルダ 3"/>
          <p:cNvSpPr>
            <a:spLocks noGrp="1"/>
          </p:cNvSpPr>
          <p:nvPr>
            <p:ph sz="half" idx="2"/>
          </p:nvPr>
        </p:nvSpPr>
        <p:spPr>
          <a:xfrm>
            <a:off x="4648200" y="1052513"/>
            <a:ext cx="4038600" cy="507365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4638"/>
            <a:ext cx="8229600" cy="1143000"/>
          </a:xfrm>
        </p:spPr>
        <p:txBody>
          <a:bodyPr/>
          <a:lstStyle>
            <a:lvl1pPr>
              <a:defRPr/>
            </a:lvl1pPr>
          </a:lstStyle>
          <a:p>
            <a:r>
              <a:rPr lang="ja-JP" altLang="en-US" smtClean="0"/>
              <a:t>マスタ タイトルの書式設定</a:t>
            </a:r>
            <a:endParaRPr lang="ja-JP" altLang="en-US"/>
          </a:p>
        </p:txBody>
      </p:sp>
      <p:sp>
        <p:nvSpPr>
          <p:cNvPr id="3" name="テキスト プレースホルダ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4" name="コンテンツ プレースホルダ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5" name="テキスト プレースホルダ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ja-JP" altLang="en-US" smtClean="0"/>
              <a:t>マスタ テキストの書式設定</a:t>
            </a:r>
          </a:p>
        </p:txBody>
      </p:sp>
      <p:sp>
        <p:nvSpPr>
          <p:cNvPr id="6" name="コンテンツ プレースホルダ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smtClean="0"/>
              <a:t>マスタ タイトルの書式設定</a:t>
            </a:r>
            <a:endParaRPr lang="ja-JP" alt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lang="ja-JP" altLang="en-US" smtClean="0"/>
              <a:t>マスタ タイトルの書式設定</a:t>
            </a:r>
            <a:endParaRPr lang="ja-JP" altLang="en-US"/>
          </a:p>
        </p:txBody>
      </p:sp>
      <p:sp>
        <p:nvSpPr>
          <p:cNvPr id="3" name="コンテンツ プレースホルダ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ja-JP" altLang="en-US" smtClean="0"/>
              <a:t>マスタ テキストの書式設定</a:t>
            </a:r>
          </a:p>
          <a:p>
            <a:pPr lvl="1"/>
            <a:r>
              <a:rPr lang="ja-JP" altLang="en-US" smtClean="0"/>
              <a:t>第 </a:t>
            </a:r>
            <a:r>
              <a:rPr lang="en-US" altLang="ja-JP" smtClean="0"/>
              <a:t>2 </a:t>
            </a:r>
            <a:r>
              <a:rPr lang="ja-JP" altLang="en-US" smtClean="0"/>
              <a:t>レベル</a:t>
            </a:r>
          </a:p>
          <a:p>
            <a:pPr lvl="2"/>
            <a:r>
              <a:rPr lang="ja-JP" altLang="en-US" smtClean="0"/>
              <a:t>第 </a:t>
            </a:r>
            <a:r>
              <a:rPr lang="en-US" altLang="ja-JP" smtClean="0"/>
              <a:t>3 </a:t>
            </a:r>
            <a:r>
              <a:rPr lang="ja-JP" altLang="en-US" smtClean="0"/>
              <a:t>レベル</a:t>
            </a:r>
          </a:p>
          <a:p>
            <a:pPr lvl="3"/>
            <a:r>
              <a:rPr lang="ja-JP" altLang="en-US" smtClean="0"/>
              <a:t>第 </a:t>
            </a:r>
            <a:r>
              <a:rPr lang="en-US" altLang="ja-JP" smtClean="0"/>
              <a:t>4 </a:t>
            </a:r>
            <a:r>
              <a:rPr lang="ja-JP" altLang="en-US" smtClean="0"/>
              <a:t>レベル</a:t>
            </a:r>
          </a:p>
          <a:p>
            <a:pPr lvl="4"/>
            <a:r>
              <a:rPr lang="ja-JP" altLang="en-US" smtClean="0"/>
              <a:t>第 </a:t>
            </a:r>
            <a:r>
              <a:rPr lang="en-US" altLang="ja-JP" smtClean="0"/>
              <a:t>5 </a:t>
            </a:r>
            <a:r>
              <a:rPr lang="ja-JP" altLang="en-US" smtClean="0"/>
              <a:t>レベル</a:t>
            </a:r>
            <a:endParaRPr lang="ja-JP" altLang="en-US"/>
          </a:p>
        </p:txBody>
      </p:sp>
      <p:sp>
        <p:nvSpPr>
          <p:cNvPr id="4" name="テキスト プレースホルダ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lang="ja-JP" altLang="en-US" smtClean="0"/>
              <a:t>マスタ タイトルの書式設定</a:t>
            </a:r>
            <a:endParaRPr lang="ja-JP" altLang="en-US"/>
          </a:p>
        </p:txBody>
      </p:sp>
      <p:sp>
        <p:nvSpPr>
          <p:cNvPr id="3" name="図プレースホルダ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r>
              <a:rPr lang="ja-JP" altLang="en-US" noProof="0" smtClean="0"/>
              <a:t>アイコンをクリックして図を追加</a:t>
            </a:r>
          </a:p>
        </p:txBody>
      </p:sp>
      <p:sp>
        <p:nvSpPr>
          <p:cNvPr id="4" name="テキスト プレースホルダ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ja-JP" altLang="en-US" smtClean="0"/>
              <a:t>マスタ テキストの書式設定</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image" Target="../media/image2.png"/><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7" name="Picture 3" descr="C:\Users\localnaka\Desktop\3.png"/>
          <p:cNvPicPr>
            <a:picLocks noChangeAspect="1" noChangeArrowheads="1"/>
          </p:cNvPicPr>
          <p:nvPr/>
        </p:nvPicPr>
        <p:blipFill>
          <a:blip r:embed="rId14" cstate="print"/>
          <a:srcRect/>
          <a:stretch>
            <a:fillRect/>
          </a:stretch>
        </p:blipFill>
        <p:spPr bwMode="hidden">
          <a:xfrm>
            <a:off x="357158" y="285728"/>
            <a:ext cx="8286808" cy="5709181"/>
          </a:xfrm>
          <a:prstGeom prst="rect">
            <a:avLst/>
          </a:prstGeom>
          <a:noFill/>
        </p:spPr>
      </p:pic>
      <p:sp>
        <p:nvSpPr>
          <p:cNvPr id="1027" name="Rectangle 2"/>
          <p:cNvSpPr>
            <a:spLocks noGrp="1" noChangeArrowheads="1"/>
          </p:cNvSpPr>
          <p:nvPr>
            <p:ph type="title"/>
          </p:nvPr>
        </p:nvSpPr>
        <p:spPr bwMode="auto">
          <a:xfrm>
            <a:off x="357158" y="274638"/>
            <a:ext cx="8286808" cy="706437"/>
          </a:xfrm>
          <a:prstGeom prst="rect">
            <a:avLst/>
          </a:prstGeom>
          <a:noFill/>
          <a:ln w="9525">
            <a:noFill/>
            <a:miter lim="800000"/>
            <a:headEnd/>
            <a:tailEnd/>
          </a:ln>
        </p:spPr>
        <p:txBody>
          <a:bodyPr vert="horz" wrap="square" lIns="91440" tIns="45720" rIns="91440" bIns="45720" numCol="1" anchor="ctr" anchorCtr="0" compatLnSpc="1">
            <a:prstTxWarp prst="textNoShape">
              <a:avLst/>
            </a:prstTxWarp>
          </a:bodyPr>
          <a:lstStyle/>
          <a:p>
            <a:pPr lvl="0"/>
            <a:endParaRPr lang="ja-JP" altLang="ja-JP" dirty="0" smtClean="0"/>
          </a:p>
        </p:txBody>
      </p:sp>
      <p:sp>
        <p:nvSpPr>
          <p:cNvPr id="1028" name="Rectangle 3"/>
          <p:cNvSpPr>
            <a:spLocks noGrp="1" noChangeArrowheads="1"/>
          </p:cNvSpPr>
          <p:nvPr>
            <p:ph type="body" idx="1"/>
          </p:nvPr>
        </p:nvSpPr>
        <p:spPr bwMode="auto">
          <a:xfrm>
            <a:off x="357158" y="1052513"/>
            <a:ext cx="8286808" cy="4948255"/>
          </a:xfrm>
          <a:prstGeom prst="rect">
            <a:avLst/>
          </a:prstGeom>
          <a:noFill/>
          <a:ln w="9525">
            <a:noFill/>
            <a:miter lim="800000"/>
            <a:headEnd/>
            <a:tailEnd/>
          </a:ln>
        </p:spPr>
        <p:txBody>
          <a:bodyPr vert="horz" wrap="square" lIns="91440" tIns="45720" rIns="91440" bIns="45720" numCol="1" anchor="t" anchorCtr="0" compatLnSpc="1">
            <a:prstTxWarp prst="textNoShape">
              <a:avLst/>
            </a:prstTxWarp>
          </a:bodyPr>
          <a:lstStyle/>
          <a:p>
            <a:pPr lvl="0"/>
            <a:r>
              <a:rPr lang="ja-JP" altLang="en-US" dirty="0" smtClean="0"/>
              <a:t>マスタ テキストの書式設定</a:t>
            </a:r>
          </a:p>
          <a:p>
            <a:pPr lvl="1"/>
            <a:r>
              <a:rPr lang="ja-JP" altLang="en-US" dirty="0" smtClean="0"/>
              <a:t>第 </a:t>
            </a:r>
            <a:r>
              <a:rPr lang="en-US" altLang="ja-JP" dirty="0" smtClean="0"/>
              <a:t>2 </a:t>
            </a:r>
            <a:r>
              <a:rPr lang="ja-JP" altLang="en-US" dirty="0" smtClean="0"/>
              <a:t>レベル</a:t>
            </a:r>
          </a:p>
          <a:p>
            <a:pPr lvl="2"/>
            <a:r>
              <a:rPr lang="ja-JP" altLang="en-US" dirty="0" smtClean="0"/>
              <a:t>第 </a:t>
            </a:r>
            <a:r>
              <a:rPr lang="en-US" altLang="ja-JP" dirty="0" smtClean="0"/>
              <a:t>3 </a:t>
            </a:r>
            <a:r>
              <a:rPr lang="ja-JP" altLang="en-US" dirty="0" smtClean="0"/>
              <a:t>レベル</a:t>
            </a:r>
          </a:p>
          <a:p>
            <a:pPr lvl="3"/>
            <a:r>
              <a:rPr lang="ja-JP" altLang="en-US" dirty="0" smtClean="0"/>
              <a:t>第 </a:t>
            </a:r>
            <a:r>
              <a:rPr lang="en-US" altLang="ja-JP" dirty="0" smtClean="0"/>
              <a:t>4 </a:t>
            </a:r>
            <a:r>
              <a:rPr lang="ja-JP" altLang="en-US" dirty="0" smtClean="0"/>
              <a:t>レベル</a:t>
            </a:r>
          </a:p>
          <a:p>
            <a:pPr lvl="4"/>
            <a:r>
              <a:rPr lang="ja-JP" altLang="en-US" dirty="0" smtClean="0"/>
              <a:t>第 </a:t>
            </a:r>
            <a:r>
              <a:rPr lang="en-US" altLang="ja-JP" dirty="0" smtClean="0"/>
              <a:t>5 </a:t>
            </a:r>
            <a:r>
              <a:rPr lang="ja-JP" altLang="en-US" dirty="0" smtClean="0"/>
              <a:t>レベル</a:t>
            </a:r>
          </a:p>
        </p:txBody>
      </p:sp>
      <p:sp>
        <p:nvSpPr>
          <p:cNvPr id="4101" name="Rectangle 5"/>
          <p:cNvSpPr>
            <a:spLocks noChangeArrowheads="1"/>
          </p:cNvSpPr>
          <p:nvPr/>
        </p:nvSpPr>
        <p:spPr bwMode="auto">
          <a:xfrm>
            <a:off x="1979613" y="6165850"/>
            <a:ext cx="6624637" cy="571500"/>
          </a:xfrm>
          <a:prstGeom prst="rect">
            <a:avLst/>
          </a:prstGeom>
          <a:solidFill>
            <a:srgbClr val="F3BB50"/>
          </a:solidFill>
          <a:ln w="9525">
            <a:noFill/>
            <a:miter lim="800000"/>
            <a:headEnd/>
            <a:tailEnd/>
          </a:ln>
          <a:effectLst/>
        </p:spPr>
        <p:txBody>
          <a:bodyPr anchor="ctr"/>
          <a:lstStyle/>
          <a:p>
            <a:pPr algn="ctr">
              <a:defRPr/>
            </a:pPr>
            <a:r>
              <a:rPr kumimoji="0" lang="ja-JP" altLang="en-US" sz="2300" dirty="0" err="1">
                <a:solidFill>
                  <a:schemeClr val="tx2"/>
                </a:solidFill>
                <a:ea typeface="ＭＳ Ｐゴシック" pitchFamily="50" charset="-128"/>
              </a:rPr>
              <a:t>わんくま</a:t>
            </a:r>
            <a:r>
              <a:rPr kumimoji="0" lang="ja-JP" altLang="en-US" sz="2300" dirty="0">
                <a:solidFill>
                  <a:schemeClr val="tx2"/>
                </a:solidFill>
                <a:ea typeface="ＭＳ Ｐゴシック" pitchFamily="50" charset="-128"/>
              </a:rPr>
              <a:t>同盟 </a:t>
            </a:r>
            <a:r>
              <a:rPr kumimoji="0" lang="ja-JP" altLang="en-US" sz="2300" dirty="0" smtClean="0">
                <a:solidFill>
                  <a:schemeClr val="tx2"/>
                </a:solidFill>
                <a:ea typeface="ＭＳ Ｐゴシック" pitchFamily="50" charset="-128"/>
              </a:rPr>
              <a:t>大阪勉強会 </a:t>
            </a:r>
            <a:r>
              <a:rPr kumimoji="0" lang="en-US" altLang="ja-JP" sz="2300" dirty="0" smtClean="0">
                <a:solidFill>
                  <a:schemeClr val="tx2"/>
                </a:solidFill>
                <a:ea typeface="ＭＳ Ｐゴシック" pitchFamily="50" charset="-128"/>
              </a:rPr>
              <a:t>#30</a:t>
            </a:r>
            <a:endParaRPr kumimoji="0" lang="en-US" altLang="ja-JP" sz="2300" dirty="0">
              <a:solidFill>
                <a:schemeClr val="tx2"/>
              </a:solidFill>
              <a:ea typeface="ＭＳ Ｐゴシック" pitchFamily="50" charset="-128"/>
            </a:endParaRPr>
          </a:p>
        </p:txBody>
      </p:sp>
      <p:pic>
        <p:nvPicPr>
          <p:cNvPr id="10" name="Picture 2" descr="C:\Users\localnaka\Desktop\名称未設定1.png"/>
          <p:cNvPicPr>
            <a:picLocks noChangeAspect="1" noChangeArrowheads="1"/>
          </p:cNvPicPr>
          <p:nvPr/>
        </p:nvPicPr>
        <p:blipFill>
          <a:blip r:embed="rId15" cstate="print"/>
          <a:srcRect/>
          <a:stretch>
            <a:fillRect/>
          </a:stretch>
        </p:blipFill>
        <p:spPr bwMode="auto">
          <a:xfrm>
            <a:off x="428596" y="6165056"/>
            <a:ext cx="1643074" cy="572951"/>
          </a:xfrm>
          <a:prstGeom prst="rect">
            <a:avLst/>
          </a:prstGeom>
          <a:noFill/>
        </p:spPr>
      </p:pic>
    </p:spTree>
  </p:cSld>
  <p:clrMap bg1="lt1" tx1="dk1" bg2="lt2" tx2="dk2" accent1="accent1" accent2="accent2" accent3="accent3" accent4="accent4" accent5="accent5" accent6="accent6" hlink="hlink" folHlink="folHlink"/>
  <p:sldLayoutIdLst>
    <p:sldLayoutId id="2147483650" r:id="rId1"/>
    <p:sldLayoutId id="2147483651" r:id="rId2"/>
    <p:sldLayoutId id="2147483652" r:id="rId3"/>
    <p:sldLayoutId id="2147483653" r:id="rId4"/>
    <p:sldLayoutId id="2147483654" r:id="rId5"/>
    <p:sldLayoutId id="2147483655" r:id="rId6"/>
    <p:sldLayoutId id="2147483656" r:id="rId7"/>
    <p:sldLayoutId id="2147483657" r:id="rId8"/>
    <p:sldLayoutId id="2147483658" r:id="rId9"/>
    <p:sldLayoutId id="2147483659" r:id="rId10"/>
    <p:sldLayoutId id="2147483660" r:id="rId11"/>
    <p:sldLayoutId id="2147483661" r:id="rId12"/>
  </p:sldLayoutIdLst>
  <p:timing>
    <p:tnLst>
      <p:par>
        <p:cTn id="1" dur="indefinite" restart="never" nodeType="tmRoot"/>
      </p:par>
    </p:tnLst>
  </p:timing>
  <p:txStyles>
    <p:titleStyle>
      <a:lvl1pPr algn="ctr" rtl="0" eaLnBrk="1" fontAlgn="base" hangingPunct="1">
        <a:spcBef>
          <a:spcPct val="0"/>
        </a:spcBef>
        <a:spcAft>
          <a:spcPct val="0"/>
        </a:spcAft>
        <a:defRPr kumimoji="1" sz="2400">
          <a:solidFill>
            <a:schemeClr val="tx2"/>
          </a:solidFill>
          <a:latin typeface="+mj-lt"/>
          <a:ea typeface="+mj-ea"/>
          <a:cs typeface="+mj-cs"/>
        </a:defRPr>
      </a:lvl1pPr>
      <a:lvl2pPr algn="ctr" rtl="0" eaLnBrk="1" fontAlgn="base" hangingPunct="1">
        <a:spcBef>
          <a:spcPct val="0"/>
        </a:spcBef>
        <a:spcAft>
          <a:spcPct val="0"/>
        </a:spcAft>
        <a:defRPr kumimoji="1" sz="2400">
          <a:solidFill>
            <a:schemeClr val="tx2"/>
          </a:solidFill>
          <a:latin typeface="Arial" charset="0"/>
          <a:ea typeface="ＭＳ Ｐゴシック" pitchFamily="50" charset="-128"/>
        </a:defRPr>
      </a:lvl2pPr>
      <a:lvl3pPr algn="ctr" rtl="0" eaLnBrk="1" fontAlgn="base" hangingPunct="1">
        <a:spcBef>
          <a:spcPct val="0"/>
        </a:spcBef>
        <a:spcAft>
          <a:spcPct val="0"/>
        </a:spcAft>
        <a:defRPr kumimoji="1" sz="2400">
          <a:solidFill>
            <a:schemeClr val="tx2"/>
          </a:solidFill>
          <a:latin typeface="Arial" charset="0"/>
          <a:ea typeface="ＭＳ Ｐゴシック" pitchFamily="50" charset="-128"/>
        </a:defRPr>
      </a:lvl3pPr>
      <a:lvl4pPr algn="ctr" rtl="0" eaLnBrk="1" fontAlgn="base" hangingPunct="1">
        <a:spcBef>
          <a:spcPct val="0"/>
        </a:spcBef>
        <a:spcAft>
          <a:spcPct val="0"/>
        </a:spcAft>
        <a:defRPr kumimoji="1" sz="2400">
          <a:solidFill>
            <a:schemeClr val="tx2"/>
          </a:solidFill>
          <a:latin typeface="Arial" charset="0"/>
          <a:ea typeface="ＭＳ Ｐゴシック" pitchFamily="50" charset="-128"/>
        </a:defRPr>
      </a:lvl4pPr>
      <a:lvl5pPr algn="ctr" rtl="0" eaLnBrk="1" fontAlgn="base" hangingPunct="1">
        <a:spcBef>
          <a:spcPct val="0"/>
        </a:spcBef>
        <a:spcAft>
          <a:spcPct val="0"/>
        </a:spcAft>
        <a:defRPr kumimoji="1" sz="2400">
          <a:solidFill>
            <a:schemeClr val="tx2"/>
          </a:solidFill>
          <a:latin typeface="Arial" charset="0"/>
          <a:ea typeface="ＭＳ Ｐゴシック" pitchFamily="50" charset="-128"/>
        </a:defRPr>
      </a:lvl5pPr>
      <a:lvl6pPr marL="457200" algn="ctr" rtl="0" eaLnBrk="1" fontAlgn="base" hangingPunct="1">
        <a:spcBef>
          <a:spcPct val="0"/>
        </a:spcBef>
        <a:spcAft>
          <a:spcPct val="0"/>
        </a:spcAft>
        <a:defRPr kumimoji="1" sz="2400">
          <a:solidFill>
            <a:schemeClr val="tx2"/>
          </a:solidFill>
          <a:latin typeface="Arial" charset="0"/>
          <a:ea typeface="ＭＳ Ｐゴシック" pitchFamily="50" charset="-128"/>
        </a:defRPr>
      </a:lvl6pPr>
      <a:lvl7pPr marL="914400" algn="ctr" rtl="0" eaLnBrk="1" fontAlgn="base" hangingPunct="1">
        <a:spcBef>
          <a:spcPct val="0"/>
        </a:spcBef>
        <a:spcAft>
          <a:spcPct val="0"/>
        </a:spcAft>
        <a:defRPr kumimoji="1" sz="2400">
          <a:solidFill>
            <a:schemeClr val="tx2"/>
          </a:solidFill>
          <a:latin typeface="Arial" charset="0"/>
          <a:ea typeface="ＭＳ Ｐゴシック" pitchFamily="50" charset="-128"/>
        </a:defRPr>
      </a:lvl7pPr>
      <a:lvl8pPr marL="1371600" algn="ctr" rtl="0" eaLnBrk="1" fontAlgn="base" hangingPunct="1">
        <a:spcBef>
          <a:spcPct val="0"/>
        </a:spcBef>
        <a:spcAft>
          <a:spcPct val="0"/>
        </a:spcAft>
        <a:defRPr kumimoji="1" sz="2400">
          <a:solidFill>
            <a:schemeClr val="tx2"/>
          </a:solidFill>
          <a:latin typeface="Arial" charset="0"/>
          <a:ea typeface="ＭＳ Ｐゴシック" pitchFamily="50" charset="-128"/>
        </a:defRPr>
      </a:lvl8pPr>
      <a:lvl9pPr marL="1828800" algn="ctr" rtl="0" eaLnBrk="1" fontAlgn="base" hangingPunct="1">
        <a:spcBef>
          <a:spcPct val="0"/>
        </a:spcBef>
        <a:spcAft>
          <a:spcPct val="0"/>
        </a:spcAft>
        <a:defRPr kumimoji="1" sz="2400">
          <a:solidFill>
            <a:schemeClr val="tx2"/>
          </a:solidFill>
          <a:latin typeface="Arial" charset="0"/>
          <a:ea typeface="ＭＳ Ｐゴシック" pitchFamily="50" charset="-128"/>
        </a:defRPr>
      </a:lvl9pPr>
    </p:titleStyle>
    <p:bodyStyle>
      <a:lvl1pPr marL="342900" indent="-342900" algn="l" rtl="0" eaLnBrk="1" fontAlgn="base" hangingPunct="1">
        <a:spcBef>
          <a:spcPct val="20000"/>
        </a:spcBef>
        <a:spcAft>
          <a:spcPct val="0"/>
        </a:spcAft>
        <a:buChar char="•"/>
        <a:defRPr kumimoji="1" sz="3200">
          <a:solidFill>
            <a:schemeClr val="tx1"/>
          </a:solidFill>
          <a:latin typeface="+mn-lt"/>
          <a:ea typeface="+mn-ea"/>
          <a:cs typeface="+mn-cs"/>
        </a:defRPr>
      </a:lvl1pPr>
      <a:lvl2pPr marL="742950" indent="-285750" algn="l" rtl="0" eaLnBrk="1" fontAlgn="base" hangingPunct="1">
        <a:spcBef>
          <a:spcPct val="20000"/>
        </a:spcBef>
        <a:spcAft>
          <a:spcPct val="0"/>
        </a:spcAft>
        <a:buChar char="–"/>
        <a:defRPr kumimoji="1" sz="2800">
          <a:solidFill>
            <a:schemeClr val="tx1"/>
          </a:solidFill>
          <a:latin typeface="+mn-lt"/>
          <a:ea typeface="+mn-ea"/>
        </a:defRPr>
      </a:lvl2pPr>
      <a:lvl3pPr marL="1143000" indent="-228600" algn="l" rtl="0" eaLnBrk="1" fontAlgn="base" hangingPunct="1">
        <a:spcBef>
          <a:spcPct val="20000"/>
        </a:spcBef>
        <a:spcAft>
          <a:spcPct val="0"/>
        </a:spcAft>
        <a:buChar char="•"/>
        <a:defRPr kumimoji="1" sz="2400">
          <a:solidFill>
            <a:schemeClr val="tx1"/>
          </a:solidFill>
          <a:latin typeface="+mn-lt"/>
          <a:ea typeface="+mn-ea"/>
        </a:defRPr>
      </a:lvl3pPr>
      <a:lvl4pPr marL="1600200" indent="-228600" algn="l" rtl="0" eaLnBrk="1" fontAlgn="base" hangingPunct="1">
        <a:spcBef>
          <a:spcPct val="20000"/>
        </a:spcBef>
        <a:spcAft>
          <a:spcPct val="0"/>
        </a:spcAft>
        <a:buChar char="–"/>
        <a:defRPr kumimoji="1" sz="2000">
          <a:solidFill>
            <a:schemeClr val="tx1"/>
          </a:solidFill>
          <a:latin typeface="+mn-lt"/>
          <a:ea typeface="+mn-ea"/>
        </a:defRPr>
      </a:lvl4pPr>
      <a:lvl5pPr marL="2057400" indent="-228600" algn="l" rtl="0" eaLnBrk="1" fontAlgn="base" hangingPunct="1">
        <a:spcBef>
          <a:spcPct val="20000"/>
        </a:spcBef>
        <a:spcAft>
          <a:spcPct val="0"/>
        </a:spcAft>
        <a:buChar char="»"/>
        <a:defRPr kumimoji="1" sz="2000">
          <a:solidFill>
            <a:schemeClr val="tx1"/>
          </a:solidFill>
          <a:latin typeface="+mn-lt"/>
          <a:ea typeface="+mn-ea"/>
        </a:defRPr>
      </a:lvl5pPr>
      <a:lvl6pPr marL="2514600" indent="-228600" algn="l" rtl="0" eaLnBrk="1" fontAlgn="base" hangingPunct="1">
        <a:spcBef>
          <a:spcPct val="20000"/>
        </a:spcBef>
        <a:spcAft>
          <a:spcPct val="0"/>
        </a:spcAft>
        <a:buChar char="»"/>
        <a:defRPr kumimoji="1" sz="2000">
          <a:solidFill>
            <a:schemeClr val="tx1"/>
          </a:solidFill>
          <a:latin typeface="+mn-lt"/>
          <a:ea typeface="+mn-ea"/>
        </a:defRPr>
      </a:lvl6pPr>
      <a:lvl7pPr marL="2971800" indent="-228600" algn="l" rtl="0" eaLnBrk="1" fontAlgn="base" hangingPunct="1">
        <a:spcBef>
          <a:spcPct val="20000"/>
        </a:spcBef>
        <a:spcAft>
          <a:spcPct val="0"/>
        </a:spcAft>
        <a:buChar char="»"/>
        <a:defRPr kumimoji="1" sz="2000">
          <a:solidFill>
            <a:schemeClr val="tx1"/>
          </a:solidFill>
          <a:latin typeface="+mn-lt"/>
          <a:ea typeface="+mn-ea"/>
        </a:defRPr>
      </a:lvl7pPr>
      <a:lvl8pPr marL="3429000" indent="-228600" algn="l" rtl="0" eaLnBrk="1" fontAlgn="base" hangingPunct="1">
        <a:spcBef>
          <a:spcPct val="20000"/>
        </a:spcBef>
        <a:spcAft>
          <a:spcPct val="0"/>
        </a:spcAft>
        <a:buChar char="»"/>
        <a:defRPr kumimoji="1" sz="2000">
          <a:solidFill>
            <a:schemeClr val="tx1"/>
          </a:solidFill>
          <a:latin typeface="+mn-lt"/>
          <a:ea typeface="+mn-ea"/>
        </a:defRPr>
      </a:lvl8pPr>
      <a:lvl9pPr marL="3886200" indent="-228600" algn="l" rtl="0" eaLnBrk="1" fontAlgn="base" hangingPunct="1">
        <a:spcBef>
          <a:spcPct val="20000"/>
        </a:spcBef>
        <a:spcAft>
          <a:spcPct val="0"/>
        </a:spcAft>
        <a:buChar char="»"/>
        <a:defRPr kumimoji="1" sz="2000">
          <a:solidFill>
            <a:schemeClr val="tx1"/>
          </a:solidFill>
          <a:latin typeface="+mn-lt"/>
          <a:ea typeface="+mn-ea"/>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2" Type="http://schemas.openxmlformats.org/officeDocument/2006/relationships/hyperlink" Target="http://winscript.jp/" TargetMode="External"/><Relationship Id="rId1" Type="http://schemas.openxmlformats.org/officeDocument/2006/relationships/slideLayout" Target="../slideLayouts/slideLayout1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image" Target="../media/image4.png"/><Relationship Id="rId7" Type="http://schemas.openxmlformats.org/officeDocument/2006/relationships/image" Target="../media/image8.png"/><Relationship Id="rId2" Type="http://schemas.openxmlformats.org/officeDocument/2006/relationships/image" Target="../media/image3.png"/><Relationship Id="rId1" Type="http://schemas.openxmlformats.org/officeDocument/2006/relationships/slideLayout" Target="../slideLayouts/slideLayout12.xml"/><Relationship Id="rId6" Type="http://schemas.openxmlformats.org/officeDocument/2006/relationships/image" Target="../media/image7.png"/><Relationship Id="rId5" Type="http://schemas.openxmlformats.org/officeDocument/2006/relationships/image" Target="../media/image6.png"/><Relationship Id="rId4" Type="http://schemas.openxmlformats.org/officeDocument/2006/relationships/image" Target="../media/image5.pn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タイトル 3"/>
          <p:cNvSpPr>
            <a:spLocks noGrp="1"/>
          </p:cNvSpPr>
          <p:nvPr>
            <p:ph type="ctrTitle"/>
          </p:nvPr>
        </p:nvSpPr>
        <p:spPr/>
        <p:txBody>
          <a:bodyPr/>
          <a:lstStyle/>
          <a:p>
            <a:r>
              <a:rPr lang="en-US" altLang="ja-JP" sz="4000" dirty="0" err="1" smtClean="0"/>
              <a:t>PowerShell</a:t>
            </a:r>
            <a:r>
              <a:rPr lang="en-US" altLang="ja-JP" sz="4000" dirty="0" smtClean="0"/>
              <a:t> ver2</a:t>
            </a:r>
            <a:r>
              <a:rPr lang="ja-JP" altLang="en-US" sz="4000" dirty="0" smtClean="0"/>
              <a:t>について　</a:t>
            </a:r>
            <a:r>
              <a:rPr lang="en-US" altLang="ja-JP" sz="4000" dirty="0" smtClean="0"/>
              <a:t/>
            </a:r>
            <a:br>
              <a:rPr lang="en-US" altLang="ja-JP" sz="4000" dirty="0" smtClean="0"/>
            </a:br>
            <a:r>
              <a:rPr lang="ja-JP" altLang="en-US" sz="4000" dirty="0" smtClean="0"/>
              <a:t>～ついに</a:t>
            </a:r>
            <a:r>
              <a:rPr lang="en-US" altLang="ja-JP" sz="4000" dirty="0" smtClean="0"/>
              <a:t>Windows</a:t>
            </a:r>
            <a:r>
              <a:rPr lang="ja-JP" altLang="en-US" sz="4000" dirty="0" smtClean="0"/>
              <a:t>サーバー</a:t>
            </a:r>
            <a:r>
              <a:rPr lang="en-US" altLang="ja-JP" sz="4000" dirty="0" smtClean="0"/>
              <a:t/>
            </a:r>
            <a:br>
              <a:rPr lang="en-US" altLang="ja-JP" sz="4000" dirty="0" smtClean="0"/>
            </a:br>
            <a:r>
              <a:rPr lang="ja-JP" altLang="en-US" sz="4000" dirty="0" smtClean="0"/>
              <a:t>管理環境の主流へ～</a:t>
            </a:r>
            <a:endParaRPr kumimoji="1" lang="ja-JP" altLang="en-US" sz="4000" dirty="0"/>
          </a:p>
        </p:txBody>
      </p:sp>
      <p:sp>
        <p:nvSpPr>
          <p:cNvPr id="5" name="サブタイトル 4"/>
          <p:cNvSpPr>
            <a:spLocks noGrp="1"/>
          </p:cNvSpPr>
          <p:nvPr>
            <p:ph type="subTitle" idx="1"/>
          </p:nvPr>
        </p:nvSpPr>
        <p:spPr/>
        <p:txBody>
          <a:bodyPr/>
          <a:lstStyle/>
          <a:p>
            <a:r>
              <a:rPr lang="ja-JP" altLang="en-US" dirty="0" smtClean="0"/>
              <a:t>むたぐち（牟田口大介）</a:t>
            </a:r>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強力なスクリプト実行環境</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600" dirty="0" smtClean="0"/>
              <a:t>オブジェクトベース</a:t>
            </a:r>
            <a:endParaRPr kumimoji="1" lang="en-US" altLang="ja-JP" sz="2600" dirty="0" smtClean="0"/>
          </a:p>
          <a:p>
            <a:r>
              <a:rPr lang="en-US" altLang="ja-JP" sz="2600" dirty="0" smtClean="0"/>
              <a:t>GUI</a:t>
            </a:r>
            <a:r>
              <a:rPr lang="ja-JP" altLang="en-US" sz="2600" dirty="0" smtClean="0"/>
              <a:t>による開発環境</a:t>
            </a:r>
            <a:r>
              <a:rPr lang="en-US" altLang="ja-JP" sz="2600" dirty="0" smtClean="0"/>
              <a:t>(</a:t>
            </a:r>
            <a:r>
              <a:rPr lang="en-US" altLang="ja-JP" sz="2600" dirty="0" err="1" smtClean="0"/>
              <a:t>PowerShell</a:t>
            </a:r>
            <a:r>
              <a:rPr lang="en-US" altLang="ja-JP" sz="2600" dirty="0" smtClean="0"/>
              <a:t> ISE)</a:t>
            </a:r>
            <a:r>
              <a:rPr lang="en-US" altLang="ja-JP" sz="2600" dirty="0" smtClean="0">
                <a:solidFill>
                  <a:srgbClr val="FF0000"/>
                </a:solidFill>
              </a:rPr>
              <a:t>new!</a:t>
            </a:r>
          </a:p>
          <a:p>
            <a:r>
              <a:rPr kumimoji="1" lang="ja-JP" altLang="en-US" sz="2600" dirty="0" smtClean="0"/>
              <a:t>モジュールの使用</a:t>
            </a:r>
            <a:r>
              <a:rPr lang="en-US" altLang="ja-JP" sz="2600" dirty="0" smtClean="0">
                <a:solidFill>
                  <a:srgbClr val="FF0000"/>
                </a:solidFill>
              </a:rPr>
              <a:t>new!</a:t>
            </a:r>
            <a:endParaRPr kumimoji="1" lang="en-US" altLang="ja-JP" sz="2600" dirty="0" smtClean="0"/>
          </a:p>
          <a:p>
            <a:r>
              <a:rPr lang="ja-JP" altLang="en-US" sz="2600" dirty="0" smtClean="0"/>
              <a:t>リモート処理およびバックグラウンド処理</a:t>
            </a:r>
            <a:r>
              <a:rPr lang="en-US" altLang="ja-JP" sz="2600" dirty="0" smtClean="0">
                <a:solidFill>
                  <a:srgbClr val="FF0000"/>
                </a:solidFill>
              </a:rPr>
              <a:t>new!</a:t>
            </a:r>
            <a:endParaRPr lang="en-US" altLang="ja-JP" sz="2600" dirty="0" smtClean="0"/>
          </a:p>
          <a:p>
            <a:r>
              <a:rPr lang="ja-JP" altLang="en-US" sz="2600" dirty="0" smtClean="0"/>
              <a:t>イベンティング</a:t>
            </a:r>
            <a:r>
              <a:rPr lang="en-US" altLang="ja-JP" sz="2600" dirty="0" smtClean="0">
                <a:solidFill>
                  <a:srgbClr val="FF0000"/>
                </a:solidFill>
              </a:rPr>
              <a:t>new!</a:t>
            </a:r>
            <a:endParaRPr lang="en-US" altLang="ja-JP" sz="2600" dirty="0" smtClean="0"/>
          </a:p>
          <a:p>
            <a:r>
              <a:rPr kumimoji="1" lang="ja-JP" altLang="en-US" sz="2600" dirty="0" smtClean="0"/>
              <a:t>セキュリティ</a:t>
            </a:r>
            <a:endParaRPr kumimoji="1" lang="en-US" altLang="ja-JP" sz="2600" dirty="0" smtClean="0"/>
          </a:p>
          <a:p>
            <a:r>
              <a:rPr lang="ja-JP" altLang="en-US" sz="2600" dirty="0" smtClean="0"/>
              <a:t>機能拡張（</a:t>
            </a:r>
            <a:r>
              <a:rPr lang="en-US" altLang="ja-JP" sz="2600" dirty="0" smtClean="0"/>
              <a:t>PS</a:t>
            </a:r>
            <a:r>
              <a:rPr lang="ja-JP" altLang="en-US" sz="2600" dirty="0" smtClean="0"/>
              <a:t>スナップイン、国際化</a:t>
            </a:r>
            <a:r>
              <a:rPr lang="en-US" altLang="ja-JP" sz="2600" dirty="0" smtClean="0">
                <a:solidFill>
                  <a:srgbClr val="FF0000"/>
                </a:solidFill>
              </a:rPr>
              <a:t>new! </a:t>
            </a:r>
            <a:r>
              <a:rPr lang="ja-JP" altLang="en-US" sz="2600" dirty="0" err="1" smtClean="0"/>
              <a:t>、</a:t>
            </a:r>
            <a:r>
              <a:rPr lang="en-US" altLang="ja-JP" sz="2600" dirty="0" smtClean="0"/>
              <a:t>Advanced Functions </a:t>
            </a:r>
            <a:r>
              <a:rPr lang="en-US" altLang="ja-JP" sz="2600" dirty="0" smtClean="0">
                <a:solidFill>
                  <a:srgbClr val="FF0000"/>
                </a:solidFill>
              </a:rPr>
              <a:t>new!</a:t>
            </a:r>
            <a:r>
              <a:rPr lang="ja-JP" altLang="en-US" sz="2600" dirty="0" smtClean="0"/>
              <a:t>）</a:t>
            </a:r>
            <a:endParaRPr lang="en-US" altLang="ja-JP" sz="2600" dirty="0" smtClean="0"/>
          </a:p>
          <a:p>
            <a:r>
              <a:rPr kumimoji="1" lang="ja-JP" altLang="en-US" sz="2600" dirty="0" smtClean="0"/>
              <a:t>豊富なコマンドラインオプション </a:t>
            </a:r>
            <a:r>
              <a:rPr kumimoji="1" lang="en-US" altLang="ja-JP" sz="2600" dirty="0" smtClean="0"/>
              <a:t>-</a:t>
            </a:r>
            <a:r>
              <a:rPr kumimoji="1" lang="en-US" altLang="ja-JP" sz="2600" dirty="0" err="1" smtClean="0"/>
              <a:t>windowStyle</a:t>
            </a:r>
            <a:r>
              <a:rPr kumimoji="1" lang="en-US" altLang="ja-JP" sz="2600" dirty="0" smtClean="0"/>
              <a:t> -file </a:t>
            </a:r>
            <a:r>
              <a:rPr lang="en-US" altLang="ja-JP" sz="2600" dirty="0" smtClean="0"/>
              <a:t>-</a:t>
            </a:r>
            <a:r>
              <a:rPr lang="en-US" altLang="ja-JP" sz="2600" dirty="0" err="1" smtClean="0"/>
              <a:t>sta</a:t>
            </a:r>
            <a:r>
              <a:rPr lang="en-US" altLang="ja-JP" sz="2600" dirty="0" smtClean="0"/>
              <a:t> etc</a:t>
            </a:r>
          </a:p>
          <a:p>
            <a:r>
              <a:rPr lang="ja-JP" altLang="en-US" sz="2600" dirty="0" smtClean="0"/>
              <a:t>プロファイル</a:t>
            </a:r>
            <a:endParaRPr kumimoji="1" lang="ja-JP" altLang="en-US" sz="2600" dirty="0"/>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en-US" altLang="ja-JP" dirty="0" smtClean="0"/>
              <a:t> v2</a:t>
            </a:r>
            <a:r>
              <a:rPr kumimoji="1" lang="ja-JP" altLang="en-US" dirty="0" smtClean="0"/>
              <a:t>および</a:t>
            </a:r>
            <a:r>
              <a:rPr kumimoji="1" lang="en-US" altLang="ja-JP" dirty="0" smtClean="0"/>
              <a:t>ISE</a:t>
            </a:r>
            <a:r>
              <a:rPr kumimoji="1" lang="ja-JP" altLang="en-US" dirty="0" smtClean="0"/>
              <a:t>の動作デモ</a:t>
            </a:r>
            <a:endParaRPr kumimoji="1" lang="ja-JP" altLang="en-US" dirty="0"/>
          </a:p>
        </p:txBody>
      </p:sp>
      <p:sp>
        <p:nvSpPr>
          <p:cNvPr id="3" name="テキスト プレースホルダ 2"/>
          <p:cNvSpPr>
            <a:spLocks noGrp="1"/>
          </p:cNvSpPr>
          <p:nvPr>
            <p:ph type="body" idx="1"/>
          </p:nvPr>
        </p:nvSpPr>
        <p:spPr/>
        <p:txBody>
          <a:bodyPr anchor="ctr"/>
          <a:lstStyle/>
          <a:p>
            <a:pPr algn="ctr"/>
            <a:r>
              <a:rPr kumimoji="1" lang="en-US" altLang="ja-JP" sz="9600" dirty="0" smtClean="0"/>
              <a:t>DEMO</a:t>
            </a:r>
            <a:endParaRPr kumimoji="1" lang="ja-JP" altLang="en-US" sz="9600" dirty="0"/>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セキュリティ</a:t>
            </a:r>
            <a:endParaRPr kumimoji="1" lang="ja-JP" altLang="en-US" dirty="0"/>
          </a:p>
        </p:txBody>
      </p:sp>
      <p:sp>
        <p:nvSpPr>
          <p:cNvPr id="3" name="テキスト プレースホルダ 2"/>
          <p:cNvSpPr>
            <a:spLocks noGrp="1"/>
          </p:cNvSpPr>
          <p:nvPr>
            <p:ph type="body" idx="1"/>
          </p:nvPr>
        </p:nvSpPr>
        <p:spPr/>
        <p:txBody>
          <a:bodyPr/>
          <a:lstStyle/>
          <a:p>
            <a:r>
              <a:rPr lang="ja-JP" altLang="en-US" sz="2800" dirty="0" smtClean="0"/>
              <a:t>デフォルトではスクリプトの実行が不許可</a:t>
            </a:r>
            <a:endParaRPr lang="en-US" altLang="ja-JP" sz="2800" dirty="0" smtClean="0"/>
          </a:p>
          <a:p>
            <a:pPr lvl="1"/>
            <a:r>
              <a:rPr kumimoji="1" lang="en-US" altLang="ja-JP" sz="2400" dirty="0" smtClean="0"/>
              <a:t>Set-</a:t>
            </a:r>
            <a:r>
              <a:rPr kumimoji="1" lang="en-US" altLang="ja-JP" sz="2400" dirty="0" err="1" smtClean="0"/>
              <a:t>ExecutionPolicy</a:t>
            </a:r>
            <a:r>
              <a:rPr kumimoji="1" lang="en-US" altLang="ja-JP" sz="2400" dirty="0" smtClean="0"/>
              <a:t> </a:t>
            </a:r>
            <a:r>
              <a:rPr kumimoji="1" lang="en-US" altLang="ja-JP" sz="2400" dirty="0" err="1" smtClean="0"/>
              <a:t>RemoteSigned</a:t>
            </a:r>
            <a:r>
              <a:rPr kumimoji="1" lang="ja-JP" altLang="en-US" sz="2400" dirty="0" smtClean="0"/>
              <a:t>などで有効化</a:t>
            </a:r>
            <a:endParaRPr kumimoji="1" lang="en-US" altLang="ja-JP" sz="2400" dirty="0" smtClean="0"/>
          </a:p>
          <a:p>
            <a:pPr lvl="1"/>
            <a:r>
              <a:rPr lang="en-US" sz="2400" dirty="0" smtClean="0"/>
              <a:t>Set-</a:t>
            </a:r>
            <a:r>
              <a:rPr lang="en-US" sz="2400" dirty="0" err="1" smtClean="0"/>
              <a:t>AutheticodeSignature</a:t>
            </a:r>
            <a:r>
              <a:rPr lang="ja-JP" altLang="en-US" sz="2400" dirty="0" smtClean="0"/>
              <a:t>でコード署名を入れられる</a:t>
            </a:r>
            <a:endParaRPr lang="en-US" altLang="ja-JP" sz="2400" dirty="0" smtClean="0"/>
          </a:p>
          <a:p>
            <a:r>
              <a:rPr lang="ja-JP" altLang="en-US" sz="2800" dirty="0" smtClean="0"/>
              <a:t>スクリプトファイルをタブルクリックするだけでは実行されない</a:t>
            </a:r>
            <a:endParaRPr lang="en-US" altLang="ja-JP" sz="2800" dirty="0" smtClean="0"/>
          </a:p>
          <a:p>
            <a:r>
              <a:rPr lang="ja-JP" altLang="en-US" sz="2800" dirty="0" smtClean="0"/>
              <a:t>カレントディレクトリにあるスクリプトを単純実行できない</a:t>
            </a:r>
            <a:endParaRPr lang="en-US" altLang="ja-JP" sz="2800" dirty="0" smtClean="0"/>
          </a:p>
          <a:p>
            <a:pPr lvl="1"/>
            <a:r>
              <a:rPr lang="en-US" sz="2400" dirty="0" smtClean="0"/>
              <a:t>.\script.ps1</a:t>
            </a:r>
          </a:p>
          <a:p>
            <a:r>
              <a:rPr lang="ja-JP" altLang="en-US" sz="2800" dirty="0" smtClean="0"/>
              <a:t>特定の</a:t>
            </a:r>
            <a:r>
              <a:rPr lang="en-US" altLang="ja-JP" sz="2800" dirty="0" smtClean="0"/>
              <a:t>exe,</a:t>
            </a:r>
            <a:r>
              <a:rPr lang="ja-JP" altLang="en-US" sz="2800" dirty="0" smtClean="0"/>
              <a:t>コマンドレットのみ実行</a:t>
            </a:r>
            <a:r>
              <a:rPr lang="en-US" altLang="ja-JP" sz="2800" dirty="0" smtClean="0">
                <a:solidFill>
                  <a:srgbClr val="FF0000"/>
                </a:solidFill>
              </a:rPr>
              <a:t>new!</a:t>
            </a:r>
          </a:p>
          <a:p>
            <a:pPr lvl="1"/>
            <a:r>
              <a:rPr lang="en-US" sz="2400" dirty="0" smtClean="0"/>
              <a:t>$</a:t>
            </a:r>
            <a:r>
              <a:rPr lang="en-US" sz="2400" dirty="0" err="1" smtClean="0"/>
              <a:t>ExecutionContext.SessionState</a:t>
            </a:r>
            <a:r>
              <a:rPr lang="ja-JP" altLang="en-US" sz="2400" dirty="0" smtClean="0"/>
              <a:t>の各プロパティ</a:t>
            </a:r>
            <a:endParaRPr lang="en-US" altLang="ja-JP" sz="2400" dirty="0" smtClean="0"/>
          </a:p>
          <a:p>
            <a:endParaRPr kumimoji="1" lang="en-US" altLang="ja-JP" sz="2800" dirty="0" smtClean="0"/>
          </a:p>
          <a:p>
            <a:endParaRPr kumimoji="1" lang="ja-JP" altLang="en-US" sz="2800" dirty="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モジュール</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関数などをモジュール化可能</a:t>
            </a:r>
            <a:r>
              <a:rPr kumimoji="1" lang="en-US" altLang="ja-JP" dirty="0" smtClean="0">
                <a:solidFill>
                  <a:srgbClr val="FF0000"/>
                </a:solidFill>
              </a:rPr>
              <a:t>new!</a:t>
            </a:r>
            <a:endParaRPr lang="en-US" altLang="ja-JP" dirty="0" smtClean="0">
              <a:solidFill>
                <a:srgbClr val="FF0000"/>
              </a:solidFill>
            </a:endParaRPr>
          </a:p>
          <a:p>
            <a:r>
              <a:rPr lang="en-US" dirty="0" smtClean="0"/>
              <a:t>*.psm1</a:t>
            </a:r>
            <a:r>
              <a:rPr lang="ja-JP" altLang="en-US" dirty="0" smtClean="0"/>
              <a:t>ファイル</a:t>
            </a:r>
            <a:endParaRPr lang="en-US" altLang="ja-JP" dirty="0" smtClean="0"/>
          </a:p>
          <a:p>
            <a:r>
              <a:rPr lang="en-US" sz="2800" dirty="0" smtClean="0"/>
              <a:t>C:\Windows\System32\WindowsPowerShell\v1.0\Modules\Mymodule\MyModule.psm1</a:t>
            </a:r>
          </a:p>
          <a:p>
            <a:pPr lvl="1">
              <a:buNone/>
            </a:pPr>
            <a:r>
              <a:rPr lang="en-US" sz="2000" dirty="0" smtClean="0"/>
              <a:t>function Get-</a:t>
            </a:r>
            <a:r>
              <a:rPr lang="en-US" sz="2000" dirty="0" err="1" smtClean="0"/>
              <a:t>AllItem</a:t>
            </a:r>
            <a:endParaRPr lang="ja-JP" altLang="en-US" sz="2000" dirty="0" smtClean="0"/>
          </a:p>
          <a:p>
            <a:pPr lvl="1">
              <a:buNone/>
            </a:pPr>
            <a:r>
              <a:rPr lang="en-US" sz="2000" dirty="0" smtClean="0"/>
              <a:t>{</a:t>
            </a:r>
            <a:endParaRPr lang="ja-JP" altLang="en-US" sz="2000" dirty="0" smtClean="0"/>
          </a:p>
          <a:p>
            <a:pPr lvl="1">
              <a:buNone/>
            </a:pPr>
            <a:r>
              <a:rPr lang="en-US" sz="2000" dirty="0" smtClean="0"/>
              <a:t>    Get-</a:t>
            </a:r>
            <a:r>
              <a:rPr lang="en-US" sz="2000" dirty="0" err="1" smtClean="0"/>
              <a:t>ChildItem</a:t>
            </a:r>
            <a:r>
              <a:rPr lang="en-US" sz="2000" dirty="0" smtClean="0"/>
              <a:t> -</a:t>
            </a:r>
            <a:r>
              <a:rPr lang="en-US" sz="2000" dirty="0" err="1" smtClean="0"/>
              <a:t>recurse</a:t>
            </a:r>
            <a:endParaRPr lang="ja-JP" altLang="en-US" sz="2000" dirty="0" smtClean="0"/>
          </a:p>
          <a:p>
            <a:pPr lvl="1">
              <a:buNone/>
            </a:pPr>
            <a:r>
              <a:rPr lang="en-US" sz="2000" dirty="0" smtClean="0"/>
              <a:t>}</a:t>
            </a:r>
            <a:endParaRPr lang="ja-JP" altLang="en-US" sz="2000" dirty="0" smtClean="0"/>
          </a:p>
          <a:p>
            <a:pPr lvl="1">
              <a:buNone/>
            </a:pPr>
            <a:r>
              <a:rPr lang="en-US" sz="2000" dirty="0" smtClean="0">
                <a:solidFill>
                  <a:srgbClr val="0070C0"/>
                </a:solidFill>
              </a:rPr>
              <a:t>Export-</a:t>
            </a:r>
            <a:r>
              <a:rPr lang="en-US" sz="2000" dirty="0" err="1" smtClean="0">
                <a:solidFill>
                  <a:srgbClr val="0070C0"/>
                </a:solidFill>
              </a:rPr>
              <a:t>ModuleMember</a:t>
            </a:r>
            <a:r>
              <a:rPr lang="en-US" sz="2000" dirty="0" smtClean="0"/>
              <a:t> Get-</a:t>
            </a:r>
            <a:r>
              <a:rPr lang="en-US" sz="2000" dirty="0" err="1" smtClean="0"/>
              <a:t>AllItem</a:t>
            </a:r>
            <a:endParaRPr lang="en-US" sz="2800" dirty="0" smtClean="0"/>
          </a:p>
          <a:p>
            <a:r>
              <a:rPr lang="en-US" sz="2800" dirty="0" smtClean="0">
                <a:solidFill>
                  <a:srgbClr val="0070C0"/>
                </a:solidFill>
              </a:rPr>
              <a:t>Import-Module</a:t>
            </a:r>
            <a:r>
              <a:rPr lang="en-US" sz="2800" dirty="0" smtClean="0"/>
              <a:t> </a:t>
            </a:r>
            <a:r>
              <a:rPr lang="en-US" sz="2800" dirty="0" err="1" smtClean="0"/>
              <a:t>MyModule</a:t>
            </a:r>
            <a:endParaRPr lang="en-US" sz="2800" dirty="0" smtClean="0"/>
          </a:p>
          <a:p>
            <a:endParaRPr lang="en-US" sz="2800" dirty="0" smtClean="0"/>
          </a:p>
          <a:p>
            <a:pPr lvl="1">
              <a:buNone/>
            </a:pPr>
            <a:r>
              <a:rPr lang="en-US" sz="2000" dirty="0" smtClean="0"/>
              <a:t>			</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イベンティン</a:t>
            </a:r>
            <a:r>
              <a:rPr lang="ja-JP" altLang="en-US" dirty="0" smtClean="0"/>
              <a:t>グ</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.NET</a:t>
            </a:r>
            <a:r>
              <a:rPr kumimoji="1" lang="ja-JP" altLang="en-US" dirty="0" smtClean="0"/>
              <a:t>オブジェクトのイベントを補足することが可能</a:t>
            </a:r>
            <a:r>
              <a:rPr kumimoji="1" lang="en-US" altLang="ja-JP" dirty="0" smtClean="0">
                <a:solidFill>
                  <a:srgbClr val="FF0000"/>
                </a:solidFill>
              </a:rPr>
              <a:t>new!</a:t>
            </a:r>
          </a:p>
          <a:p>
            <a:pPr lvl="2">
              <a:buNone/>
            </a:pPr>
            <a:r>
              <a:rPr lang="en-US" altLang="ja-JP" dirty="0" smtClean="0"/>
              <a:t>$timer = New-Object </a:t>
            </a:r>
            <a:r>
              <a:rPr lang="en-US" altLang="ja-JP" dirty="0" err="1" smtClean="0"/>
              <a:t>Timers.Timer</a:t>
            </a:r>
            <a:endParaRPr lang="en-US" altLang="ja-JP" dirty="0" smtClean="0"/>
          </a:p>
          <a:p>
            <a:pPr lvl="2">
              <a:buNone/>
            </a:pPr>
            <a:r>
              <a:rPr lang="en-US" altLang="ja-JP" dirty="0" smtClean="0"/>
              <a:t>$</a:t>
            </a:r>
            <a:r>
              <a:rPr lang="en-US" altLang="ja-JP" dirty="0" err="1" smtClean="0"/>
              <a:t>timer.Interval</a:t>
            </a:r>
            <a:r>
              <a:rPr lang="en-US" altLang="ja-JP" dirty="0" smtClean="0"/>
              <a:t> = 10000</a:t>
            </a:r>
          </a:p>
          <a:p>
            <a:pPr lvl="2">
              <a:buNone/>
            </a:pPr>
            <a:r>
              <a:rPr lang="en-US" altLang="ja-JP" dirty="0" smtClean="0">
                <a:solidFill>
                  <a:srgbClr val="0070C0"/>
                </a:solidFill>
              </a:rPr>
              <a:t>Register-</a:t>
            </a:r>
            <a:r>
              <a:rPr lang="en-US" altLang="ja-JP" dirty="0" err="1" smtClean="0">
                <a:solidFill>
                  <a:srgbClr val="0070C0"/>
                </a:solidFill>
              </a:rPr>
              <a:t>ObjectEvent</a:t>
            </a:r>
            <a:r>
              <a:rPr lang="en-US" altLang="ja-JP" dirty="0" smtClean="0"/>
              <a:t> -</a:t>
            </a:r>
            <a:r>
              <a:rPr lang="en-US" altLang="ja-JP" dirty="0" err="1" smtClean="0"/>
              <a:t>inputObject</a:t>
            </a:r>
            <a:r>
              <a:rPr lang="en-US" altLang="ja-JP" dirty="0" smtClean="0"/>
              <a:t> $timer -</a:t>
            </a:r>
            <a:r>
              <a:rPr lang="en-US" altLang="ja-JP" dirty="0" err="1" smtClean="0"/>
              <a:t>eventName</a:t>
            </a:r>
            <a:r>
              <a:rPr lang="en-US" altLang="ja-JP" dirty="0" smtClean="0"/>
              <a:t> Elapsed -</a:t>
            </a:r>
            <a:r>
              <a:rPr lang="en-US" altLang="ja-JP" dirty="0" err="1" smtClean="0"/>
              <a:t>sourceIdentifier</a:t>
            </a:r>
            <a:r>
              <a:rPr lang="en-US" altLang="ja-JP" dirty="0" smtClean="0"/>
              <a:t> Test -Action {</a:t>
            </a:r>
            <a:r>
              <a:rPr lang="ja-JP" altLang="en-US" dirty="0" smtClean="0"/>
              <a:t>イベント発生時に実行するコード</a:t>
            </a:r>
            <a:r>
              <a:rPr lang="en-US" altLang="ja-JP" dirty="0" smtClean="0"/>
              <a:t>}</a:t>
            </a:r>
          </a:p>
          <a:p>
            <a:pPr lvl="2">
              <a:buNone/>
            </a:pPr>
            <a:r>
              <a:rPr lang="en-US" altLang="ja-JP" dirty="0" smtClean="0"/>
              <a:t>$</a:t>
            </a:r>
            <a:r>
              <a:rPr lang="en-US" altLang="ja-JP" dirty="0" err="1" smtClean="0"/>
              <a:t>timer.Enabled</a:t>
            </a:r>
            <a:r>
              <a:rPr lang="en-US" altLang="ja-JP" dirty="0" smtClean="0"/>
              <a:t> = $true</a:t>
            </a:r>
          </a:p>
          <a:p>
            <a:pPr lvl="2">
              <a:buNone/>
            </a:pPr>
            <a:r>
              <a:rPr lang="en-US" altLang="ja-JP" dirty="0" smtClean="0"/>
              <a:t>Unregister-Event *</a:t>
            </a:r>
            <a:endParaRPr kumimoji="1" lang="en-US" altLang="ja-JP" dirty="0" smtClean="0"/>
          </a:p>
          <a:p>
            <a:r>
              <a:rPr kumimoji="1" lang="en-US" altLang="ja-JP" dirty="0" smtClean="0"/>
              <a:t>WMI</a:t>
            </a:r>
            <a:r>
              <a:rPr kumimoji="1" lang="ja-JP" altLang="en-US" dirty="0" smtClean="0"/>
              <a:t>のイベント補足は</a:t>
            </a:r>
            <a:r>
              <a:rPr lang="en-US" altLang="ja-JP" dirty="0" smtClean="0"/>
              <a:t>Register-</a:t>
            </a:r>
            <a:r>
              <a:rPr lang="en-US" altLang="ja-JP" dirty="0" err="1" smtClean="0"/>
              <a:t>WmiEvent</a:t>
            </a:r>
            <a:endParaRPr kumimoji="1" lang="ja-JP" alt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smtClean="0"/>
              <a:t>Advanced Functions</a:t>
            </a:r>
            <a:endParaRPr kumimoji="1" lang="ja-JP" altLang="en-US" dirty="0"/>
          </a:p>
        </p:txBody>
      </p:sp>
      <p:sp>
        <p:nvSpPr>
          <p:cNvPr id="3" name="テキスト プレースホルダ 2"/>
          <p:cNvSpPr>
            <a:spLocks noGrp="1"/>
          </p:cNvSpPr>
          <p:nvPr>
            <p:ph type="body" idx="1"/>
          </p:nvPr>
        </p:nvSpPr>
        <p:spPr/>
        <p:txBody>
          <a:bodyPr/>
          <a:lstStyle/>
          <a:p>
            <a:r>
              <a:rPr lang="ja-JP" altLang="en-US" sz="2000" dirty="0" smtClean="0"/>
              <a:t>旧称</a:t>
            </a:r>
            <a:r>
              <a:rPr lang="en-US" altLang="ja-JP" sz="2000" dirty="0" smtClean="0"/>
              <a:t>Script </a:t>
            </a:r>
            <a:r>
              <a:rPr lang="en-US" altLang="ja-JP" sz="2000" dirty="0" err="1" smtClean="0"/>
              <a:t>Cmdlets</a:t>
            </a:r>
            <a:r>
              <a:rPr lang="ja-JP" altLang="en-US" sz="2000" dirty="0" err="1" smtClean="0"/>
              <a:t>。</a:t>
            </a:r>
            <a:r>
              <a:rPr kumimoji="1" lang="en-US" altLang="ja-JP" sz="2000" dirty="0" err="1" smtClean="0"/>
              <a:t>PowerShell</a:t>
            </a:r>
            <a:r>
              <a:rPr kumimoji="1" lang="ja-JP" altLang="en-US" sz="2000" dirty="0" smtClean="0"/>
              <a:t>スクリプトを用いてコマンドレット（のようなもの）を作成</a:t>
            </a:r>
            <a:r>
              <a:rPr lang="ja-JP" altLang="en-US" sz="2000" dirty="0" smtClean="0"/>
              <a:t>可能</a:t>
            </a:r>
            <a:r>
              <a:rPr lang="en-US" altLang="ja-JP" sz="2000" dirty="0" smtClean="0">
                <a:solidFill>
                  <a:srgbClr val="FF0000"/>
                </a:solidFill>
              </a:rPr>
              <a:t>new!</a:t>
            </a:r>
          </a:p>
          <a:p>
            <a:r>
              <a:rPr lang="en-US" altLang="ja-JP" sz="2000" dirty="0" smtClean="0"/>
              <a:t>1</a:t>
            </a:r>
            <a:r>
              <a:rPr lang="ja-JP" altLang="en-US" sz="2000" dirty="0" smtClean="0"/>
              <a:t>ファイル</a:t>
            </a:r>
            <a:r>
              <a:rPr lang="en-US" altLang="ja-JP" sz="2000" dirty="0" smtClean="0"/>
              <a:t>1</a:t>
            </a:r>
            <a:r>
              <a:rPr lang="ja-JP" altLang="en-US" sz="2000" dirty="0" smtClean="0"/>
              <a:t>コマンドレットの場合：</a:t>
            </a:r>
            <a:endParaRPr lang="en-US" altLang="ja-JP" sz="2000" dirty="0" smtClean="0"/>
          </a:p>
          <a:p>
            <a:pPr lvl="1">
              <a:buNone/>
            </a:pPr>
            <a:r>
              <a:rPr lang="en-US" sz="1600" dirty="0" err="1" smtClean="0"/>
              <a:t>param</a:t>
            </a:r>
            <a:r>
              <a:rPr lang="en-US" sz="1600" dirty="0" smtClean="0"/>
              <a:t>( </a:t>
            </a:r>
            <a:r>
              <a:rPr lang="en-US" sz="1600" dirty="0" smtClean="0">
                <a:solidFill>
                  <a:srgbClr val="0070C0"/>
                </a:solidFill>
              </a:rPr>
              <a:t>[Parameter(Position=0,Mandatory=$</a:t>
            </a:r>
            <a:r>
              <a:rPr lang="en-US" sz="1600" dirty="0" err="1" smtClean="0">
                <a:solidFill>
                  <a:srgbClr val="0070C0"/>
                </a:solidFill>
              </a:rPr>
              <a:t>true,ValueFromPipeline</a:t>
            </a:r>
            <a:r>
              <a:rPr lang="en-US" sz="1600" dirty="0" smtClean="0">
                <a:solidFill>
                  <a:srgbClr val="0070C0"/>
                </a:solidFill>
              </a:rPr>
              <a:t>=$true)] </a:t>
            </a:r>
            <a:r>
              <a:rPr lang="en-US" sz="1600" dirty="0" smtClean="0"/>
              <a:t/>
            </a:r>
            <a:br>
              <a:rPr lang="en-US" sz="1600" dirty="0" smtClean="0"/>
            </a:br>
            <a:r>
              <a:rPr lang="ja-JP" altLang="en-US" sz="1600" dirty="0" smtClean="0"/>
              <a:t>        </a:t>
            </a:r>
            <a:r>
              <a:rPr lang="en-US" sz="1600" dirty="0" smtClean="0"/>
              <a:t>[</a:t>
            </a:r>
            <a:r>
              <a:rPr lang="en-US" sz="1600" dirty="0" err="1" smtClean="0"/>
              <a:t>Int</a:t>
            </a:r>
            <a:r>
              <a:rPr lang="en-US" sz="1600" dirty="0" smtClean="0"/>
              <a:t>]$Value ) </a:t>
            </a:r>
          </a:p>
          <a:p>
            <a:pPr lvl="1">
              <a:buNone/>
            </a:pPr>
            <a:r>
              <a:rPr lang="en-US" sz="1600" dirty="0" smtClean="0"/>
              <a:t>process { return [math]::</a:t>
            </a:r>
            <a:r>
              <a:rPr lang="en-US" sz="1600" dirty="0" err="1" smtClean="0"/>
              <a:t>pow</a:t>
            </a:r>
            <a:r>
              <a:rPr lang="en-US" sz="1600" dirty="0" smtClean="0"/>
              <a:t>($Value,2) }</a:t>
            </a:r>
          </a:p>
          <a:p>
            <a:pPr lvl="1">
              <a:buFont typeface="Arial" pitchFamily="34" charset="0"/>
              <a:buChar char="•"/>
            </a:pPr>
            <a:r>
              <a:rPr lang="en-US" altLang="ja-JP" sz="1600" dirty="0" smtClean="0"/>
              <a:t>.\Get-Square.ps1 -Value 5 </a:t>
            </a:r>
            <a:r>
              <a:rPr lang="ja-JP" altLang="en-US" sz="1600" dirty="0" smtClean="0"/>
              <a:t>や </a:t>
            </a:r>
            <a:r>
              <a:rPr lang="en-US" altLang="ja-JP" sz="1600" dirty="0" smtClean="0"/>
              <a:t>1,2,3|.\Get-Square</a:t>
            </a:r>
            <a:r>
              <a:rPr lang="ja-JP" altLang="en-US" sz="1600" dirty="0" smtClean="0"/>
              <a:t> のように呼ぶ。</a:t>
            </a:r>
            <a:endParaRPr lang="en-US" sz="1600" dirty="0" smtClean="0"/>
          </a:p>
          <a:p>
            <a:pPr>
              <a:buFont typeface="Arial" pitchFamily="34" charset="0"/>
              <a:buChar char="•"/>
            </a:pPr>
            <a:r>
              <a:rPr lang="ja-JP" altLang="en-US" sz="2000" dirty="0" smtClean="0"/>
              <a:t>関数として書く場合（プロファイルなどに記述）</a:t>
            </a:r>
            <a:r>
              <a:rPr lang="en-US" altLang="ja-JP" sz="2000" dirty="0" smtClean="0"/>
              <a:t>:</a:t>
            </a:r>
          </a:p>
          <a:p>
            <a:pPr lvl="1">
              <a:buNone/>
            </a:pPr>
            <a:r>
              <a:rPr lang="en-US" sz="1600" dirty="0" smtClean="0"/>
              <a:t>function Get-Square</a:t>
            </a:r>
          </a:p>
          <a:p>
            <a:pPr lvl="1">
              <a:buNone/>
            </a:pPr>
            <a:r>
              <a:rPr lang="en-US" sz="1600" dirty="0" smtClean="0"/>
              <a:t>{ </a:t>
            </a:r>
          </a:p>
          <a:p>
            <a:pPr lvl="1">
              <a:buNone/>
            </a:pPr>
            <a:r>
              <a:rPr lang="en-US" sz="1600" dirty="0" smtClean="0">
                <a:solidFill>
                  <a:srgbClr val="0070C0"/>
                </a:solidFill>
              </a:rPr>
              <a:t>    [</a:t>
            </a:r>
            <a:r>
              <a:rPr lang="en-US" sz="1600" dirty="0" err="1" smtClean="0">
                <a:solidFill>
                  <a:srgbClr val="0070C0"/>
                </a:solidFill>
              </a:rPr>
              <a:t>CmdletBinding</a:t>
            </a:r>
            <a:r>
              <a:rPr lang="en-US" sz="1600" dirty="0" smtClean="0">
                <a:solidFill>
                  <a:srgbClr val="0070C0"/>
                </a:solidFill>
              </a:rPr>
              <a:t>()]</a:t>
            </a:r>
          </a:p>
          <a:p>
            <a:pPr lvl="1">
              <a:buNone/>
            </a:pPr>
            <a:r>
              <a:rPr lang="en-US" sz="1600" dirty="0" smtClean="0"/>
              <a:t>    </a:t>
            </a:r>
            <a:r>
              <a:rPr lang="en-US" sz="1600" dirty="0" err="1" smtClean="0"/>
              <a:t>param</a:t>
            </a:r>
            <a:r>
              <a:rPr lang="en-US" sz="1600" dirty="0" smtClean="0"/>
              <a:t>([Parameter(Position=0, Mandatory=$true, </a:t>
            </a:r>
            <a:r>
              <a:rPr lang="en-US" sz="1600" dirty="0" err="1" smtClean="0"/>
              <a:t>ValueFromPipeline</a:t>
            </a:r>
            <a:r>
              <a:rPr lang="en-US" sz="1600" dirty="0" smtClean="0"/>
              <a:t>=$true)] </a:t>
            </a:r>
            <a:br>
              <a:rPr lang="en-US" sz="1600" dirty="0" smtClean="0"/>
            </a:br>
            <a:r>
              <a:rPr lang="en-US" sz="1600" dirty="0" smtClean="0"/>
              <a:t>         [</a:t>
            </a:r>
            <a:r>
              <a:rPr lang="en-US" sz="1600" dirty="0" err="1" smtClean="0"/>
              <a:t>Int</a:t>
            </a:r>
            <a:r>
              <a:rPr lang="en-US" sz="1600" dirty="0" smtClean="0"/>
              <a:t>]$Value ) </a:t>
            </a:r>
          </a:p>
          <a:p>
            <a:pPr lvl="1">
              <a:buNone/>
            </a:pPr>
            <a:r>
              <a:rPr lang="en-US" sz="1600" dirty="0" smtClean="0"/>
              <a:t>    process {return [math]::</a:t>
            </a:r>
            <a:r>
              <a:rPr lang="en-US" sz="1600" dirty="0" err="1" smtClean="0"/>
              <a:t>pow</a:t>
            </a:r>
            <a:r>
              <a:rPr lang="en-US" sz="1600" dirty="0" smtClean="0"/>
              <a:t>($Value,2)}</a:t>
            </a:r>
          </a:p>
          <a:p>
            <a:pPr lvl="1">
              <a:buNone/>
            </a:pPr>
            <a:r>
              <a:rPr lang="en-US" sz="1600" dirty="0" smtClean="0"/>
              <a:t>}</a:t>
            </a:r>
          </a:p>
          <a:p>
            <a:pPr>
              <a:buFont typeface="Arial" pitchFamily="34" charset="0"/>
              <a:buChar char="•"/>
            </a:pPr>
            <a:r>
              <a:rPr lang="ja-JP" altLang="en-US" sz="2000" dirty="0" smtClean="0"/>
              <a:t>ヘルプトピックスを含められる</a:t>
            </a:r>
            <a:endParaRPr lang="en-US" sz="2000" dirty="0" smtClean="0"/>
          </a:p>
          <a:p>
            <a:endParaRPr kumimoji="1" lang="en-US" altLang="ja-JP" dirty="0" smtClean="0">
              <a:solidFill>
                <a:srgbClr val="FF0000"/>
              </a:solidFill>
            </a:endParaRPr>
          </a:p>
          <a:p>
            <a:endParaRPr lang="en-US" altLang="ja-JP" dirty="0" smtClean="0"/>
          </a:p>
          <a:p>
            <a:endParaRPr kumimoji="1" lang="ja-JP" altLang="en-US" dirty="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リモート処理</a:t>
            </a:r>
            <a:r>
              <a:rPr lang="en-US" altLang="ja-JP" dirty="0" smtClean="0"/>
              <a:t>/</a:t>
            </a:r>
            <a:r>
              <a:rPr lang="ja-JP" altLang="en-US" dirty="0" smtClean="0"/>
              <a:t>バックグラウンド処理</a:t>
            </a:r>
            <a:endParaRPr kumimoji="1" lang="ja-JP" altLang="en-US" dirty="0"/>
          </a:p>
        </p:txBody>
      </p:sp>
      <p:sp>
        <p:nvSpPr>
          <p:cNvPr id="3" name="テキスト プレースホルダ 2"/>
          <p:cNvSpPr>
            <a:spLocks noGrp="1"/>
          </p:cNvSpPr>
          <p:nvPr>
            <p:ph type="body" idx="1"/>
          </p:nvPr>
        </p:nvSpPr>
        <p:spPr/>
        <p:txBody>
          <a:bodyPr/>
          <a:lstStyle/>
          <a:p>
            <a:r>
              <a:rPr lang="en-US" altLang="ja-JP" sz="2200" dirty="0" smtClean="0"/>
              <a:t>WinRM2.0</a:t>
            </a:r>
            <a:r>
              <a:rPr lang="ja-JP" altLang="en-US" sz="2200" dirty="0" smtClean="0"/>
              <a:t>を用いたリモート処理およびバックグラウンド処理が可能</a:t>
            </a:r>
            <a:r>
              <a:rPr lang="en-US" altLang="ja-JP" sz="2200" dirty="0" smtClean="0">
                <a:solidFill>
                  <a:srgbClr val="FF0000"/>
                </a:solidFill>
              </a:rPr>
              <a:t>new!</a:t>
            </a:r>
          </a:p>
          <a:p>
            <a:r>
              <a:rPr lang="ja-JP" altLang="en-US" sz="2200" dirty="0" smtClean="0"/>
              <a:t>ローカルバックグラウンド（非同期）処理</a:t>
            </a:r>
            <a:endParaRPr lang="en-US" sz="2200" dirty="0" smtClean="0"/>
          </a:p>
          <a:p>
            <a:pPr lvl="1"/>
            <a:r>
              <a:rPr lang="ja-JP" altLang="en-US" sz="1800" dirty="0" smtClean="0"/>
              <a:t>処理の実行：</a:t>
            </a:r>
            <a:r>
              <a:rPr lang="en-US" sz="1800" dirty="0" smtClean="0"/>
              <a:t>Start-Job {</a:t>
            </a:r>
            <a:r>
              <a:rPr lang="ja-JP" altLang="en-US" sz="1800" dirty="0" smtClean="0"/>
              <a:t>＜実行する命令文＞</a:t>
            </a:r>
            <a:r>
              <a:rPr lang="en-US" sz="1800" dirty="0" smtClean="0"/>
              <a:t>}</a:t>
            </a:r>
          </a:p>
          <a:p>
            <a:pPr lvl="1"/>
            <a:r>
              <a:rPr lang="ja-JP" altLang="en-US" sz="1800" dirty="0" smtClean="0"/>
              <a:t>結果の取得：</a:t>
            </a:r>
            <a:r>
              <a:rPr lang="en-US" sz="1800" dirty="0" smtClean="0"/>
              <a:t>Receive-Job </a:t>
            </a:r>
            <a:r>
              <a:rPr lang="ja-JP" altLang="en-US" sz="1800" dirty="0" smtClean="0"/>
              <a:t>＜</a:t>
            </a:r>
            <a:r>
              <a:rPr lang="en-US" altLang="ja-JP" sz="1800" dirty="0" smtClean="0"/>
              <a:t>Get-Job</a:t>
            </a:r>
            <a:r>
              <a:rPr lang="ja-JP" altLang="en-US" sz="1800" dirty="0" smtClean="0"/>
              <a:t>で得られたジョブ</a:t>
            </a:r>
            <a:r>
              <a:rPr lang="en-US" sz="1800" dirty="0" smtClean="0"/>
              <a:t>ID</a:t>
            </a:r>
            <a:r>
              <a:rPr lang="ja-JP" altLang="en-US" sz="1800" dirty="0" smtClean="0"/>
              <a:t>＞</a:t>
            </a:r>
          </a:p>
          <a:p>
            <a:r>
              <a:rPr lang="ja-JP" altLang="en-US" sz="2200" dirty="0" smtClean="0"/>
              <a:t>リモート処理</a:t>
            </a:r>
            <a:endParaRPr lang="en-US" altLang="ja-JP" sz="2200" dirty="0" smtClean="0"/>
          </a:p>
          <a:p>
            <a:pPr lvl="1"/>
            <a:r>
              <a:rPr lang="ja-JP" altLang="en-US" sz="1800" dirty="0" smtClean="0"/>
              <a:t>実行先のサーバー上で</a:t>
            </a:r>
            <a:r>
              <a:rPr lang="en-US" sz="1800" dirty="0" err="1" smtClean="0"/>
              <a:t>winrm</a:t>
            </a:r>
            <a:r>
              <a:rPr lang="en-US" sz="1800" dirty="0" smtClean="0"/>
              <a:t> </a:t>
            </a:r>
            <a:r>
              <a:rPr lang="en-US" sz="1800" dirty="0" err="1" smtClean="0"/>
              <a:t>quickconfig</a:t>
            </a:r>
            <a:r>
              <a:rPr lang="en-US" sz="1800" dirty="0" smtClean="0"/>
              <a:t> </a:t>
            </a:r>
            <a:r>
              <a:rPr lang="ja-JP" altLang="en-US" sz="1800" dirty="0" smtClean="0"/>
              <a:t>を実行しておく</a:t>
            </a:r>
            <a:endParaRPr lang="en-US" altLang="ja-JP" sz="1800" dirty="0" smtClean="0"/>
          </a:p>
          <a:p>
            <a:pPr lvl="1"/>
            <a:r>
              <a:rPr lang="ja-JP" altLang="en-US" sz="1800" dirty="0" smtClean="0"/>
              <a:t>同期実行：</a:t>
            </a:r>
            <a:r>
              <a:rPr lang="en-US" sz="1800" dirty="0" smtClean="0"/>
              <a:t>Invoke-Command @(</a:t>
            </a:r>
            <a:r>
              <a:rPr lang="ja-JP" altLang="en-US" sz="1800" dirty="0" smtClean="0"/>
              <a:t>サーバー名</a:t>
            </a:r>
            <a:r>
              <a:rPr lang="en-US" sz="1800" dirty="0" smtClean="0"/>
              <a:t>1,</a:t>
            </a:r>
            <a:r>
              <a:rPr lang="ja-JP" altLang="en-US" sz="1800" dirty="0" smtClean="0"/>
              <a:t>サーバー名</a:t>
            </a:r>
            <a:r>
              <a:rPr lang="en-US" sz="1800" dirty="0" smtClean="0"/>
              <a:t>2,</a:t>
            </a:r>
            <a:r>
              <a:rPr lang="ja-JP" altLang="en-US" sz="1800" dirty="0" smtClean="0"/>
              <a:t>サーバー名</a:t>
            </a:r>
            <a:r>
              <a:rPr lang="en-US" sz="1800" dirty="0" smtClean="0"/>
              <a:t>3) {</a:t>
            </a:r>
            <a:r>
              <a:rPr lang="ja-JP" altLang="en-US" sz="1800" dirty="0" smtClean="0"/>
              <a:t>＜実行する命令文＞</a:t>
            </a:r>
            <a:r>
              <a:rPr lang="en-US" sz="1800" dirty="0" smtClean="0"/>
              <a:t>}</a:t>
            </a:r>
          </a:p>
          <a:p>
            <a:pPr lvl="1"/>
            <a:r>
              <a:rPr lang="ja-JP" altLang="en-US" sz="1800" dirty="0" smtClean="0"/>
              <a:t>非同期実行：</a:t>
            </a:r>
            <a:r>
              <a:rPr lang="en-US" altLang="ja-JP" sz="1800" dirty="0" smtClean="0"/>
              <a:t>Invoke-Command </a:t>
            </a:r>
            <a:r>
              <a:rPr lang="ja-JP" altLang="en-US" sz="1800" dirty="0" smtClean="0"/>
              <a:t>サーバー名</a:t>
            </a:r>
            <a:r>
              <a:rPr lang="en-US" altLang="ja-JP" sz="1800" dirty="0" smtClean="0"/>
              <a:t>1 {</a:t>
            </a:r>
            <a:r>
              <a:rPr lang="ja-JP" altLang="en-US" sz="1800" dirty="0" smtClean="0"/>
              <a:t>＜実行する命令文＞</a:t>
            </a:r>
            <a:r>
              <a:rPr lang="en-US" altLang="ja-JP" sz="1800" dirty="0" smtClean="0"/>
              <a:t>} </a:t>
            </a:r>
            <a:r>
              <a:rPr lang="en-US" altLang="ja-JP" sz="1800" dirty="0" smtClean="0">
                <a:solidFill>
                  <a:srgbClr val="0070C0"/>
                </a:solidFill>
              </a:rPr>
              <a:t>-</a:t>
            </a:r>
            <a:r>
              <a:rPr lang="en-US" altLang="ja-JP" sz="1800" dirty="0" err="1" smtClean="0">
                <a:solidFill>
                  <a:srgbClr val="0070C0"/>
                </a:solidFill>
              </a:rPr>
              <a:t>asJob</a:t>
            </a:r>
            <a:endParaRPr lang="en-US" altLang="ja-JP" sz="1800" dirty="0" smtClean="0">
              <a:solidFill>
                <a:srgbClr val="0070C0"/>
              </a:solidFill>
            </a:endParaRPr>
          </a:p>
          <a:p>
            <a:pPr lvl="1"/>
            <a:r>
              <a:rPr lang="ja-JP" altLang="en-US" sz="1800" dirty="0" smtClean="0"/>
              <a:t>非同期実行空間の作成</a:t>
            </a:r>
            <a:r>
              <a:rPr lang="en-US" altLang="ja-JP" sz="1800" dirty="0" smtClean="0"/>
              <a:t>: </a:t>
            </a:r>
            <a:r>
              <a:rPr lang="en-US" sz="1800" dirty="0" smtClean="0"/>
              <a:t>New-</a:t>
            </a:r>
            <a:r>
              <a:rPr lang="en-US" sz="1800" dirty="0" err="1" smtClean="0"/>
              <a:t>Pssession</a:t>
            </a:r>
            <a:r>
              <a:rPr lang="en-US" sz="1800" dirty="0" smtClean="0"/>
              <a:t> </a:t>
            </a:r>
            <a:r>
              <a:rPr lang="ja-JP" altLang="en-US" sz="1800" dirty="0" smtClean="0"/>
              <a:t>サーバー名</a:t>
            </a:r>
            <a:r>
              <a:rPr lang="en-US" sz="1800" dirty="0" smtClean="0"/>
              <a:t>1</a:t>
            </a:r>
            <a:endParaRPr lang="ja-JP" altLang="en-US" sz="1800" dirty="0" smtClean="0"/>
          </a:p>
          <a:p>
            <a:pPr lvl="1"/>
            <a:r>
              <a:rPr lang="ja-JP" altLang="en-US" sz="1800" dirty="0" smtClean="0"/>
              <a:t>実行空間での実行：</a:t>
            </a:r>
            <a:r>
              <a:rPr lang="en-US" sz="1800" dirty="0" smtClean="0"/>
              <a:t>Invoke-Command {</a:t>
            </a:r>
            <a:r>
              <a:rPr lang="ja-JP" altLang="en-US" sz="1800" dirty="0" smtClean="0"/>
              <a:t>＜実行する命令文＞</a:t>
            </a:r>
            <a:r>
              <a:rPr lang="en-US" sz="1800" dirty="0" smtClean="0"/>
              <a:t>} -Session (Get-</a:t>
            </a:r>
            <a:r>
              <a:rPr lang="en-US" sz="1800" dirty="0" err="1" smtClean="0"/>
              <a:t>PSSession</a:t>
            </a:r>
            <a:r>
              <a:rPr lang="en-US" sz="1800" dirty="0" smtClean="0"/>
              <a:t> -Id </a:t>
            </a:r>
            <a:r>
              <a:rPr lang="ja-JP" altLang="en-US" sz="1800" dirty="0" smtClean="0"/>
              <a:t>＜</a:t>
            </a:r>
            <a:r>
              <a:rPr lang="en-US" sz="1800" dirty="0" smtClean="0"/>
              <a:t>Get-</a:t>
            </a:r>
            <a:r>
              <a:rPr lang="en-US" sz="1800" dirty="0" err="1" smtClean="0"/>
              <a:t>PSSession</a:t>
            </a:r>
            <a:r>
              <a:rPr lang="ja-JP" altLang="en-US" sz="1800" dirty="0" smtClean="0"/>
              <a:t>で得られるセッション</a:t>
            </a:r>
            <a:r>
              <a:rPr lang="en-US" altLang="ja-JP" sz="1800" dirty="0" smtClean="0"/>
              <a:t>ID</a:t>
            </a:r>
            <a:r>
              <a:rPr lang="ja-JP" altLang="en-US" sz="1800" dirty="0" smtClean="0"/>
              <a:t>＞</a:t>
            </a:r>
            <a:r>
              <a:rPr lang="en-US" sz="1800" dirty="0" smtClean="0"/>
              <a:t>)</a:t>
            </a:r>
            <a:endParaRPr lang="ja-JP" altLang="en-US" sz="1800" dirty="0" smtClean="0"/>
          </a:p>
          <a:p>
            <a:pPr lvl="1"/>
            <a:r>
              <a:rPr kumimoji="1" lang="ja-JP" altLang="en-US" sz="1800" dirty="0" smtClean="0"/>
              <a:t>ファンイン（リモートの</a:t>
            </a:r>
            <a:r>
              <a:rPr kumimoji="1" lang="en-US" altLang="ja-JP" sz="1800" dirty="0" smtClean="0"/>
              <a:t>PS</a:t>
            </a:r>
            <a:r>
              <a:rPr kumimoji="1" lang="ja-JP" altLang="en-US" sz="1800" dirty="0" smtClean="0"/>
              <a:t>を直接操作）：</a:t>
            </a:r>
            <a:r>
              <a:rPr lang="en-US" sz="1800" dirty="0" smtClean="0"/>
              <a:t>Enter-</a:t>
            </a:r>
            <a:r>
              <a:rPr lang="en-US" sz="1800" dirty="0" err="1" smtClean="0"/>
              <a:t>PSSession</a:t>
            </a:r>
            <a:r>
              <a:rPr lang="en-US" sz="1800" dirty="0" smtClean="0"/>
              <a:t> –Id 1</a:t>
            </a:r>
          </a:p>
          <a:p>
            <a:pPr lvl="2"/>
            <a:r>
              <a:rPr lang="ja-JP" altLang="en-US" sz="1600" dirty="0" smtClean="0"/>
              <a:t>プロンプトが変化：</a:t>
            </a:r>
            <a:r>
              <a:rPr lang="en-US" sz="1600" dirty="0" smtClean="0"/>
              <a:t>[win-3d9dezlgcmt]: PS C:\Users\Administrator.TEST&gt;</a:t>
            </a:r>
            <a:endParaRPr lang="ja-JP" altLang="en-US" sz="1600" dirty="0" smtClean="0"/>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リモート実行のデモ</a:t>
            </a:r>
            <a:endParaRPr kumimoji="1" lang="ja-JP" altLang="en-US" dirty="0"/>
          </a:p>
        </p:txBody>
      </p:sp>
      <p:sp>
        <p:nvSpPr>
          <p:cNvPr id="3" name="テキスト プレースホルダ 2"/>
          <p:cNvSpPr>
            <a:spLocks noGrp="1"/>
          </p:cNvSpPr>
          <p:nvPr>
            <p:ph type="body" idx="1"/>
          </p:nvPr>
        </p:nvSpPr>
        <p:spPr/>
        <p:txBody>
          <a:bodyPr anchor="ctr"/>
          <a:lstStyle/>
          <a:p>
            <a:pPr algn="ctr"/>
            <a:r>
              <a:rPr kumimoji="1" lang="en-US" altLang="ja-JP" sz="9600" dirty="0" smtClean="0"/>
              <a:t>DEMO</a:t>
            </a:r>
            <a:endParaRPr kumimoji="1" lang="ja-JP" altLang="en-US" sz="9600" dirty="0"/>
          </a:p>
        </p:txBody>
      </p:sp>
    </p:spTree>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v1</a:t>
            </a:r>
            <a:r>
              <a:rPr lang="ja-JP" altLang="en-US" dirty="0" smtClean="0"/>
              <a:t>→</a:t>
            </a:r>
            <a:r>
              <a:rPr lang="en-US" altLang="ja-JP" dirty="0" smtClean="0"/>
              <a:t>v2</a:t>
            </a:r>
            <a:r>
              <a:rPr lang="ja-JP" altLang="en-US" dirty="0" smtClean="0"/>
              <a:t>の文法の拡張</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t</a:t>
            </a:r>
            <a:r>
              <a:rPr kumimoji="1" lang="en-US" altLang="ja-JP" dirty="0" smtClean="0"/>
              <a:t>ry</a:t>
            </a:r>
            <a:r>
              <a:rPr kumimoji="1" lang="ja-JP" altLang="en-US" dirty="0" smtClean="0"/>
              <a:t>～</a:t>
            </a:r>
            <a:r>
              <a:rPr kumimoji="1" lang="en-US" altLang="ja-JP" dirty="0" smtClean="0"/>
              <a:t>catch</a:t>
            </a:r>
            <a:r>
              <a:rPr kumimoji="1" lang="ja-JP" altLang="en-US" dirty="0" smtClean="0"/>
              <a:t>～</a:t>
            </a:r>
            <a:r>
              <a:rPr kumimoji="1" lang="en-US" altLang="ja-JP" dirty="0" smtClean="0"/>
              <a:t>finally</a:t>
            </a:r>
            <a:endParaRPr lang="en-US" altLang="ja-JP" dirty="0" smtClean="0"/>
          </a:p>
          <a:p>
            <a:r>
              <a:rPr lang="ja-JP" altLang="en-US" dirty="0" smtClean="0"/>
              <a:t>マルチラインコメント </a:t>
            </a:r>
            <a:r>
              <a:rPr lang="en-US" altLang="ja-JP" dirty="0" smtClean="0"/>
              <a:t>&lt;#</a:t>
            </a:r>
            <a:r>
              <a:rPr lang="ja-JP" altLang="en-US" dirty="0" smtClean="0"/>
              <a:t>～</a:t>
            </a:r>
            <a:r>
              <a:rPr lang="en-US" altLang="ja-JP" dirty="0" smtClean="0"/>
              <a:t>#&gt;</a:t>
            </a:r>
          </a:p>
          <a:p>
            <a:r>
              <a:rPr lang="ja-JP" altLang="en-US" dirty="0" smtClean="0"/>
              <a:t>クロージャ </a:t>
            </a:r>
            <a:r>
              <a:rPr lang="en-US" altLang="ja-JP" dirty="0" smtClean="0"/>
              <a:t>$closure = {…}.</a:t>
            </a:r>
            <a:r>
              <a:rPr lang="en-US" altLang="ja-JP" dirty="0" err="1" smtClean="0"/>
              <a:t>GetNewClosure</a:t>
            </a:r>
            <a:r>
              <a:rPr lang="en-US" altLang="ja-JP" dirty="0" smtClean="0"/>
              <a:t>()</a:t>
            </a:r>
          </a:p>
          <a:p>
            <a:r>
              <a:rPr lang="ja-JP" altLang="en-US" dirty="0" smtClean="0"/>
              <a:t>サブ式の省略</a:t>
            </a:r>
            <a:endParaRPr lang="en-US" altLang="ja-JP" dirty="0" smtClean="0"/>
          </a:p>
          <a:p>
            <a:pPr lvl="1"/>
            <a:r>
              <a:rPr lang="en-US" sz="1800" dirty="0" smtClean="0"/>
              <a:t>$result = $( if ($true) { 42 } )</a:t>
            </a:r>
            <a:endParaRPr lang="en-US" altLang="ja-JP" sz="1800" dirty="0" smtClean="0"/>
          </a:p>
          <a:p>
            <a:pPr lvl="1"/>
            <a:r>
              <a:rPr lang="en-US" sz="2400" dirty="0" smtClean="0"/>
              <a:t>$result = if ($true) { 42 }</a:t>
            </a:r>
          </a:p>
          <a:p>
            <a:pPr lvl="1"/>
            <a:r>
              <a:rPr lang="en-US" sz="2400" dirty="0" smtClean="0"/>
              <a:t>$sequence = </a:t>
            </a:r>
            <a:r>
              <a:rPr lang="en-US" sz="2400" dirty="0" err="1" smtClean="0"/>
              <a:t>foreach</a:t>
            </a:r>
            <a:r>
              <a:rPr lang="en-US" sz="2400" dirty="0" smtClean="0"/>
              <a:t> ($</a:t>
            </a:r>
            <a:r>
              <a:rPr lang="en-US" sz="2400" dirty="0" err="1" smtClean="0"/>
              <a:t>i</a:t>
            </a:r>
            <a:r>
              <a:rPr lang="en-US" sz="2400" dirty="0" smtClean="0"/>
              <a:t> in 0..15) { [math]::</a:t>
            </a:r>
            <a:r>
              <a:rPr lang="en-US" sz="2400" dirty="0" err="1" smtClean="0"/>
              <a:t>pow</a:t>
            </a:r>
            <a:r>
              <a:rPr lang="en-US" sz="2400" dirty="0" smtClean="0"/>
              <a:t>(2, $</a:t>
            </a:r>
            <a:r>
              <a:rPr lang="en-US" sz="2400" dirty="0" err="1" smtClean="0"/>
              <a:t>i</a:t>
            </a:r>
            <a:r>
              <a:rPr lang="en-US" sz="2400" dirty="0" smtClean="0"/>
              <a:t>) }</a:t>
            </a:r>
          </a:p>
          <a:p>
            <a:r>
              <a:rPr lang="ja-JP" altLang="en-US" dirty="0" smtClean="0"/>
              <a:t>新しい演算子</a:t>
            </a:r>
            <a:r>
              <a:rPr lang="en-US" altLang="ja-JP" dirty="0" smtClean="0"/>
              <a:t>-split</a:t>
            </a:r>
            <a:r>
              <a:rPr lang="ja-JP" altLang="en-US" dirty="0" smtClean="0"/>
              <a:t>と</a:t>
            </a:r>
            <a:r>
              <a:rPr lang="en-US" altLang="ja-JP" dirty="0" smtClean="0"/>
              <a:t>-join</a:t>
            </a:r>
            <a:endParaRPr lang="en-US" dirty="0" smtClean="0"/>
          </a:p>
          <a:p>
            <a:endParaRPr lang="en-US" dirty="0" smtClean="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en-US" altLang="ja-JP" dirty="0" smtClean="0"/>
              <a:t>v</a:t>
            </a:r>
            <a:r>
              <a:rPr kumimoji="1" lang="en-US" altLang="ja-JP" dirty="0" smtClean="0"/>
              <a:t>1</a:t>
            </a:r>
            <a:r>
              <a:rPr kumimoji="1" lang="ja-JP" altLang="en-US" dirty="0" smtClean="0"/>
              <a:t>→</a:t>
            </a:r>
            <a:r>
              <a:rPr kumimoji="1" lang="en-US" altLang="ja-JP" dirty="0" smtClean="0"/>
              <a:t>v2 </a:t>
            </a:r>
            <a:r>
              <a:rPr kumimoji="1" lang="ja-JP" altLang="en-US" dirty="0" smtClean="0"/>
              <a:t>コマンドレットの追加と機能拡張</a:t>
            </a:r>
            <a:endParaRPr kumimoji="1" lang="ja-JP" altLang="en-US" dirty="0"/>
          </a:p>
        </p:txBody>
      </p:sp>
      <p:sp>
        <p:nvSpPr>
          <p:cNvPr id="3" name="テキスト プレースホルダ 2"/>
          <p:cNvSpPr>
            <a:spLocks noGrp="1"/>
          </p:cNvSpPr>
          <p:nvPr>
            <p:ph type="body" idx="1"/>
          </p:nvPr>
        </p:nvSpPr>
        <p:spPr/>
        <p:txBody>
          <a:bodyPr/>
          <a:lstStyle/>
          <a:p>
            <a:r>
              <a:rPr lang="ja-JP" altLang="en-US" dirty="0" smtClean="0"/>
              <a:t>新しいコマンドレット</a:t>
            </a:r>
            <a:r>
              <a:rPr lang="en-US" altLang="ja-JP" dirty="0" smtClean="0"/>
              <a:t>(129</a:t>
            </a:r>
            <a:r>
              <a:rPr lang="ja-JP" altLang="en-US" dirty="0" smtClean="0"/>
              <a:t>個→</a:t>
            </a:r>
            <a:r>
              <a:rPr lang="en-US" altLang="ja-JP" dirty="0" smtClean="0"/>
              <a:t>236</a:t>
            </a:r>
            <a:r>
              <a:rPr lang="ja-JP" altLang="en-US" dirty="0" smtClean="0"/>
              <a:t>個</a:t>
            </a:r>
            <a:r>
              <a:rPr lang="en-US" altLang="ja-JP" dirty="0" smtClean="0"/>
              <a:t>)</a:t>
            </a:r>
            <a:endParaRPr lang="en-US" dirty="0" smtClean="0"/>
          </a:p>
          <a:p>
            <a:pPr lvl="1"/>
            <a:r>
              <a:rPr lang="en-US" dirty="0" smtClean="0"/>
              <a:t>Add-Type</a:t>
            </a:r>
            <a:r>
              <a:rPr lang="en-US" altLang="ja-JP" dirty="0" smtClean="0"/>
              <a:t>: </a:t>
            </a:r>
            <a:r>
              <a:rPr lang="en-US" dirty="0" smtClean="0"/>
              <a:t>class</a:t>
            </a:r>
            <a:r>
              <a:rPr lang="ja-JP" altLang="en-US" dirty="0" smtClean="0"/>
              <a:t>の代わり</a:t>
            </a:r>
            <a:endParaRPr lang="en-US" altLang="ja-JP" dirty="0" smtClean="0"/>
          </a:p>
          <a:p>
            <a:pPr lvl="1"/>
            <a:r>
              <a:rPr lang="en-US" altLang="ja-JP" dirty="0" smtClean="0"/>
              <a:t>*-Computer, *-</a:t>
            </a:r>
            <a:r>
              <a:rPr lang="en-US" altLang="ja-JP" dirty="0" err="1" smtClean="0"/>
              <a:t>EventLog</a:t>
            </a:r>
            <a:r>
              <a:rPr lang="en-US" altLang="ja-JP" dirty="0" smtClean="0"/>
              <a:t>, *-</a:t>
            </a:r>
            <a:r>
              <a:rPr lang="en-US" altLang="ja-JP" dirty="0" err="1" smtClean="0"/>
              <a:t>PSSession</a:t>
            </a:r>
            <a:r>
              <a:rPr lang="en-US" altLang="ja-JP" dirty="0" smtClean="0"/>
              <a:t>/Invoke-Command, *-Job, *-Event, *-Transaction, etc</a:t>
            </a:r>
          </a:p>
          <a:p>
            <a:r>
              <a:rPr kumimoji="1" lang="ja-JP" altLang="en-US" dirty="0" smtClean="0"/>
              <a:t>既存のコマンドレットの機能拡張</a:t>
            </a:r>
            <a:endParaRPr kumimoji="1" lang="en-US" altLang="ja-JP" dirty="0" smtClean="0"/>
          </a:p>
          <a:p>
            <a:pPr lvl="1"/>
            <a:r>
              <a:rPr kumimoji="1" lang="en-US" altLang="ja-JP" dirty="0" smtClean="0"/>
              <a:t>Select-String:</a:t>
            </a:r>
            <a:r>
              <a:rPr lang="ja-JP" altLang="en-US" dirty="0" smtClean="0"/>
              <a:t> </a:t>
            </a:r>
            <a:r>
              <a:rPr lang="en-US" altLang="ja-JP" dirty="0" smtClean="0"/>
              <a:t>-Encoding, -</a:t>
            </a:r>
            <a:r>
              <a:rPr lang="en-US" altLang="ja-JP" dirty="0" err="1" smtClean="0"/>
              <a:t>NotMatch</a:t>
            </a:r>
            <a:r>
              <a:rPr lang="en-US" altLang="ja-JP" dirty="0" smtClean="0"/>
              <a:t>, -</a:t>
            </a:r>
            <a:r>
              <a:rPr lang="en-US" altLang="ja-JP" dirty="0" err="1" smtClean="0"/>
              <a:t>AllMatches</a:t>
            </a:r>
            <a:r>
              <a:rPr lang="ja-JP" altLang="en-US" dirty="0" smtClean="0"/>
              <a:t>パラメータ追加</a:t>
            </a:r>
            <a:endParaRPr lang="en-US" altLang="ja-JP" dirty="0" smtClean="0"/>
          </a:p>
          <a:p>
            <a:pPr lvl="1"/>
            <a:r>
              <a:rPr lang="en-US" altLang="ja-JP" dirty="0" smtClean="0"/>
              <a:t>Get-Member: -View</a:t>
            </a:r>
            <a:r>
              <a:rPr lang="ja-JP" altLang="en-US" dirty="0" smtClean="0"/>
              <a:t>パラメータ追加（</a:t>
            </a:r>
            <a:r>
              <a:rPr lang="en-US" altLang="ja-JP" dirty="0" smtClean="0"/>
              <a:t>PS</a:t>
            </a:r>
            <a:r>
              <a:rPr lang="ja-JP" altLang="en-US" dirty="0" smtClean="0"/>
              <a:t>拡張メンバのみ表示など）</a:t>
            </a:r>
            <a:endParaRPr kumimoji="1" lang="ja-JP" altLang="en-US"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lang="ja-JP" altLang="en-US" dirty="0" smtClean="0"/>
              <a:t>牟田口大介の</a:t>
            </a:r>
            <a:r>
              <a:rPr kumimoji="1" lang="ja-JP" altLang="en-US" dirty="0" smtClean="0"/>
              <a:t>自己紹介</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sz="2800" dirty="0" smtClean="0"/>
              <a:t>フリーライターおよびフリープログラマー</a:t>
            </a:r>
            <a:endParaRPr kumimoji="1" lang="en-US" altLang="ja-JP" sz="2800" dirty="0" smtClean="0"/>
          </a:p>
          <a:p>
            <a:pPr lvl="1"/>
            <a:r>
              <a:rPr lang="en-US" altLang="ja-JP" dirty="0" smtClean="0"/>
              <a:t>2006</a:t>
            </a:r>
            <a:r>
              <a:rPr lang="ja-JP" altLang="en-US" dirty="0" smtClean="0"/>
              <a:t>～　チェック式 </a:t>
            </a:r>
            <a:r>
              <a:rPr lang="en-US" altLang="ja-JP" dirty="0" smtClean="0"/>
              <a:t>WSH</a:t>
            </a:r>
            <a:r>
              <a:rPr lang="ja-JP" altLang="en-US" dirty="0" smtClean="0"/>
              <a:t>入門（</a:t>
            </a:r>
            <a:r>
              <a:rPr lang="en-US" altLang="ja-JP" dirty="0" smtClean="0"/>
              <a:t>@IT</a:t>
            </a:r>
            <a:r>
              <a:rPr lang="ja-JP" altLang="en-US" dirty="0" smtClean="0"/>
              <a:t>）</a:t>
            </a:r>
            <a:endParaRPr lang="en-US" altLang="ja-JP" dirty="0" smtClean="0"/>
          </a:p>
          <a:p>
            <a:pPr lvl="1"/>
            <a:r>
              <a:rPr kumimoji="1" lang="en-US" altLang="ja-JP" dirty="0" smtClean="0"/>
              <a:t>2008 Windows </a:t>
            </a:r>
            <a:r>
              <a:rPr kumimoji="1" lang="en-US" altLang="ja-JP" dirty="0" err="1" smtClean="0"/>
              <a:t>PowerShell</a:t>
            </a:r>
            <a:r>
              <a:rPr kumimoji="1" lang="en-US" altLang="ja-JP" dirty="0" smtClean="0"/>
              <a:t> </a:t>
            </a:r>
            <a:r>
              <a:rPr kumimoji="1" lang="ja-JP" altLang="en-US" dirty="0" smtClean="0"/>
              <a:t>ポケットリファレンス（技術評論社）</a:t>
            </a:r>
            <a:endParaRPr kumimoji="1" lang="en-US" altLang="ja-JP" dirty="0" smtClean="0"/>
          </a:p>
          <a:p>
            <a:pPr lvl="1"/>
            <a:r>
              <a:rPr lang="en-US" altLang="ja-JP" dirty="0" smtClean="0"/>
              <a:t>2009 </a:t>
            </a:r>
            <a:r>
              <a:rPr lang="en-US" altLang="ja-JP" dirty="0" err="1" smtClean="0"/>
              <a:t>PowerShell</a:t>
            </a:r>
            <a:r>
              <a:rPr lang="ja-JP" altLang="en-US" dirty="0" smtClean="0"/>
              <a:t>サーバー管理書籍（共著）</a:t>
            </a:r>
            <a:r>
              <a:rPr lang="en-US" altLang="ja-JP" dirty="0" smtClean="0">
                <a:solidFill>
                  <a:srgbClr val="FF0000"/>
                </a:solidFill>
              </a:rPr>
              <a:t>7</a:t>
            </a:r>
            <a:r>
              <a:rPr lang="ja-JP" altLang="en-US" dirty="0" smtClean="0">
                <a:solidFill>
                  <a:srgbClr val="FF0000"/>
                </a:solidFill>
              </a:rPr>
              <a:t>月発売予定</a:t>
            </a:r>
            <a:endParaRPr lang="en-US" altLang="ja-JP" dirty="0" smtClean="0">
              <a:solidFill>
                <a:srgbClr val="FF0000"/>
              </a:solidFill>
            </a:endParaRPr>
          </a:p>
          <a:p>
            <a:pPr lvl="1"/>
            <a:r>
              <a:rPr lang="ja-JP" altLang="en-US" dirty="0" smtClean="0"/>
              <a:t>他</a:t>
            </a:r>
            <a:endParaRPr kumimoji="1" lang="en-US" altLang="ja-JP" dirty="0" smtClean="0"/>
          </a:p>
          <a:p>
            <a:r>
              <a:rPr lang="en-US" altLang="ja-JP" sz="2800" dirty="0" smtClean="0"/>
              <a:t>Microsoft MVP for </a:t>
            </a:r>
            <a:r>
              <a:rPr lang="en-US" altLang="ja-JP" sz="2800" dirty="0" err="1" smtClean="0"/>
              <a:t>PowerShell</a:t>
            </a:r>
            <a:endParaRPr lang="en-US" altLang="ja-JP" sz="2800" dirty="0" smtClean="0"/>
          </a:p>
          <a:p>
            <a:r>
              <a:rPr lang="en-US" altLang="ja-JP" sz="2800" dirty="0" smtClean="0">
                <a:hlinkClick r:id="rId2"/>
              </a:rPr>
              <a:t>http://winscript.jp/</a:t>
            </a:r>
            <a:endParaRPr lang="en-US" altLang="ja-JP" sz="2800" dirty="0" smtClean="0"/>
          </a:p>
          <a:p>
            <a:endParaRPr lang="en-US" altLang="ja-JP" sz="2800" dirty="0" smtClean="0"/>
          </a:p>
          <a:p>
            <a:endParaRPr kumimoji="1" lang="ja-JP" altLang="en-US" sz="2800"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まとめ</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これからの</a:t>
            </a:r>
            <a:r>
              <a:rPr kumimoji="1" lang="en-US" altLang="ja-JP" dirty="0" smtClean="0"/>
              <a:t>Windows Server</a:t>
            </a:r>
            <a:r>
              <a:rPr kumimoji="1" lang="ja-JP" altLang="en-US" dirty="0" smtClean="0"/>
              <a:t>およびサーバー製品群は</a:t>
            </a:r>
            <a:r>
              <a:rPr kumimoji="1" lang="en-US" altLang="ja-JP" dirty="0" err="1" smtClean="0"/>
              <a:t>PowerShell</a:t>
            </a:r>
            <a:r>
              <a:rPr kumimoji="1" lang="ja-JP" altLang="en-US" dirty="0" smtClean="0"/>
              <a:t>ベースの管理になります。</a:t>
            </a:r>
            <a:r>
              <a:rPr kumimoji="1" lang="en-US" altLang="ja-JP" dirty="0" smtClean="0"/>
              <a:t>GUI</a:t>
            </a:r>
            <a:r>
              <a:rPr kumimoji="1" lang="ja-JP" altLang="en-US" dirty="0" smtClean="0"/>
              <a:t>も</a:t>
            </a:r>
            <a:r>
              <a:rPr kumimoji="1" lang="en-US" altLang="ja-JP" dirty="0" err="1" smtClean="0"/>
              <a:t>PowerShell</a:t>
            </a:r>
            <a:r>
              <a:rPr kumimoji="1" lang="ja-JP" altLang="en-US" dirty="0" smtClean="0"/>
              <a:t>を裏で動かすようになります。</a:t>
            </a:r>
            <a:endParaRPr kumimoji="1" lang="en-US" altLang="ja-JP" dirty="0" smtClean="0"/>
          </a:p>
          <a:p>
            <a:r>
              <a:rPr kumimoji="1" lang="ja-JP" altLang="en-US" dirty="0" smtClean="0"/>
              <a:t>そのため</a:t>
            </a:r>
            <a:r>
              <a:rPr kumimoji="1" lang="en-US" altLang="ja-JP" dirty="0" err="1" smtClean="0"/>
              <a:t>PowerShell</a:t>
            </a:r>
            <a:r>
              <a:rPr kumimoji="1" lang="ja-JP" altLang="en-US" dirty="0" smtClean="0"/>
              <a:t>を覚えておくと</a:t>
            </a:r>
            <a:r>
              <a:rPr kumimoji="1" lang="en-US" altLang="ja-JP" dirty="0" smtClean="0"/>
              <a:t>Windows Server</a:t>
            </a:r>
            <a:r>
              <a:rPr kumimoji="1" lang="ja-JP" altLang="en-US" dirty="0" smtClean="0"/>
              <a:t>を楽に動かせるようになります。</a:t>
            </a:r>
            <a:endParaRPr kumimoji="1" lang="en-US" altLang="ja-JP" dirty="0" smtClean="0"/>
          </a:p>
          <a:p>
            <a:r>
              <a:rPr lang="ja-JP" altLang="en-US" dirty="0" smtClean="0"/>
              <a:t>サーバーだけでなくクライアントで使うのもよいです。クライアントで開発、サーバーでリモート実行というシナリオも。</a:t>
            </a:r>
            <a:endParaRPr kumimoji="1" lang="en-US" altLang="ja-JP" dirty="0" smtClean="0"/>
          </a:p>
          <a:p>
            <a:endParaRPr kumimoji="1" lang="ja-JP" altLang="en-US" dirty="0"/>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285720" y="357166"/>
            <a:ext cx="8286808" cy="706437"/>
          </a:xfrm>
        </p:spPr>
        <p:txBody>
          <a:bodyPr/>
          <a:lstStyle/>
          <a:p>
            <a:r>
              <a:rPr kumimoji="1" lang="ja-JP" altLang="en-US" dirty="0" smtClean="0"/>
              <a:t>従来の</a:t>
            </a:r>
            <a:r>
              <a:rPr kumimoji="1" lang="en-US" altLang="ja-JP" dirty="0" smtClean="0"/>
              <a:t>Windows Server</a:t>
            </a:r>
            <a:r>
              <a:rPr kumimoji="1" lang="ja-JP" altLang="en-US" dirty="0" smtClean="0"/>
              <a:t>管理手法</a:t>
            </a:r>
            <a:r>
              <a:rPr kumimoji="1" lang="en-US" altLang="ja-JP" dirty="0" smtClean="0"/>
              <a:t>(GUI)</a:t>
            </a:r>
            <a:endParaRPr kumimoji="1" lang="ja-JP" altLang="en-US" dirty="0"/>
          </a:p>
        </p:txBody>
      </p:sp>
      <p:sp>
        <p:nvSpPr>
          <p:cNvPr id="3" name="テキスト プレースホルダ 2"/>
          <p:cNvSpPr>
            <a:spLocks noGrp="1"/>
          </p:cNvSpPr>
          <p:nvPr>
            <p:ph type="body" idx="1"/>
          </p:nvPr>
        </p:nvSpPr>
        <p:spPr>
          <a:xfrm>
            <a:off x="285720" y="1071546"/>
            <a:ext cx="8329642" cy="5073650"/>
          </a:xfrm>
        </p:spPr>
        <p:txBody>
          <a:bodyPr/>
          <a:lstStyle/>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endParaRPr lang="en-US" altLang="ja-JP" dirty="0" smtClean="0"/>
          </a:p>
          <a:p>
            <a:endParaRPr kumimoji="1" lang="en-US" altLang="ja-JP" dirty="0" smtClean="0"/>
          </a:p>
          <a:p>
            <a:r>
              <a:rPr lang="ja-JP" altLang="en-US" dirty="0" smtClean="0"/>
              <a:t>マウスでクリックしてキーボードで入力が基本</a:t>
            </a:r>
            <a:endParaRPr kumimoji="1" lang="ja-JP" altLang="en-US" dirty="0"/>
          </a:p>
        </p:txBody>
      </p:sp>
      <p:pic>
        <p:nvPicPr>
          <p:cNvPr id="4" name="図 3" descr="D:\document\ソフトバンクPowerShell\キャプチャ図\0002.png"/>
          <p:cNvPicPr/>
          <p:nvPr/>
        </p:nvPicPr>
        <p:blipFill>
          <a:blip r:embed="rId2"/>
          <a:srcRect/>
          <a:stretch>
            <a:fillRect/>
          </a:stretch>
        </p:blipFill>
        <p:spPr bwMode="auto">
          <a:xfrm>
            <a:off x="1428728" y="1428736"/>
            <a:ext cx="5400675" cy="3771900"/>
          </a:xfrm>
          <a:prstGeom prst="rect">
            <a:avLst/>
          </a:prstGeom>
          <a:noFill/>
          <a:ln w="9525">
            <a:noFill/>
            <a:miter lim="800000"/>
            <a:headEnd/>
            <a:tailEnd/>
          </a:ln>
        </p:spPr>
      </p:pic>
      <p:pic>
        <p:nvPicPr>
          <p:cNvPr id="5" name="図 4" descr="D:\document\ソフトバンクPowerShell\キャプチャ図\0003.png"/>
          <p:cNvPicPr/>
          <p:nvPr/>
        </p:nvPicPr>
        <p:blipFill>
          <a:blip r:embed="rId3"/>
          <a:srcRect/>
          <a:stretch>
            <a:fillRect/>
          </a:stretch>
        </p:blipFill>
        <p:spPr bwMode="auto">
          <a:xfrm>
            <a:off x="1428728" y="1428736"/>
            <a:ext cx="5400675" cy="3771900"/>
          </a:xfrm>
          <a:prstGeom prst="rect">
            <a:avLst/>
          </a:prstGeom>
          <a:noFill/>
          <a:ln w="9525">
            <a:noFill/>
            <a:miter lim="800000"/>
            <a:headEnd/>
            <a:tailEnd/>
          </a:ln>
        </p:spPr>
      </p:pic>
      <p:pic>
        <p:nvPicPr>
          <p:cNvPr id="6" name="図 5" descr="D:\document\ソフトバンクPowerShell\キャプチャ図\0004.png"/>
          <p:cNvPicPr/>
          <p:nvPr/>
        </p:nvPicPr>
        <p:blipFill>
          <a:blip r:embed="rId4"/>
          <a:srcRect/>
          <a:stretch>
            <a:fillRect/>
          </a:stretch>
        </p:blipFill>
        <p:spPr bwMode="auto">
          <a:xfrm>
            <a:off x="1428728" y="1428736"/>
            <a:ext cx="4895850" cy="3276600"/>
          </a:xfrm>
          <a:prstGeom prst="rect">
            <a:avLst/>
          </a:prstGeom>
          <a:noFill/>
          <a:ln w="9525">
            <a:noFill/>
            <a:miter lim="800000"/>
            <a:headEnd/>
            <a:tailEnd/>
          </a:ln>
        </p:spPr>
      </p:pic>
      <p:pic>
        <p:nvPicPr>
          <p:cNvPr id="7" name="図 6" descr="D:\document\ソフトバンクPowerShell\キャプチャ図\0005.png"/>
          <p:cNvPicPr/>
          <p:nvPr/>
        </p:nvPicPr>
        <p:blipFill>
          <a:blip r:embed="rId5"/>
          <a:srcRect/>
          <a:stretch>
            <a:fillRect/>
          </a:stretch>
        </p:blipFill>
        <p:spPr bwMode="auto">
          <a:xfrm>
            <a:off x="1428728" y="1428736"/>
            <a:ext cx="4895850" cy="3276600"/>
          </a:xfrm>
          <a:prstGeom prst="rect">
            <a:avLst/>
          </a:prstGeom>
          <a:noFill/>
          <a:ln w="9525">
            <a:noFill/>
            <a:miter lim="800000"/>
            <a:headEnd/>
            <a:tailEnd/>
          </a:ln>
        </p:spPr>
      </p:pic>
      <p:pic>
        <p:nvPicPr>
          <p:cNvPr id="8" name="図 7" descr="D:\document\ソフトバンクPowerShell\キャプチャ図\0006.png"/>
          <p:cNvPicPr/>
          <p:nvPr/>
        </p:nvPicPr>
        <p:blipFill>
          <a:blip r:embed="rId6"/>
          <a:srcRect/>
          <a:stretch>
            <a:fillRect/>
          </a:stretch>
        </p:blipFill>
        <p:spPr bwMode="auto">
          <a:xfrm>
            <a:off x="1428728" y="1428736"/>
            <a:ext cx="4895850" cy="3276600"/>
          </a:xfrm>
          <a:prstGeom prst="rect">
            <a:avLst/>
          </a:prstGeom>
          <a:noFill/>
          <a:ln w="9525">
            <a:noFill/>
            <a:miter lim="800000"/>
            <a:headEnd/>
            <a:tailEnd/>
          </a:ln>
        </p:spPr>
      </p:pic>
      <p:pic>
        <p:nvPicPr>
          <p:cNvPr id="9" name="図 8" descr="D:\document\ソフトバンクPowerShell\キャプチャ図\0007.png"/>
          <p:cNvPicPr/>
          <p:nvPr/>
        </p:nvPicPr>
        <p:blipFill>
          <a:blip r:embed="rId7"/>
          <a:srcRect/>
          <a:stretch>
            <a:fillRect/>
          </a:stretch>
        </p:blipFill>
        <p:spPr bwMode="auto">
          <a:xfrm>
            <a:off x="1428728" y="1428736"/>
            <a:ext cx="5400675" cy="3771900"/>
          </a:xfrm>
          <a:prstGeom prst="rect">
            <a:avLst/>
          </a:prstGeom>
          <a:noFill/>
          <a:ln w="9525">
            <a:noFill/>
            <a:miter lim="800000"/>
            <a:headEnd/>
            <a:tailEnd/>
          </a:ln>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3" presetClass="entr" presetSubtype="10" fill="hold"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blinds(horizontal)">
                                      <p:cBhvr>
                                        <p:cTn id="7" dur="500"/>
                                        <p:tgtEl>
                                          <p:spTgt spid="4"/>
                                        </p:tgtEl>
                                      </p:cBhvr>
                                    </p:animEffect>
                                  </p:childTnLst>
                                </p:cTn>
                              </p:par>
                            </p:childTnLst>
                          </p:cTn>
                        </p:par>
                      </p:childTnLst>
                    </p:cTn>
                  </p:par>
                  <p:par>
                    <p:cTn id="8" fill="hold">
                      <p:stCondLst>
                        <p:cond delay="indefinite"/>
                      </p:stCondLst>
                      <p:childTnLst>
                        <p:par>
                          <p:cTn id="9" fill="hold">
                            <p:stCondLst>
                              <p:cond delay="0"/>
                            </p:stCondLst>
                            <p:childTnLst>
                              <p:par>
                                <p:cTn id="10" presetID="3" presetClass="exit" presetSubtype="10" fill="hold" nodeType="clickEffect">
                                  <p:stCondLst>
                                    <p:cond delay="0"/>
                                  </p:stCondLst>
                                  <p:childTnLst>
                                    <p:animEffect transition="out" filter="blinds(horizontal)">
                                      <p:cBhvr>
                                        <p:cTn id="11" dur="500"/>
                                        <p:tgtEl>
                                          <p:spTgt spid="4"/>
                                        </p:tgtEl>
                                      </p:cBhvr>
                                    </p:animEffect>
                                    <p:set>
                                      <p:cBhvr>
                                        <p:cTn id="12" dur="1" fill="hold">
                                          <p:stCondLst>
                                            <p:cond delay="499"/>
                                          </p:stCondLst>
                                        </p:cTn>
                                        <p:tgtEl>
                                          <p:spTgt spid="4"/>
                                        </p:tgtEl>
                                        <p:attrNameLst>
                                          <p:attrName>style.visibility</p:attrName>
                                        </p:attrNameLst>
                                      </p:cBhvr>
                                      <p:to>
                                        <p:strVal val="hidden"/>
                                      </p:to>
                                    </p:set>
                                  </p:childTnLst>
                                </p:cTn>
                              </p:par>
                              <p:par>
                                <p:cTn id="13" presetID="3" presetClass="entr" presetSubtype="10" fill="hold" nodeType="withEffect">
                                  <p:stCondLst>
                                    <p:cond delay="0"/>
                                  </p:stCondLst>
                                  <p:childTnLst>
                                    <p:set>
                                      <p:cBhvr>
                                        <p:cTn id="14" dur="1" fill="hold">
                                          <p:stCondLst>
                                            <p:cond delay="0"/>
                                          </p:stCondLst>
                                        </p:cTn>
                                        <p:tgtEl>
                                          <p:spTgt spid="5"/>
                                        </p:tgtEl>
                                        <p:attrNameLst>
                                          <p:attrName>style.visibility</p:attrName>
                                        </p:attrNameLst>
                                      </p:cBhvr>
                                      <p:to>
                                        <p:strVal val="visible"/>
                                      </p:to>
                                    </p:set>
                                    <p:animEffect transition="in" filter="blinds(horizontal)">
                                      <p:cBhvr>
                                        <p:cTn id="15" dur="500"/>
                                        <p:tgtEl>
                                          <p:spTgt spid="5"/>
                                        </p:tgtEl>
                                      </p:cBhvr>
                                    </p:animEffect>
                                  </p:childTnLst>
                                </p:cTn>
                              </p:par>
                            </p:childTnLst>
                          </p:cTn>
                        </p:par>
                      </p:childTnLst>
                    </p:cTn>
                  </p:par>
                  <p:par>
                    <p:cTn id="16" fill="hold">
                      <p:stCondLst>
                        <p:cond delay="indefinite"/>
                      </p:stCondLst>
                      <p:childTnLst>
                        <p:par>
                          <p:cTn id="17" fill="hold">
                            <p:stCondLst>
                              <p:cond delay="0"/>
                            </p:stCondLst>
                            <p:childTnLst>
                              <p:par>
                                <p:cTn id="18" presetID="3" presetClass="exit" presetSubtype="10" fill="hold" nodeType="clickEffect">
                                  <p:stCondLst>
                                    <p:cond delay="0"/>
                                  </p:stCondLst>
                                  <p:childTnLst>
                                    <p:animEffect transition="out" filter="blinds(horizontal)">
                                      <p:cBhvr>
                                        <p:cTn id="19" dur="500"/>
                                        <p:tgtEl>
                                          <p:spTgt spid="5"/>
                                        </p:tgtEl>
                                      </p:cBhvr>
                                    </p:animEffect>
                                    <p:set>
                                      <p:cBhvr>
                                        <p:cTn id="20" dur="1" fill="hold">
                                          <p:stCondLst>
                                            <p:cond delay="499"/>
                                          </p:stCondLst>
                                        </p:cTn>
                                        <p:tgtEl>
                                          <p:spTgt spid="5"/>
                                        </p:tgtEl>
                                        <p:attrNameLst>
                                          <p:attrName>style.visibility</p:attrName>
                                        </p:attrNameLst>
                                      </p:cBhvr>
                                      <p:to>
                                        <p:strVal val="hidden"/>
                                      </p:to>
                                    </p:set>
                                  </p:childTnLst>
                                </p:cTn>
                              </p:par>
                              <p:par>
                                <p:cTn id="21" presetID="3" presetClass="entr" presetSubtype="10" fill="hold" nodeType="withEffect">
                                  <p:stCondLst>
                                    <p:cond delay="0"/>
                                  </p:stCondLst>
                                  <p:childTnLst>
                                    <p:set>
                                      <p:cBhvr>
                                        <p:cTn id="22" dur="1" fill="hold">
                                          <p:stCondLst>
                                            <p:cond delay="0"/>
                                          </p:stCondLst>
                                        </p:cTn>
                                        <p:tgtEl>
                                          <p:spTgt spid="6"/>
                                        </p:tgtEl>
                                        <p:attrNameLst>
                                          <p:attrName>style.visibility</p:attrName>
                                        </p:attrNameLst>
                                      </p:cBhvr>
                                      <p:to>
                                        <p:strVal val="visible"/>
                                      </p:to>
                                    </p:set>
                                    <p:animEffect transition="in" filter="blinds(horizontal)">
                                      <p:cBhvr>
                                        <p:cTn id="23" dur="500"/>
                                        <p:tgtEl>
                                          <p:spTgt spid="6"/>
                                        </p:tgtEl>
                                      </p:cBhvr>
                                    </p:animEffect>
                                  </p:childTnLst>
                                </p:cTn>
                              </p:par>
                            </p:childTnLst>
                          </p:cTn>
                        </p:par>
                      </p:childTnLst>
                    </p:cTn>
                  </p:par>
                  <p:par>
                    <p:cTn id="24" fill="hold">
                      <p:stCondLst>
                        <p:cond delay="indefinite"/>
                      </p:stCondLst>
                      <p:childTnLst>
                        <p:par>
                          <p:cTn id="25" fill="hold">
                            <p:stCondLst>
                              <p:cond delay="0"/>
                            </p:stCondLst>
                            <p:childTnLst>
                              <p:par>
                                <p:cTn id="26" presetID="3" presetClass="exit" presetSubtype="10" fill="hold" nodeType="clickEffect">
                                  <p:stCondLst>
                                    <p:cond delay="0"/>
                                  </p:stCondLst>
                                  <p:childTnLst>
                                    <p:animEffect transition="out" filter="blinds(horizontal)">
                                      <p:cBhvr>
                                        <p:cTn id="27" dur="500"/>
                                        <p:tgtEl>
                                          <p:spTgt spid="6"/>
                                        </p:tgtEl>
                                      </p:cBhvr>
                                    </p:animEffect>
                                    <p:set>
                                      <p:cBhvr>
                                        <p:cTn id="28" dur="1" fill="hold">
                                          <p:stCondLst>
                                            <p:cond delay="499"/>
                                          </p:stCondLst>
                                        </p:cTn>
                                        <p:tgtEl>
                                          <p:spTgt spid="6"/>
                                        </p:tgtEl>
                                        <p:attrNameLst>
                                          <p:attrName>style.visibility</p:attrName>
                                        </p:attrNameLst>
                                      </p:cBhvr>
                                      <p:to>
                                        <p:strVal val="hidden"/>
                                      </p:to>
                                    </p:set>
                                  </p:childTnLst>
                                </p:cTn>
                              </p:par>
                              <p:par>
                                <p:cTn id="29" presetID="3" presetClass="entr" presetSubtype="10" fill="hold" nodeType="withEffect">
                                  <p:stCondLst>
                                    <p:cond delay="0"/>
                                  </p:stCondLst>
                                  <p:childTnLst>
                                    <p:set>
                                      <p:cBhvr>
                                        <p:cTn id="30" dur="1" fill="hold">
                                          <p:stCondLst>
                                            <p:cond delay="0"/>
                                          </p:stCondLst>
                                        </p:cTn>
                                        <p:tgtEl>
                                          <p:spTgt spid="7"/>
                                        </p:tgtEl>
                                        <p:attrNameLst>
                                          <p:attrName>style.visibility</p:attrName>
                                        </p:attrNameLst>
                                      </p:cBhvr>
                                      <p:to>
                                        <p:strVal val="visible"/>
                                      </p:to>
                                    </p:set>
                                    <p:animEffect transition="in" filter="blinds(horizontal)">
                                      <p:cBhvr>
                                        <p:cTn id="31" dur="500"/>
                                        <p:tgtEl>
                                          <p:spTgt spid="7"/>
                                        </p:tgtEl>
                                      </p:cBhvr>
                                    </p:animEffect>
                                  </p:childTnLst>
                                </p:cTn>
                              </p:par>
                            </p:childTnLst>
                          </p:cTn>
                        </p:par>
                      </p:childTnLst>
                    </p:cTn>
                  </p:par>
                  <p:par>
                    <p:cTn id="32" fill="hold">
                      <p:stCondLst>
                        <p:cond delay="indefinite"/>
                      </p:stCondLst>
                      <p:childTnLst>
                        <p:par>
                          <p:cTn id="33" fill="hold">
                            <p:stCondLst>
                              <p:cond delay="0"/>
                            </p:stCondLst>
                            <p:childTnLst>
                              <p:par>
                                <p:cTn id="34" presetID="3" presetClass="exit" presetSubtype="10" fill="hold" nodeType="clickEffect">
                                  <p:stCondLst>
                                    <p:cond delay="0"/>
                                  </p:stCondLst>
                                  <p:childTnLst>
                                    <p:animEffect transition="out" filter="blinds(horizontal)">
                                      <p:cBhvr>
                                        <p:cTn id="35" dur="500"/>
                                        <p:tgtEl>
                                          <p:spTgt spid="7"/>
                                        </p:tgtEl>
                                      </p:cBhvr>
                                    </p:animEffect>
                                    <p:set>
                                      <p:cBhvr>
                                        <p:cTn id="36" dur="1" fill="hold">
                                          <p:stCondLst>
                                            <p:cond delay="499"/>
                                          </p:stCondLst>
                                        </p:cTn>
                                        <p:tgtEl>
                                          <p:spTgt spid="7"/>
                                        </p:tgtEl>
                                        <p:attrNameLst>
                                          <p:attrName>style.visibility</p:attrName>
                                        </p:attrNameLst>
                                      </p:cBhvr>
                                      <p:to>
                                        <p:strVal val="hidden"/>
                                      </p:to>
                                    </p:set>
                                  </p:childTnLst>
                                </p:cTn>
                              </p:par>
                              <p:par>
                                <p:cTn id="37" presetID="3" presetClass="entr" presetSubtype="10" fill="hold" nodeType="withEffect">
                                  <p:stCondLst>
                                    <p:cond delay="0"/>
                                  </p:stCondLst>
                                  <p:childTnLst>
                                    <p:set>
                                      <p:cBhvr>
                                        <p:cTn id="38" dur="1" fill="hold">
                                          <p:stCondLst>
                                            <p:cond delay="0"/>
                                          </p:stCondLst>
                                        </p:cTn>
                                        <p:tgtEl>
                                          <p:spTgt spid="8"/>
                                        </p:tgtEl>
                                        <p:attrNameLst>
                                          <p:attrName>style.visibility</p:attrName>
                                        </p:attrNameLst>
                                      </p:cBhvr>
                                      <p:to>
                                        <p:strVal val="visible"/>
                                      </p:to>
                                    </p:set>
                                    <p:animEffect transition="in" filter="blinds(horizontal)">
                                      <p:cBhvr>
                                        <p:cTn id="39" dur="500"/>
                                        <p:tgtEl>
                                          <p:spTgt spid="8"/>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xit" presetSubtype="10" fill="hold" nodeType="clickEffect">
                                  <p:stCondLst>
                                    <p:cond delay="0"/>
                                  </p:stCondLst>
                                  <p:childTnLst>
                                    <p:animEffect transition="out" filter="blinds(horizontal)">
                                      <p:cBhvr>
                                        <p:cTn id="43" dur="500"/>
                                        <p:tgtEl>
                                          <p:spTgt spid="8"/>
                                        </p:tgtEl>
                                      </p:cBhvr>
                                    </p:animEffect>
                                    <p:set>
                                      <p:cBhvr>
                                        <p:cTn id="44" dur="1" fill="hold">
                                          <p:stCondLst>
                                            <p:cond delay="499"/>
                                          </p:stCondLst>
                                        </p:cTn>
                                        <p:tgtEl>
                                          <p:spTgt spid="8"/>
                                        </p:tgtEl>
                                        <p:attrNameLst>
                                          <p:attrName>style.visibility</p:attrName>
                                        </p:attrNameLst>
                                      </p:cBhvr>
                                      <p:to>
                                        <p:strVal val="hidden"/>
                                      </p:to>
                                    </p:set>
                                  </p:childTnLst>
                                </p:cTn>
                              </p:par>
                              <p:par>
                                <p:cTn id="45" presetID="3" presetClass="entr" presetSubtype="10" fill="hold" nodeType="withEffect">
                                  <p:stCondLst>
                                    <p:cond delay="0"/>
                                  </p:stCondLst>
                                  <p:childTnLst>
                                    <p:set>
                                      <p:cBhvr>
                                        <p:cTn id="46" dur="1" fill="hold">
                                          <p:stCondLst>
                                            <p:cond delay="0"/>
                                          </p:stCondLst>
                                        </p:cTn>
                                        <p:tgtEl>
                                          <p:spTgt spid="9"/>
                                        </p:tgtEl>
                                        <p:attrNameLst>
                                          <p:attrName>style.visibility</p:attrName>
                                        </p:attrNameLst>
                                      </p:cBhvr>
                                      <p:to>
                                        <p:strVal val="visible"/>
                                      </p:to>
                                    </p:set>
                                    <p:animEffect transition="in" filter="blinds(horizontal)">
                                      <p:cBhvr>
                                        <p:cTn id="47" dur="500"/>
                                        <p:tgtEl>
                                          <p:spTgt spid="9"/>
                                        </p:tgtEl>
                                      </p:cBhvr>
                                    </p:animEffect>
                                  </p:childTnLst>
                                </p:cTn>
                              </p:par>
                            </p:childTnLst>
                          </p:cTn>
                        </p:par>
                      </p:childTnLst>
                    </p:cTn>
                  </p:par>
                  <p:par>
                    <p:cTn id="48" fill="hold">
                      <p:stCondLst>
                        <p:cond delay="indefinite"/>
                      </p:stCondLst>
                      <p:childTnLst>
                        <p:par>
                          <p:cTn id="49" fill="hold">
                            <p:stCondLst>
                              <p:cond delay="0"/>
                            </p:stCondLst>
                            <p:childTnLst>
                              <p:par>
                                <p:cTn id="50" presetID="3" presetClass="exit" presetSubtype="10" fill="hold" nodeType="clickEffect">
                                  <p:stCondLst>
                                    <p:cond delay="0"/>
                                  </p:stCondLst>
                                  <p:childTnLst>
                                    <p:animEffect transition="out" filter="blinds(horizontal)">
                                      <p:cBhvr>
                                        <p:cTn id="51" dur="500"/>
                                        <p:tgtEl>
                                          <p:spTgt spid="9"/>
                                        </p:tgtEl>
                                      </p:cBhvr>
                                    </p:animEffect>
                                    <p:set>
                                      <p:cBhvr>
                                        <p:cTn id="52" dur="1" fill="hold">
                                          <p:stCondLst>
                                            <p:cond delay="499"/>
                                          </p:stCondLst>
                                        </p:cTn>
                                        <p:tgtEl>
                                          <p:spTgt spid="9"/>
                                        </p:tgtEl>
                                        <p:attrNameLst>
                                          <p:attrName>style.visibility</p:attrName>
                                        </p:attrNameLst>
                                      </p:cBhvr>
                                      <p:to>
                                        <p:strVal val="hidden"/>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従来の</a:t>
            </a:r>
            <a:r>
              <a:rPr kumimoji="1" lang="en-US" altLang="ja-JP" dirty="0" smtClean="0"/>
              <a:t>Windows Server</a:t>
            </a:r>
            <a:r>
              <a:rPr kumimoji="1" lang="ja-JP" altLang="en-US" dirty="0" smtClean="0"/>
              <a:t>管理手法（</a:t>
            </a:r>
            <a:r>
              <a:rPr kumimoji="1" lang="en-US" altLang="ja-JP" dirty="0" smtClean="0"/>
              <a:t>CUI,</a:t>
            </a:r>
            <a:r>
              <a:rPr kumimoji="1" lang="ja-JP" altLang="en-US" dirty="0" smtClean="0"/>
              <a:t>スクリプト）</a:t>
            </a:r>
            <a:endParaRPr kumimoji="1" lang="ja-JP" altLang="en-US" dirty="0"/>
          </a:p>
        </p:txBody>
      </p:sp>
      <p:sp>
        <p:nvSpPr>
          <p:cNvPr id="3" name="テキスト プレースホルダ 2"/>
          <p:cNvSpPr>
            <a:spLocks noGrp="1"/>
          </p:cNvSpPr>
          <p:nvPr>
            <p:ph type="body" idx="1"/>
          </p:nvPr>
        </p:nvSpPr>
        <p:spPr/>
        <p:txBody>
          <a:bodyPr/>
          <a:lstStyle/>
          <a:p>
            <a:r>
              <a:rPr kumimoji="1" lang="ja-JP" altLang="en-US" dirty="0" smtClean="0"/>
              <a:t>コマンドプロンプト</a:t>
            </a:r>
            <a:endParaRPr kumimoji="1" lang="en-US" altLang="ja-JP" dirty="0" smtClean="0"/>
          </a:p>
          <a:p>
            <a:pPr lvl="1"/>
            <a:r>
              <a:rPr lang="en-US" altLang="ja-JP" dirty="0" smtClean="0"/>
              <a:t>CUI</a:t>
            </a:r>
            <a:r>
              <a:rPr lang="ja-JP" altLang="en-US" dirty="0" smtClean="0"/>
              <a:t>のシェル。コンソールにコマンドをキーボードから入力して動作を実行。</a:t>
            </a:r>
            <a:r>
              <a:rPr lang="en-US" altLang="ja-JP" dirty="0" smtClean="0"/>
              <a:t>cmd.exe</a:t>
            </a:r>
            <a:endParaRPr kumimoji="1" lang="en-US" altLang="ja-JP" dirty="0" smtClean="0"/>
          </a:p>
          <a:p>
            <a:r>
              <a:rPr lang="ja-JP" altLang="en-US" dirty="0" smtClean="0"/>
              <a:t>バッチファイル</a:t>
            </a:r>
            <a:endParaRPr lang="en-US" altLang="ja-JP" dirty="0" smtClean="0"/>
          </a:p>
          <a:p>
            <a:pPr lvl="1"/>
            <a:r>
              <a:rPr lang="ja-JP" altLang="en-US" dirty="0" smtClean="0"/>
              <a:t>コマンドプロンプトに入力することをあらかじめテキストファイルに書いておき一括実行。</a:t>
            </a:r>
            <a:r>
              <a:rPr lang="en-US" altLang="ja-JP" dirty="0" smtClean="0"/>
              <a:t>*.bat</a:t>
            </a:r>
          </a:p>
          <a:p>
            <a:r>
              <a:rPr kumimoji="1" lang="en-US" altLang="ja-JP" dirty="0" smtClean="0"/>
              <a:t>WSH</a:t>
            </a:r>
          </a:p>
          <a:p>
            <a:pPr lvl="1"/>
            <a:r>
              <a:rPr lang="en-US" altLang="ja-JP" dirty="0" smtClean="0"/>
              <a:t>VBScript</a:t>
            </a:r>
            <a:r>
              <a:rPr lang="ja-JP" altLang="en-US" dirty="0" smtClean="0"/>
              <a:t>や</a:t>
            </a:r>
            <a:r>
              <a:rPr lang="en-US" altLang="ja-JP" dirty="0" err="1" smtClean="0"/>
              <a:t>JScript</a:t>
            </a:r>
            <a:r>
              <a:rPr lang="ja-JP" altLang="en-US" dirty="0" smtClean="0"/>
              <a:t>を使ってテキストファイルにスクリプトを記述。</a:t>
            </a:r>
            <a:r>
              <a:rPr lang="en-US" altLang="ja-JP" dirty="0" smtClean="0"/>
              <a:t>*.vbs</a:t>
            </a:r>
            <a:r>
              <a:rPr lang="ja-JP" altLang="en-US" dirty="0" smtClean="0"/>
              <a:t>など</a:t>
            </a:r>
            <a:endParaRPr kumimoji="1" lang="ja-JP" altLang="en-US" dirty="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従来の</a:t>
            </a:r>
            <a:r>
              <a:rPr kumimoji="1" lang="en-US" altLang="ja-JP" dirty="0" smtClean="0"/>
              <a:t>Windows Server</a:t>
            </a:r>
            <a:r>
              <a:rPr kumimoji="1" lang="ja-JP" altLang="en-US" dirty="0" smtClean="0"/>
              <a:t>管理手法の問題点</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sz="2000" dirty="0" smtClean="0"/>
              <a:t>GUI</a:t>
            </a:r>
          </a:p>
          <a:p>
            <a:pPr lvl="1"/>
            <a:r>
              <a:rPr lang="ja-JP" altLang="en-US" sz="2000" dirty="0" smtClean="0"/>
              <a:t>繰り返し処理を行うには、何度もクリックやキー入力を手作業で繰り返す必要がある</a:t>
            </a:r>
            <a:endParaRPr kumimoji="1" lang="en-US" altLang="ja-JP" sz="2000" dirty="0" smtClean="0"/>
          </a:p>
          <a:p>
            <a:r>
              <a:rPr lang="en-US" altLang="ja-JP" sz="2000" dirty="0" smtClean="0"/>
              <a:t>CUI</a:t>
            </a:r>
            <a:r>
              <a:rPr lang="ja-JP" altLang="en-US" sz="2000" dirty="0" smtClean="0"/>
              <a:t>・スクリプト</a:t>
            </a:r>
            <a:endParaRPr lang="en-US" altLang="ja-JP" sz="2000" dirty="0" smtClean="0"/>
          </a:p>
          <a:p>
            <a:pPr lvl="1"/>
            <a:r>
              <a:rPr kumimoji="1" lang="ja-JP" altLang="en-US" sz="2000" dirty="0" smtClean="0"/>
              <a:t>コマンドプロンプト</a:t>
            </a:r>
            <a:r>
              <a:rPr lang="ja-JP" altLang="en-US" sz="2000" dirty="0" smtClean="0"/>
              <a:t>・バッチファイル</a:t>
            </a:r>
            <a:endParaRPr lang="en-US" altLang="ja-JP" sz="2000" dirty="0" smtClean="0"/>
          </a:p>
          <a:p>
            <a:pPr lvl="2"/>
            <a:r>
              <a:rPr lang="ja-JP" altLang="en-US" sz="2000" dirty="0" smtClean="0"/>
              <a:t>コマンドの種類が多様化、オプションもまちまちで分かりにくい</a:t>
            </a:r>
            <a:endParaRPr lang="en-US" altLang="ja-JP" sz="2000" dirty="0" smtClean="0"/>
          </a:p>
          <a:p>
            <a:pPr lvl="2"/>
            <a:r>
              <a:rPr lang="ja-JP" altLang="en-US" sz="2000" dirty="0" smtClean="0"/>
              <a:t>テキストベースなのでコマンドの連携が困難</a:t>
            </a:r>
            <a:endParaRPr lang="en-US" altLang="ja-JP" sz="2000" dirty="0" smtClean="0"/>
          </a:p>
          <a:p>
            <a:pPr lvl="2"/>
            <a:r>
              <a:rPr lang="ja-JP" altLang="en-US" sz="2000" dirty="0" smtClean="0"/>
              <a:t>構文が貧弱なので複雑なことができない</a:t>
            </a:r>
            <a:endParaRPr lang="en-US" altLang="ja-JP" sz="2000" dirty="0" smtClean="0"/>
          </a:p>
          <a:p>
            <a:pPr lvl="1"/>
            <a:r>
              <a:rPr kumimoji="1" lang="en-US" altLang="ja-JP" sz="2000" dirty="0" smtClean="0"/>
              <a:t>WSH</a:t>
            </a:r>
          </a:p>
          <a:p>
            <a:pPr lvl="2"/>
            <a:r>
              <a:rPr lang="ja-JP" altLang="en-US" sz="2000" dirty="0" smtClean="0"/>
              <a:t>対話的な実行ができない（シェルとしての機能がない）</a:t>
            </a:r>
            <a:endParaRPr lang="en-US" altLang="ja-JP" sz="2000" dirty="0" smtClean="0"/>
          </a:p>
          <a:p>
            <a:pPr lvl="2"/>
            <a:r>
              <a:rPr kumimoji="1" lang="ja-JP" altLang="en-US" sz="2000" dirty="0" smtClean="0"/>
              <a:t>単純なことをやるだけでもコード量が長くなる</a:t>
            </a:r>
            <a:endParaRPr kumimoji="1" lang="en-US" altLang="ja-JP" sz="2000" dirty="0" smtClean="0"/>
          </a:p>
          <a:p>
            <a:pPr lvl="1"/>
            <a:r>
              <a:rPr lang="ja-JP" altLang="en-US" sz="2000" dirty="0" smtClean="0"/>
              <a:t>両者に共通の問題</a:t>
            </a:r>
            <a:endParaRPr lang="en-US" altLang="ja-JP" sz="2000" dirty="0" smtClean="0"/>
          </a:p>
          <a:p>
            <a:pPr lvl="2"/>
            <a:r>
              <a:rPr kumimoji="1" lang="ja-JP" altLang="en-US" sz="2000" dirty="0" smtClean="0"/>
              <a:t>セキュアではない、リモート実行が困難、開発環境が標準機能としてない</a:t>
            </a:r>
            <a:r>
              <a:rPr kumimoji="1" lang="en-US" altLang="ja-JP" sz="2000" dirty="0" smtClean="0"/>
              <a:t>etc</a:t>
            </a:r>
            <a:endParaRPr kumimoji="1" lang="ja-JP" altLang="en-US" sz="2000" dirty="0"/>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en-US" altLang="ja-JP" dirty="0" smtClean="0"/>
              <a:t> v1</a:t>
            </a:r>
            <a:r>
              <a:rPr kumimoji="1" lang="ja-JP" altLang="en-US" dirty="0" smtClean="0"/>
              <a:t>の登場</a:t>
            </a:r>
            <a:endParaRPr kumimoji="1" lang="ja-JP" altLang="en-US" dirty="0"/>
          </a:p>
        </p:txBody>
      </p:sp>
      <p:sp>
        <p:nvSpPr>
          <p:cNvPr id="3" name="テキスト プレースホルダ 2"/>
          <p:cNvSpPr>
            <a:spLocks noGrp="1"/>
          </p:cNvSpPr>
          <p:nvPr>
            <p:ph type="body" idx="1"/>
          </p:nvPr>
        </p:nvSpPr>
        <p:spPr/>
        <p:txBody>
          <a:bodyPr/>
          <a:lstStyle/>
          <a:p>
            <a:r>
              <a:rPr lang="en-US" altLang="ja-JP" sz="2400" dirty="0" smtClean="0"/>
              <a:t>2006</a:t>
            </a:r>
            <a:r>
              <a:rPr lang="ja-JP" altLang="en-US" sz="2400" dirty="0" smtClean="0"/>
              <a:t>年にリリース</a:t>
            </a:r>
            <a:endParaRPr lang="en-US" altLang="ja-JP" sz="2400" dirty="0" smtClean="0"/>
          </a:p>
          <a:p>
            <a:r>
              <a:rPr lang="ja-JP" altLang="en-US" sz="2400" dirty="0" smtClean="0"/>
              <a:t>コマンドプロンプトや</a:t>
            </a:r>
            <a:r>
              <a:rPr lang="en-US" sz="2400" dirty="0" smtClean="0"/>
              <a:t>UNIX</a:t>
            </a:r>
            <a:r>
              <a:rPr lang="ja-JP" altLang="en-US" sz="2400" dirty="0" smtClean="0"/>
              <a:t>シェルのような</a:t>
            </a:r>
            <a:r>
              <a:rPr lang="ja-JP" altLang="en-US" sz="2400" dirty="0" smtClean="0">
                <a:solidFill>
                  <a:srgbClr val="FF0000"/>
                </a:solidFill>
              </a:rPr>
              <a:t>対話的コンソール</a:t>
            </a:r>
            <a:r>
              <a:rPr lang="ja-JP" altLang="en-US" sz="2400" dirty="0" smtClean="0"/>
              <a:t>、バッチファイルや</a:t>
            </a:r>
            <a:r>
              <a:rPr lang="en-US" sz="2400" dirty="0" smtClean="0"/>
              <a:t>WSH</a:t>
            </a:r>
            <a:r>
              <a:rPr lang="ja-JP" altLang="en-US" sz="2400" dirty="0" smtClean="0"/>
              <a:t>スクリプト、</a:t>
            </a:r>
            <a:r>
              <a:rPr lang="en-US" sz="2400" dirty="0" smtClean="0"/>
              <a:t>UNIX</a:t>
            </a:r>
            <a:r>
              <a:rPr lang="ja-JP" altLang="en-US" sz="2400" dirty="0" smtClean="0"/>
              <a:t>シェルスクリプトのような</a:t>
            </a:r>
            <a:r>
              <a:rPr lang="ja-JP" altLang="en-US" sz="2400" dirty="0" smtClean="0">
                <a:solidFill>
                  <a:srgbClr val="FF0000"/>
                </a:solidFill>
              </a:rPr>
              <a:t>強力なスクリプト実行環境</a:t>
            </a:r>
            <a:r>
              <a:rPr lang="ja-JP" altLang="en-US" sz="2400" dirty="0" smtClean="0"/>
              <a:t>を併せ持つ、</a:t>
            </a:r>
            <a:r>
              <a:rPr lang="en-US" sz="2400" dirty="0" smtClean="0"/>
              <a:t>Windows</a:t>
            </a:r>
            <a:r>
              <a:rPr lang="ja-JP" altLang="en-US" sz="2400" dirty="0" smtClean="0"/>
              <a:t>としては初めての</a:t>
            </a:r>
            <a:r>
              <a:rPr lang="ja-JP" altLang="en-US" sz="2400" dirty="0" smtClean="0">
                <a:solidFill>
                  <a:srgbClr val="FF0000"/>
                </a:solidFill>
              </a:rPr>
              <a:t>本格的コマンドラインシェル</a:t>
            </a:r>
            <a:r>
              <a:rPr lang="ja-JP" altLang="en-US" sz="2400" dirty="0" smtClean="0"/>
              <a:t>である。</a:t>
            </a:r>
            <a:endParaRPr lang="en-US" altLang="ja-JP" sz="2400" dirty="0" smtClean="0"/>
          </a:p>
          <a:p>
            <a:r>
              <a:rPr lang="en-US" altLang="ja-JP" sz="2400" dirty="0" smtClean="0"/>
              <a:t>.NET Framework 2.0</a:t>
            </a:r>
            <a:r>
              <a:rPr lang="ja-JP" altLang="en-US" sz="2400" dirty="0" smtClean="0"/>
              <a:t>をベースに動く</a:t>
            </a:r>
            <a:endParaRPr lang="en-US" altLang="ja-JP" sz="2400" dirty="0" smtClean="0"/>
          </a:p>
          <a:p>
            <a:r>
              <a:rPr kumimoji="1" lang="en-US" altLang="ja-JP" sz="2400" dirty="0" smtClean="0"/>
              <a:t>Server 2003/XP/Vista</a:t>
            </a:r>
            <a:r>
              <a:rPr kumimoji="1" lang="ja-JP" altLang="en-US" sz="2400" dirty="0" smtClean="0"/>
              <a:t>用が</a:t>
            </a:r>
            <a:r>
              <a:rPr kumimoji="1" lang="en-US" altLang="ja-JP" sz="2400" dirty="0" smtClean="0"/>
              <a:t>DL</a:t>
            </a:r>
            <a:r>
              <a:rPr kumimoji="1" lang="ja-JP" altLang="en-US" sz="2400" dirty="0" smtClean="0"/>
              <a:t>可能</a:t>
            </a:r>
            <a:endParaRPr kumimoji="1" lang="en-US" altLang="ja-JP" sz="2400" dirty="0" smtClean="0"/>
          </a:p>
          <a:p>
            <a:pPr lvl="1"/>
            <a:r>
              <a:rPr lang="ja-JP" altLang="en-US" sz="2000" dirty="0" smtClean="0"/>
              <a:t>数ヶ月前から</a:t>
            </a:r>
            <a:r>
              <a:rPr lang="en-US" altLang="ja-JP" sz="2000" dirty="0" smtClean="0"/>
              <a:t>Windows Update</a:t>
            </a:r>
            <a:r>
              <a:rPr lang="ja-JP" altLang="en-US" sz="2000" dirty="0" smtClean="0"/>
              <a:t>でもオプションで入るようになりました</a:t>
            </a:r>
            <a:endParaRPr kumimoji="1" lang="en-US" altLang="ja-JP" sz="2000" dirty="0" smtClean="0"/>
          </a:p>
          <a:p>
            <a:r>
              <a:rPr lang="en-US" altLang="ja-JP" sz="2400" dirty="0" smtClean="0"/>
              <a:t>Server 2008</a:t>
            </a:r>
            <a:r>
              <a:rPr lang="ja-JP" altLang="en-US" sz="2400" dirty="0" smtClean="0"/>
              <a:t>では標準搭載（</a:t>
            </a:r>
            <a:r>
              <a:rPr lang="en-US" altLang="ja-JP" sz="2400" dirty="0" smtClean="0"/>
              <a:t>Server Core</a:t>
            </a:r>
            <a:r>
              <a:rPr lang="ja-JP" altLang="en-US" sz="2400" dirty="0" smtClean="0"/>
              <a:t>では使用不可）</a:t>
            </a:r>
            <a:endParaRPr lang="en-US" altLang="ja-JP" sz="2400" dirty="0" smtClean="0"/>
          </a:p>
          <a:p>
            <a:pPr lvl="1"/>
            <a:r>
              <a:rPr lang="ja-JP" altLang="en-US" sz="2000" dirty="0" smtClean="0"/>
              <a:t>サーバーマネージャの機能の追加</a:t>
            </a:r>
            <a:endParaRPr lang="en-US" altLang="ja-JP" sz="2000" dirty="0" smtClean="0"/>
          </a:p>
          <a:p>
            <a:r>
              <a:rPr lang="en-US" altLang="ja-JP" sz="2400" dirty="0" smtClean="0"/>
              <a:t>Exchange Server 2007</a:t>
            </a:r>
            <a:r>
              <a:rPr lang="ja-JP" altLang="en-US" sz="2400" dirty="0" smtClean="0"/>
              <a:t>などサーバー製品群に同梱</a:t>
            </a:r>
            <a:endParaRPr lang="en-US" altLang="ja-JP" sz="2400" dirty="0" smtClean="0"/>
          </a:p>
          <a:p>
            <a:r>
              <a:rPr lang="ja-JP" altLang="en-US" sz="2400" dirty="0" smtClean="0"/>
              <a:t>ただし特に国内での注目度は低かった（と思う）</a:t>
            </a:r>
            <a:endParaRPr lang="en-US" altLang="ja-JP" sz="2400" dirty="0" smtClean="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そして</a:t>
            </a:r>
            <a:r>
              <a:rPr kumimoji="1" lang="en-US" altLang="ja-JP" dirty="0" err="1" smtClean="0"/>
              <a:t>PowerShell</a:t>
            </a:r>
            <a:r>
              <a:rPr kumimoji="1" lang="en-US" altLang="ja-JP" dirty="0" smtClean="0"/>
              <a:t> v2</a:t>
            </a:r>
            <a:r>
              <a:rPr kumimoji="1" lang="ja-JP" altLang="en-US" dirty="0" smtClean="0"/>
              <a:t>の登場</a:t>
            </a:r>
            <a:endParaRPr kumimoji="1" lang="ja-JP" altLang="en-US" dirty="0"/>
          </a:p>
        </p:txBody>
      </p:sp>
      <p:sp>
        <p:nvSpPr>
          <p:cNvPr id="3" name="テキスト プレースホルダ 2"/>
          <p:cNvSpPr>
            <a:spLocks noGrp="1"/>
          </p:cNvSpPr>
          <p:nvPr>
            <p:ph type="body" idx="1"/>
          </p:nvPr>
        </p:nvSpPr>
        <p:spPr/>
        <p:txBody>
          <a:bodyPr/>
          <a:lstStyle/>
          <a:p>
            <a:r>
              <a:rPr kumimoji="1" lang="en-US" altLang="ja-JP" dirty="0" smtClean="0"/>
              <a:t>2009</a:t>
            </a:r>
            <a:r>
              <a:rPr kumimoji="1" lang="ja-JP" altLang="en-US" dirty="0" smtClean="0"/>
              <a:t>年中に</a:t>
            </a:r>
            <a:r>
              <a:rPr kumimoji="1" lang="en-US" altLang="ja-JP" dirty="0" smtClean="0"/>
              <a:t>2008,2003,XP,Vista</a:t>
            </a:r>
            <a:r>
              <a:rPr kumimoji="1" lang="ja-JP" altLang="en-US" dirty="0" smtClean="0"/>
              <a:t>用が</a:t>
            </a:r>
            <a:r>
              <a:rPr kumimoji="1" lang="en-US" altLang="ja-JP" dirty="0" smtClean="0"/>
              <a:t>RTM</a:t>
            </a:r>
            <a:r>
              <a:rPr kumimoji="1" lang="ja-JP" altLang="en-US" dirty="0" smtClean="0"/>
              <a:t>予定</a:t>
            </a:r>
            <a:endParaRPr kumimoji="1" lang="en-US" altLang="ja-JP" dirty="0" smtClean="0"/>
          </a:p>
          <a:p>
            <a:r>
              <a:rPr lang="ja-JP" altLang="en-US" dirty="0" smtClean="0"/>
              <a:t>現在は</a:t>
            </a:r>
            <a:r>
              <a:rPr lang="en-US" altLang="ja-JP" dirty="0" smtClean="0"/>
              <a:t>CTP3</a:t>
            </a:r>
            <a:r>
              <a:rPr lang="ja-JP" altLang="en-US" dirty="0" smtClean="0"/>
              <a:t>が</a:t>
            </a:r>
            <a:r>
              <a:rPr lang="en-US" altLang="ja-JP" dirty="0" smtClean="0"/>
              <a:t>DL</a:t>
            </a:r>
            <a:r>
              <a:rPr lang="ja-JP" altLang="en-US" dirty="0" smtClean="0"/>
              <a:t>可能</a:t>
            </a:r>
            <a:endParaRPr lang="en-US" altLang="ja-JP" dirty="0" smtClean="0"/>
          </a:p>
          <a:p>
            <a:r>
              <a:rPr kumimoji="1" lang="en-US" altLang="ja-JP" dirty="0" smtClean="0"/>
              <a:t>Windows Server 2008 R2 / Windows 7</a:t>
            </a:r>
            <a:r>
              <a:rPr kumimoji="1" lang="ja-JP" altLang="en-US" dirty="0" smtClean="0"/>
              <a:t>の</a:t>
            </a:r>
            <a:r>
              <a:rPr kumimoji="1" lang="ja-JP" altLang="en-US" dirty="0" smtClean="0">
                <a:solidFill>
                  <a:srgbClr val="FF0000"/>
                </a:solidFill>
              </a:rPr>
              <a:t>標準機能に</a:t>
            </a:r>
            <a:endParaRPr kumimoji="1" lang="en-US" altLang="ja-JP" dirty="0" smtClean="0">
              <a:solidFill>
                <a:srgbClr val="FF0000"/>
              </a:solidFill>
            </a:endParaRPr>
          </a:p>
          <a:p>
            <a:r>
              <a:rPr lang="en-US" altLang="ja-JP" dirty="0" smtClean="0"/>
              <a:t>Windows Server 2008 R2</a:t>
            </a:r>
            <a:r>
              <a:rPr lang="ja-JP" altLang="en-US" dirty="0" smtClean="0"/>
              <a:t> </a:t>
            </a:r>
            <a:r>
              <a:rPr lang="en-US" altLang="ja-JP" dirty="0" smtClean="0"/>
              <a:t>Server Core</a:t>
            </a:r>
            <a:r>
              <a:rPr lang="ja-JP" altLang="en-US" dirty="0" smtClean="0"/>
              <a:t>でも使用可能に</a:t>
            </a:r>
            <a:endParaRPr lang="en-US" altLang="ja-JP" dirty="0" smtClean="0"/>
          </a:p>
          <a:p>
            <a:r>
              <a:rPr kumimoji="1" lang="ja-JP" altLang="en-US" dirty="0" smtClean="0">
                <a:solidFill>
                  <a:srgbClr val="FF0000"/>
                </a:solidFill>
              </a:rPr>
              <a:t>さまざまな新機能</a:t>
            </a:r>
            <a:endParaRPr kumimoji="1" lang="en-US" altLang="ja-JP" dirty="0" smtClean="0">
              <a:solidFill>
                <a:srgbClr val="FF0000"/>
              </a:solidFill>
            </a:endParaRP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en-US" altLang="ja-JP" dirty="0" err="1" smtClean="0"/>
              <a:t>PowerShell</a:t>
            </a:r>
            <a:r>
              <a:rPr kumimoji="1" lang="en-US" altLang="ja-JP" dirty="0" smtClean="0"/>
              <a:t> v2</a:t>
            </a:r>
            <a:r>
              <a:rPr kumimoji="1" lang="ja-JP" altLang="en-US" dirty="0" smtClean="0"/>
              <a:t>のインストール</a:t>
            </a:r>
            <a:endParaRPr kumimoji="1" lang="ja-JP" altLang="en-US" dirty="0"/>
          </a:p>
        </p:txBody>
      </p:sp>
      <p:sp>
        <p:nvSpPr>
          <p:cNvPr id="3" name="テキスト プレースホルダ 2"/>
          <p:cNvSpPr>
            <a:spLocks noGrp="1"/>
          </p:cNvSpPr>
          <p:nvPr>
            <p:ph type="body" idx="1"/>
          </p:nvPr>
        </p:nvSpPr>
        <p:spPr/>
        <p:txBody>
          <a:bodyPr/>
          <a:lstStyle/>
          <a:p>
            <a:r>
              <a:rPr lang="en-US" altLang="ja-JP" dirty="0" smtClean="0"/>
              <a:t>v</a:t>
            </a:r>
            <a:r>
              <a:rPr kumimoji="1" lang="en-US" altLang="ja-JP" dirty="0" smtClean="0"/>
              <a:t>1</a:t>
            </a:r>
            <a:r>
              <a:rPr kumimoji="1" lang="ja-JP" altLang="en-US" dirty="0" smtClean="0"/>
              <a:t>と共存できないのでまずはアンインストール</a:t>
            </a:r>
            <a:endParaRPr kumimoji="1" lang="en-US" altLang="ja-JP" dirty="0" smtClean="0"/>
          </a:p>
          <a:p>
            <a:r>
              <a:rPr lang="en-US" altLang="ja-JP" dirty="0" smtClean="0"/>
              <a:t>.NET Framework 2.0</a:t>
            </a:r>
            <a:r>
              <a:rPr lang="ja-JP" altLang="en-US" dirty="0" smtClean="0"/>
              <a:t>以上をインストール</a:t>
            </a:r>
            <a:endParaRPr lang="en-US" altLang="ja-JP" dirty="0" smtClean="0"/>
          </a:p>
          <a:p>
            <a:pPr lvl="1"/>
            <a:r>
              <a:rPr kumimoji="1" lang="en-US" altLang="ja-JP" dirty="0" smtClean="0"/>
              <a:t>ISE</a:t>
            </a:r>
            <a:r>
              <a:rPr kumimoji="1" lang="ja-JP" altLang="en-US" dirty="0" smtClean="0"/>
              <a:t>とグリッドを使うなら</a:t>
            </a:r>
            <a:r>
              <a:rPr kumimoji="1" lang="en-US" altLang="ja-JP" dirty="0" smtClean="0"/>
              <a:t>3.5 sp1</a:t>
            </a:r>
            <a:r>
              <a:rPr kumimoji="1" lang="ja-JP" altLang="en-US" dirty="0" smtClean="0"/>
              <a:t>をインストール</a:t>
            </a:r>
            <a:endParaRPr kumimoji="1" lang="en-US" altLang="ja-JP" dirty="0" smtClean="0"/>
          </a:p>
          <a:p>
            <a:r>
              <a:rPr lang="ja-JP" altLang="en-US" dirty="0" smtClean="0"/>
              <a:t>バックグラウンドジョブとリモート機能を使うには</a:t>
            </a:r>
            <a:r>
              <a:rPr lang="en-US" altLang="ja-JP" dirty="0" smtClean="0"/>
              <a:t>WinRM2.0</a:t>
            </a:r>
            <a:r>
              <a:rPr lang="ja-JP" altLang="en-US" dirty="0" smtClean="0"/>
              <a:t>をインストール（現在</a:t>
            </a:r>
            <a:r>
              <a:rPr lang="en-US" altLang="ja-JP" dirty="0" smtClean="0"/>
              <a:t>CTP3</a:t>
            </a:r>
            <a:r>
              <a:rPr lang="ja-JP" altLang="en-US" dirty="0" smtClean="0"/>
              <a:t>）</a:t>
            </a:r>
            <a:endParaRPr lang="en-US" altLang="ja-JP" dirty="0" smtClean="0"/>
          </a:p>
          <a:p>
            <a:r>
              <a:rPr kumimoji="1" lang="en-US" altLang="ja-JP" dirty="0" err="1" smtClean="0"/>
              <a:t>PowerShell</a:t>
            </a:r>
            <a:r>
              <a:rPr kumimoji="1" lang="en-US" altLang="ja-JP" dirty="0" smtClean="0"/>
              <a:t> ver.2</a:t>
            </a:r>
            <a:r>
              <a:rPr kumimoji="1" lang="ja-JP" altLang="en-US" dirty="0" smtClean="0"/>
              <a:t>をインストール（現在</a:t>
            </a:r>
            <a:r>
              <a:rPr kumimoji="1" lang="en-US" altLang="ja-JP" dirty="0" smtClean="0"/>
              <a:t>CTP3</a:t>
            </a:r>
            <a:r>
              <a:rPr kumimoji="1" lang="ja-JP" altLang="en-US" dirty="0" smtClean="0"/>
              <a:t>）</a:t>
            </a:r>
            <a:endParaRPr kumimoji="1" lang="en-US" altLang="ja-JP" dirty="0" smtClean="0"/>
          </a:p>
          <a:p>
            <a:r>
              <a:rPr lang="en-US" altLang="ja-JP" dirty="0" smtClean="0"/>
              <a:t>Win 2008 R2 RC, Win 7 RC</a:t>
            </a:r>
            <a:r>
              <a:rPr lang="ja-JP" altLang="en-US" dirty="0" smtClean="0"/>
              <a:t>では特にインストール作業必要なし</a:t>
            </a:r>
            <a:endParaRPr kumimoji="1" lang="ja-JP" alt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dirty="0" smtClean="0"/>
              <a:t>統一化されたコマンド～コマンドレット～</a:t>
            </a:r>
            <a:endParaRPr kumimoji="1" lang="ja-JP" altLang="en-US" dirty="0"/>
          </a:p>
        </p:txBody>
      </p:sp>
      <p:sp>
        <p:nvSpPr>
          <p:cNvPr id="3" name="テキスト プレースホルダ 2"/>
          <p:cNvSpPr>
            <a:spLocks noGrp="1"/>
          </p:cNvSpPr>
          <p:nvPr>
            <p:ph type="body" idx="1"/>
          </p:nvPr>
        </p:nvSpPr>
        <p:spPr/>
        <p:txBody>
          <a:bodyPr/>
          <a:lstStyle/>
          <a:p>
            <a:r>
              <a:rPr lang="ja-JP" altLang="en-US" sz="2400" dirty="0" smtClean="0"/>
              <a:t>ネーミング規約</a:t>
            </a:r>
            <a:endParaRPr lang="en-US" altLang="ja-JP" sz="2400" dirty="0" smtClean="0"/>
          </a:p>
          <a:p>
            <a:pPr lvl="1"/>
            <a:r>
              <a:rPr lang="en-US" altLang="ja-JP" sz="2400" dirty="0" smtClean="0"/>
              <a:t>Verb-Noun</a:t>
            </a:r>
          </a:p>
          <a:p>
            <a:r>
              <a:rPr kumimoji="1" lang="ja-JP" altLang="en-US" sz="2400" dirty="0" smtClean="0"/>
              <a:t>パラメータ</a:t>
            </a:r>
            <a:endParaRPr kumimoji="1" lang="en-US" altLang="ja-JP" sz="2400" dirty="0" smtClean="0"/>
          </a:p>
          <a:p>
            <a:pPr lvl="1"/>
            <a:r>
              <a:rPr kumimoji="1" lang="en-US" altLang="ja-JP" sz="2400" dirty="0" smtClean="0"/>
              <a:t>-</a:t>
            </a:r>
            <a:r>
              <a:rPr lang="en-US" altLang="ja-JP" sz="2400" dirty="0" smtClean="0"/>
              <a:t>【</a:t>
            </a:r>
            <a:r>
              <a:rPr kumimoji="1" lang="ja-JP" altLang="en-US" sz="2400" dirty="0" smtClean="0"/>
              <a:t>パラメータ名</a:t>
            </a:r>
            <a:r>
              <a:rPr kumimoji="1" lang="en-US" altLang="ja-JP" sz="2400" dirty="0" smtClean="0"/>
              <a:t>】 or -【</a:t>
            </a:r>
            <a:r>
              <a:rPr kumimoji="1" lang="ja-JP" altLang="en-US" sz="2400" dirty="0" smtClean="0"/>
              <a:t>パラメータ名</a:t>
            </a:r>
            <a:r>
              <a:rPr kumimoji="1" lang="en-US" altLang="ja-JP" sz="2400" dirty="0" smtClean="0"/>
              <a:t>】 【</a:t>
            </a:r>
            <a:r>
              <a:rPr kumimoji="1" lang="ja-JP" altLang="en-US" sz="2400" dirty="0" smtClean="0"/>
              <a:t>パラメータ</a:t>
            </a:r>
            <a:r>
              <a:rPr kumimoji="1" lang="en-US" altLang="ja-JP" sz="2400" dirty="0" smtClean="0"/>
              <a:t>】</a:t>
            </a:r>
          </a:p>
          <a:p>
            <a:r>
              <a:rPr lang="ja-JP" altLang="en-US" sz="2400" dirty="0" smtClean="0"/>
              <a:t>出力形式</a:t>
            </a:r>
            <a:endParaRPr lang="en-US" altLang="ja-JP" sz="2400" dirty="0" smtClean="0"/>
          </a:p>
          <a:p>
            <a:pPr lvl="1"/>
            <a:r>
              <a:rPr lang="ja-JP" altLang="en-US" sz="2400" dirty="0" smtClean="0"/>
              <a:t>表、リスト、幅広い表、グリッド</a:t>
            </a:r>
            <a:r>
              <a:rPr lang="en-US" altLang="ja-JP" sz="2400" dirty="0" smtClean="0">
                <a:solidFill>
                  <a:srgbClr val="FF0000"/>
                </a:solidFill>
              </a:rPr>
              <a:t>new!</a:t>
            </a:r>
            <a:endParaRPr lang="en-US" altLang="ja-JP" sz="2400" dirty="0" smtClean="0"/>
          </a:p>
          <a:p>
            <a:r>
              <a:rPr kumimoji="1" lang="ja-JP" altLang="en-US" sz="2400" dirty="0" smtClean="0"/>
              <a:t>資源へのアクセス方法</a:t>
            </a:r>
            <a:endParaRPr kumimoji="1" lang="en-US" altLang="ja-JP" sz="2400" dirty="0" smtClean="0"/>
          </a:p>
          <a:p>
            <a:pPr lvl="1"/>
            <a:r>
              <a:rPr kumimoji="1" lang="ja-JP" altLang="en-US" sz="2400" dirty="0" smtClean="0"/>
              <a:t>ファイルシステム、レジストリ、環境変数などを統一的に扱える</a:t>
            </a:r>
            <a:endParaRPr kumimoji="1" lang="en-US" altLang="ja-JP" sz="2400" dirty="0" smtClean="0"/>
          </a:p>
          <a:p>
            <a:r>
              <a:rPr lang="ja-JP" altLang="en-US" sz="2400" dirty="0" smtClean="0"/>
              <a:t>エイリアス</a:t>
            </a:r>
            <a:endParaRPr lang="en-US" altLang="ja-JP" sz="2400" dirty="0" smtClean="0"/>
          </a:p>
          <a:p>
            <a:pPr lvl="1"/>
            <a:r>
              <a:rPr kumimoji="1" lang="ja-JP" altLang="en-US" sz="2000" dirty="0" smtClean="0"/>
              <a:t>コマンドプロンプト風味、</a:t>
            </a:r>
            <a:r>
              <a:rPr kumimoji="1" lang="en-US" altLang="ja-JP" sz="2000" dirty="0" smtClean="0"/>
              <a:t>UNIX</a:t>
            </a:r>
            <a:r>
              <a:rPr kumimoji="1" lang="ja-JP" altLang="en-US" sz="2000" dirty="0" smtClean="0"/>
              <a:t>シェル風味、動詞名詞の頭文字</a:t>
            </a:r>
            <a:endParaRPr kumimoji="1" lang="ja-JP" altLang="en-US" sz="2000" dirty="0"/>
          </a:p>
        </p:txBody>
      </p:sp>
    </p:spTree>
  </p:cSld>
  <p:clrMapOvr>
    <a:masterClrMapping/>
  </p:clrMapOvr>
</p:sld>
</file>

<file path=ppt/theme/theme1.xml><?xml version="1.0" encoding="utf-8"?>
<a:theme xmlns:a="http://schemas.openxmlformats.org/drawingml/2006/main" name="スライドマスタO30">
  <a:themeElements>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プレゼンテーション1">
      <a:majorFont>
        <a:latin typeface="Arial"/>
        <a:ea typeface="ＭＳ Ｐゴシック"/>
        <a:cs typeface=""/>
      </a:majorFont>
      <a:minorFont>
        <a:latin typeface="Arial"/>
        <a:ea typeface="ＭＳ Ｐゴシック"/>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100000" t="-60000" r="100000" b="200000"/>
          </a:path>
        </a:gradFill>
        <a:gradFill rotWithShape="1">
          <a:gsLst>
            <a:gs pos="0">
              <a:schemeClr val="phClr">
                <a:tint val="80000"/>
                <a:satMod val="300000"/>
              </a:schemeClr>
            </a:gs>
            <a:gs pos="100000">
              <a:schemeClr val="phClr">
                <a:shade val="30000"/>
                <a:satMod val="200000"/>
              </a:schemeClr>
            </a:gs>
          </a:gsLst>
          <a:path path="circle">
            <a:fillToRect l="100000" t="100000" r="100000" b="100000"/>
          </a:path>
        </a:gradFill>
      </a:bgFillStyleLst>
    </a:fmtScheme>
  </a:themeElements>
  <a:objectDefaults/>
  <a:extraClrSchemeLst>
    <a:extraClrScheme>
      <a:clrScheme name="プレゼンテーション1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プレゼンテーション1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プレゼンテーション1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プレゼンテーション1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プレゼンテーション1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プレゼンテーション1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プレゼンテーション1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プレゼンテーション1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プレゼンテーション1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プレゼンテーション1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プレゼンテーション1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プレゼンテーション1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スライドマスタO30</Template>
  <TotalTime>4931</TotalTime>
  <Words>1119</Words>
  <Application>Microsoft Office PowerPoint</Application>
  <PresentationFormat>画面に合わせる (4:3)</PresentationFormat>
  <Paragraphs>170</Paragraphs>
  <Slides>20</Slides>
  <Notes>3</Notes>
  <HiddenSlides>0</HiddenSlides>
  <MMClips>0</MMClips>
  <ScaleCrop>false</ScaleCrop>
  <HeadingPairs>
    <vt:vector size="6" baseType="variant">
      <vt:variant>
        <vt:lpstr>使用されているフォント</vt:lpstr>
      </vt:variant>
      <vt:variant>
        <vt:i4>3</vt:i4>
      </vt:variant>
      <vt:variant>
        <vt:lpstr>テーマ</vt:lpstr>
      </vt:variant>
      <vt:variant>
        <vt:i4>1</vt:i4>
      </vt:variant>
      <vt:variant>
        <vt:lpstr>スライド タイトル</vt:lpstr>
      </vt:variant>
      <vt:variant>
        <vt:i4>20</vt:i4>
      </vt:variant>
    </vt:vector>
  </HeadingPairs>
  <TitlesOfParts>
    <vt:vector size="24" baseType="lpstr">
      <vt:lpstr>Arial</vt:lpstr>
      <vt:lpstr>ＭＳ Ｐゴシック</vt:lpstr>
      <vt:lpstr>Calibri</vt:lpstr>
      <vt:lpstr>スライドマスタO30</vt:lpstr>
      <vt:lpstr>PowerShell ver2について　 ～ついにWindowsサーバー 管理環境の主流へ～</vt:lpstr>
      <vt:lpstr>牟田口大介の自己紹介</vt:lpstr>
      <vt:lpstr>従来のWindows Server管理手法(GUI)</vt:lpstr>
      <vt:lpstr>従来のWindows Server管理手法（CUI,スクリプト）</vt:lpstr>
      <vt:lpstr>従来のWindows Server管理手法の問題点</vt:lpstr>
      <vt:lpstr>PowerShell v1の登場</vt:lpstr>
      <vt:lpstr>そしてPowerShell v2の登場</vt:lpstr>
      <vt:lpstr>PowerShell v2のインストール</vt:lpstr>
      <vt:lpstr>統一化されたコマンド～コマンドレット～</vt:lpstr>
      <vt:lpstr>強力なスクリプト実行環境</vt:lpstr>
      <vt:lpstr>PowerShell v2およびISEの動作デモ</vt:lpstr>
      <vt:lpstr>セキュリティ</vt:lpstr>
      <vt:lpstr>モジュール</vt:lpstr>
      <vt:lpstr>イベンティング</vt:lpstr>
      <vt:lpstr>Advanced Functions</vt:lpstr>
      <vt:lpstr>リモート処理/バックグラウンド処理</vt:lpstr>
      <vt:lpstr>リモート実行のデモ</vt:lpstr>
      <vt:lpstr>v1→v2の文法の拡張</vt:lpstr>
      <vt:lpstr>v1→v2 コマンドレットの追加と機能拡張</vt:lpstr>
      <vt:lpstr>まとめ</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PowerShell ver2について　 ～ついにWindowsサーバー 管理環境の主流へ～</dc:title>
  <dc:creator>daisuke</dc:creator>
  <cp:lastModifiedBy>esten</cp:lastModifiedBy>
  <cp:revision>116</cp:revision>
  <dcterms:created xsi:type="dcterms:W3CDTF">2009-06-21T08:02:51Z</dcterms:created>
  <dcterms:modified xsi:type="dcterms:W3CDTF">2009-09-10T16:43:54Z</dcterms:modified>
</cp:coreProperties>
</file>