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Default Extension="ppt" ContentType="application/vnd.ms-powerpoi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96" r:id="rId3"/>
    <p:sldId id="257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6" r:id="rId13"/>
    <p:sldId id="310" r:id="rId14"/>
    <p:sldId id="311" r:id="rId15"/>
    <p:sldId id="315" r:id="rId16"/>
    <p:sldId id="316" r:id="rId17"/>
    <p:sldId id="317" r:id="rId18"/>
    <p:sldId id="318" r:id="rId19"/>
    <p:sldId id="312" r:id="rId20"/>
    <p:sldId id="313" r:id="rId21"/>
    <p:sldId id="320" r:id="rId22"/>
    <p:sldId id="319" r:id="rId23"/>
    <p:sldId id="325" r:id="rId24"/>
    <p:sldId id="326" r:id="rId25"/>
    <p:sldId id="322" r:id="rId26"/>
    <p:sldId id="321" r:id="rId27"/>
    <p:sldId id="323" r:id="rId28"/>
    <p:sldId id="314" r:id="rId29"/>
    <p:sldId id="324" r:id="rId30"/>
    <p:sldId id="293" r:id="rId31"/>
    <p:sldId id="294" r:id="rId32"/>
    <p:sldId id="295" r:id="rId33"/>
  </p:sldIdLst>
  <p:sldSz cx="9144000" cy="6858000" type="screen4x3"/>
  <p:notesSz cx="6858000" cy="9144000"/>
  <p:embeddedFontLst>
    <p:embeddedFont>
      <p:font typeface="HG創英角ﾎﾟｯﾌﾟ体" pitchFamily="49" charset="-128"/>
      <p:regular r:id="rId34"/>
    </p:embeddedFont>
    <p:embeddedFont>
      <p:font typeface="HGS創英角ﾎﾟｯﾌﾟ体" pitchFamily="50" charset="-128"/>
      <p:regular r:id="rId35"/>
    </p:embeddedFont>
    <p:embeddedFont>
      <p:font typeface="Verdana" pitchFamily="34" charset="0"/>
      <p:regular r:id="rId36"/>
      <p:bold r:id="rId37"/>
      <p:italic r:id="rId38"/>
      <p:boldItalic r:id="rId39"/>
    </p:embeddedFont>
  </p:embeddedFontLst>
  <p:defaultTextStyle>
    <a:defPPr>
      <a:defRPr lang="ja-JP"/>
    </a:defPPr>
    <a:lvl1pPr algn="ctr" rtl="0" fontAlgn="base">
      <a:spcBef>
        <a:spcPct val="0"/>
      </a:spcBef>
      <a:spcAft>
        <a:spcPct val="0"/>
      </a:spcAft>
      <a:defRPr kumimoji="1" sz="4400" kern="1200">
        <a:solidFill>
          <a:schemeClr val="tx2"/>
        </a:solidFill>
        <a:latin typeface="Times New Roman" pitchFamily="18" charset="0"/>
        <a:ea typeface="ＭＳ Ｐゴシック" pitchFamily="50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sz="4400" kern="1200">
        <a:solidFill>
          <a:schemeClr val="tx2"/>
        </a:solidFill>
        <a:latin typeface="Times New Roman" pitchFamily="18" charset="0"/>
        <a:ea typeface="ＭＳ Ｐゴシック" pitchFamily="50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sz="4400" kern="1200">
        <a:solidFill>
          <a:schemeClr val="tx2"/>
        </a:solidFill>
        <a:latin typeface="Times New Roman" pitchFamily="18" charset="0"/>
        <a:ea typeface="ＭＳ Ｐゴシック" pitchFamily="50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sz="4400" kern="1200">
        <a:solidFill>
          <a:schemeClr val="tx2"/>
        </a:solidFill>
        <a:latin typeface="Times New Roman" pitchFamily="18" charset="0"/>
        <a:ea typeface="ＭＳ Ｐゴシック" pitchFamily="50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sz="4400" kern="1200">
        <a:solidFill>
          <a:schemeClr val="tx2"/>
        </a:solidFill>
        <a:latin typeface="Times New Roman" pitchFamily="18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4400" kern="1200">
        <a:solidFill>
          <a:schemeClr val="tx2"/>
        </a:solidFill>
        <a:latin typeface="Times New Roman" pitchFamily="18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4400" kern="1200">
        <a:solidFill>
          <a:schemeClr val="tx2"/>
        </a:solidFill>
        <a:latin typeface="Times New Roman" pitchFamily="18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4400" kern="1200">
        <a:solidFill>
          <a:schemeClr val="tx2"/>
        </a:solidFill>
        <a:latin typeface="Times New Roman" pitchFamily="18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4400" kern="1200">
        <a:solidFill>
          <a:schemeClr val="tx2"/>
        </a:solidFill>
        <a:latin typeface="Times New Roman" pitchFamily="18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3530" autoAdjust="0"/>
    <p:restoredTop sz="90929"/>
  </p:normalViewPr>
  <p:slideViewPr>
    <p:cSldViewPr>
      <p:cViewPr varScale="1">
        <p:scale>
          <a:sx n="66" d="100"/>
          <a:sy n="66" d="100"/>
        </p:scale>
        <p:origin x="-90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47F1E8-02B0-4296-834A-C43049F73CAF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5A8479-955E-470F-8C24-F148B43A3C4F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92CCAB-164F-43EE-BAFC-A200D9F93C0D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D1FC4D-03A2-4255-893B-DFCB418748C4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881FB5-2EEA-4687-87E6-109F5A432AFB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7A7841-E1A7-44A6-866F-B83FF45D8E21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9756A5-2987-4C5C-AAEA-DC1E7EB0C110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7D3293-C86D-429E-9251-114EBC59EA96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E0F2DC-B197-425E-8B0C-AE47452D36CD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C2DD64-E6B2-466A-A93D-ABFE23FD9DE2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D02149-B688-48AF-96AF-65EBDFB4C389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701ECB88-E680-471D-81EA-38DD2F96292F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PowerPoint_97-2003__________1.ppt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PowerPoint_97-2003__________10.ppt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PowerPoint_97-2003__________11.ppt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PowerPoint_97-2003__________12.ppt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PowerPoint_97-2003__________13.ppt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PowerPoint_97-2003__________14.ppt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PowerPoint_97-2003__________15.ppt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PowerPoint_97-2003__________16.ppt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PowerPoint_97-2003__________17.ppt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PowerPoint_97-2003__________18.ppt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PowerPoint_97-2003__________19.ppt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9.vml"/><Relationship Id="rId5" Type="http://schemas.openxmlformats.org/officeDocument/2006/relationships/hyperlink" Target="http://www.ipnuts.net/modules/news/article.php?storyid=80" TargetMode="External"/><Relationship Id="rId4" Type="http://schemas.openxmlformats.org/officeDocument/2006/relationships/hyperlink" Target="http://www.ipnuts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PowerPoint_97-2003__________2.ppt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PowerPoint_97-2003__________20.ppt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0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PowerPoint_97-2003__________21.ppt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1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PowerPoint_97-2003__________22.ppt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PowerPoint_97-2003__________23.ppt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PowerPoint_97-2003__________24.ppt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PowerPoint_97-2003__________25.ppt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PowerPoint_97-2003__________26.ppt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PowerPoint_97-2003__________27.ppt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PowerPoint_97-2003__________28.ppt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8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PowerPoint_97-2003__________29.ppt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9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PowerPoint_97-2003__________3.ppt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PowerPoint_97-2003__________30.ppt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0.v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PowerPoint_97-2003__________31.ppt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1.v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PowerPoint_97-2003__________32.ppt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2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PowerPoint_97-2003__________4.ppt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PowerPoint_97-2003__________5.ppt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PowerPoint_97-2003__________6.ppt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PowerPoint_97-2003__________7.ppt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PowerPoint_97-2003__________8.ppt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PowerPoint_97-2003__________9.ppt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2052" name="プレゼンテーション" r:id="rId3" imgW="4572000" imgH="3429000" progId="PowerPoint.Show.8">
              <p:embed/>
            </p:oleObj>
          </a:graphicData>
        </a:graphic>
      </p:graphicFrame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altLang="ja-JP">
                <a:solidFill>
                  <a:srgbClr val="303030"/>
                </a:solidFill>
                <a:latin typeface="ＭＳ ゴシック" pitchFamily="49" charset="-128"/>
                <a:ea typeface="ＭＳ ゴシック" pitchFamily="49" charset="-128"/>
              </a:rPr>
              <a:t>IPnuts</a:t>
            </a:r>
            <a:r>
              <a:rPr lang="ja-JP" altLang="en-US">
                <a:solidFill>
                  <a:srgbClr val="303030"/>
                </a:solidFill>
                <a:latin typeface="ＭＳ ゴシック" pitchFamily="49" charset="-128"/>
                <a:ea typeface="ＭＳ ゴシック" pitchFamily="49" charset="-128"/>
              </a:rPr>
              <a:t>ではじめよう　</a:t>
            </a:r>
            <a:br>
              <a:rPr lang="ja-JP" altLang="en-US">
                <a:solidFill>
                  <a:srgbClr val="303030"/>
                </a:solidFill>
                <a:latin typeface="ＭＳ ゴシック" pitchFamily="49" charset="-128"/>
                <a:ea typeface="ＭＳ ゴシック" pitchFamily="49" charset="-128"/>
              </a:rPr>
            </a:br>
            <a:r>
              <a:rPr lang="ja-JP" altLang="en-US">
                <a:solidFill>
                  <a:srgbClr val="303030"/>
                </a:solidFill>
                <a:latin typeface="ＭＳ ゴシック" pitchFamily="49" charset="-128"/>
                <a:ea typeface="ＭＳ ゴシック" pitchFamily="49" charset="-128"/>
              </a:rPr>
              <a:t>　　快適？</a:t>
            </a:r>
            <a:r>
              <a:rPr lang="en-US" altLang="ja-JP">
                <a:solidFill>
                  <a:srgbClr val="303030"/>
                </a:solidFill>
                <a:latin typeface="ＭＳ ゴシック" pitchFamily="49" charset="-128"/>
                <a:ea typeface="ＭＳ ゴシック" pitchFamily="49" charset="-128"/>
              </a:rPr>
              <a:t>PC</a:t>
            </a:r>
            <a:r>
              <a:rPr lang="ja-JP" altLang="en-US">
                <a:solidFill>
                  <a:srgbClr val="303030"/>
                </a:solidFill>
                <a:latin typeface="ＭＳ ゴシック" pitchFamily="49" charset="-128"/>
                <a:ea typeface="ＭＳ ゴシック" pitchFamily="49" charset="-128"/>
              </a:rPr>
              <a:t>ルータ構築</a:t>
            </a:r>
            <a:endParaRPr lang="ja-JP" alt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ja-JP" altLang="en-US" sz="2000"/>
              <a:t>わんくま大阪</a:t>
            </a:r>
            <a:r>
              <a:rPr lang="en-US" altLang="ja-JP" sz="2000"/>
              <a:t>#30</a:t>
            </a:r>
          </a:p>
          <a:p>
            <a:pPr algn="r"/>
            <a:r>
              <a:rPr lang="en-US" altLang="ja-JP" sz="2000"/>
              <a:t>2009</a:t>
            </a:r>
            <a:r>
              <a:rPr lang="ja-JP" altLang="en-US" sz="2000"/>
              <a:t>年</a:t>
            </a:r>
            <a:r>
              <a:rPr lang="en-US" altLang="ja-JP" sz="2000"/>
              <a:t>7</a:t>
            </a:r>
            <a:r>
              <a:rPr lang="ja-JP" altLang="en-US" sz="2000"/>
              <a:t>月</a:t>
            </a:r>
            <a:r>
              <a:rPr lang="en-US" altLang="ja-JP" sz="2000"/>
              <a:t>4</a:t>
            </a:r>
            <a:r>
              <a:rPr lang="ja-JP" altLang="en-US" sz="2000"/>
              <a:t>日</a:t>
            </a:r>
          </a:p>
          <a:p>
            <a:pPr algn="r"/>
            <a:r>
              <a:rPr lang="ja-JP" altLang="en-US" sz="2000"/>
              <a:t>Ｂｙしおんぐ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78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50178" name="プレゼンテーション" r:id="rId3" imgW="4572000" imgH="3429000" progId="PowerPoint.Show.8">
              <p:embed/>
            </p:oleObj>
          </a:graphicData>
        </a:graphic>
      </p:graphicFrame>
      <p:sp>
        <p:nvSpPr>
          <p:cNvPr id="501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ja-JP" altLang="en-US"/>
              <a:t>ラックもどきにしてみた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2362200"/>
            <a:ext cx="6400800" cy="1752600"/>
          </a:xfrm>
        </p:spPr>
        <p:txBody>
          <a:bodyPr/>
          <a:lstStyle/>
          <a:p>
            <a:pPr algn="l"/>
            <a:r>
              <a:rPr lang="ja-JP" altLang="en-US" sz="2000"/>
              <a:t>あくまでももどきですｗ</a:t>
            </a:r>
          </a:p>
          <a:p>
            <a:pPr algn="l"/>
            <a:endParaRPr lang="ja-JP" altLang="en-US" sz="2000"/>
          </a:p>
          <a:p>
            <a:pPr algn="l"/>
            <a:r>
              <a:rPr lang="ja-JP" altLang="en-US" sz="2000"/>
              <a:t>リアの支持はありません</a:t>
            </a:r>
          </a:p>
        </p:txBody>
      </p:sp>
      <p:pic>
        <p:nvPicPr>
          <p:cNvPr id="50181" name="Picture 5" descr="F:\DCIM\103MSDCF\Resized\DSC0323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1828800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2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51202" name="プレゼンテーション" r:id="rId3" imgW="4572000" imgH="3429000" progId="PowerPoint.Show.8">
              <p:embed/>
            </p:oleObj>
          </a:graphicData>
        </a:graphic>
      </p:graphicFrame>
      <p:sp>
        <p:nvSpPr>
          <p:cNvPr id="512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" y="762000"/>
            <a:ext cx="7772400" cy="1143000"/>
          </a:xfrm>
        </p:spPr>
        <p:txBody>
          <a:bodyPr/>
          <a:lstStyle/>
          <a:p>
            <a:r>
              <a:rPr lang="ja-JP" altLang="en-US"/>
              <a:t>系統別で　計ってみたり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3400" y="2362200"/>
            <a:ext cx="6400800" cy="1752600"/>
          </a:xfrm>
        </p:spPr>
        <p:txBody>
          <a:bodyPr/>
          <a:lstStyle/>
          <a:p>
            <a:pPr algn="l"/>
            <a:r>
              <a:rPr lang="ja-JP" altLang="en-US" sz="2000"/>
              <a:t>大体サーバ</a:t>
            </a:r>
            <a:r>
              <a:rPr lang="en-US" altLang="ja-JP" sz="2000"/>
              <a:t>1</a:t>
            </a:r>
            <a:r>
              <a:rPr lang="ja-JP" altLang="en-US" sz="2000"/>
              <a:t>台あたり平均　１</a:t>
            </a:r>
            <a:r>
              <a:rPr lang="en-US" altLang="ja-JP" sz="2000"/>
              <a:t>A</a:t>
            </a:r>
            <a:r>
              <a:rPr lang="ja-JP" altLang="en-US" sz="2000"/>
              <a:t>（１００</a:t>
            </a:r>
            <a:r>
              <a:rPr lang="en-US" altLang="ja-JP" sz="2000"/>
              <a:t>W </a:t>
            </a:r>
            <a:r>
              <a:rPr lang="ja-JP" altLang="en-US" sz="2000"/>
              <a:t>）</a:t>
            </a:r>
          </a:p>
          <a:p>
            <a:pPr algn="l"/>
            <a:r>
              <a:rPr lang="ja-JP" altLang="en-US" sz="2000"/>
              <a:t>エアコン</a:t>
            </a:r>
            <a:r>
              <a:rPr lang="en-US" altLang="ja-JP" sz="2000"/>
              <a:t>A</a:t>
            </a:r>
            <a:r>
              <a:rPr lang="ja-JP" altLang="en-US" sz="2000"/>
              <a:t>は　６</a:t>
            </a:r>
            <a:r>
              <a:rPr lang="en-US" altLang="ja-JP" sz="2000"/>
              <a:t>A</a:t>
            </a:r>
            <a:r>
              <a:rPr lang="ja-JP" altLang="en-US" sz="2000"/>
              <a:t>　（約</a:t>
            </a:r>
            <a:r>
              <a:rPr lang="en-US" altLang="ja-JP" sz="2000"/>
              <a:t>550W</a:t>
            </a:r>
            <a:r>
              <a:rPr lang="ja-JP" altLang="en-US" sz="2000"/>
              <a:t>）</a:t>
            </a:r>
          </a:p>
          <a:p>
            <a:pPr algn="l"/>
            <a:r>
              <a:rPr lang="ja-JP" altLang="en-US" sz="2000"/>
              <a:t>エアコン</a:t>
            </a:r>
            <a:r>
              <a:rPr lang="en-US" altLang="ja-JP" sz="2000"/>
              <a:t>B</a:t>
            </a:r>
            <a:r>
              <a:rPr lang="ja-JP" altLang="en-US" sz="2000"/>
              <a:t>は　５</a:t>
            </a:r>
            <a:r>
              <a:rPr lang="en-US" altLang="ja-JP" sz="2000"/>
              <a:t>A</a:t>
            </a:r>
            <a:r>
              <a:rPr lang="ja-JP" altLang="en-US" sz="2000"/>
              <a:t>　</a:t>
            </a:r>
            <a:r>
              <a:rPr lang="en-US" altLang="ja-JP" sz="2000"/>
              <a:t>(</a:t>
            </a:r>
            <a:r>
              <a:rPr lang="ja-JP" altLang="en-US" sz="2000"/>
              <a:t>約</a:t>
            </a:r>
            <a:r>
              <a:rPr lang="en-US" altLang="ja-JP" sz="2000"/>
              <a:t>440W)</a:t>
            </a:r>
          </a:p>
          <a:p>
            <a:pPr algn="l"/>
            <a:endParaRPr lang="en-US" altLang="ja-JP" sz="2000"/>
          </a:p>
        </p:txBody>
      </p:sp>
      <p:pic>
        <p:nvPicPr>
          <p:cNvPr id="51205" name="Picture 5" descr="F:\DCIM\103MSDCF\DSC032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2514600"/>
            <a:ext cx="3581400" cy="2686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50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53250" name="プレゼンテーション" r:id="rId3" imgW="4572000" imgH="3429000" progId="PowerPoint.Show.8">
              <p:embed/>
            </p:oleObj>
          </a:graphicData>
        </a:graphic>
      </p:graphicFrame>
      <p:sp>
        <p:nvSpPr>
          <p:cNvPr id="532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2286000"/>
            <a:ext cx="7772400" cy="1143000"/>
          </a:xfrm>
        </p:spPr>
        <p:txBody>
          <a:bodyPr/>
          <a:lstStyle/>
          <a:p>
            <a:r>
              <a:rPr lang="ja-JP" altLang="en-US" sz="6000"/>
              <a:t>いつメインに</a:t>
            </a:r>
            <a:br>
              <a:rPr lang="ja-JP" altLang="en-US" sz="6000"/>
            </a:br>
            <a:r>
              <a:rPr lang="ja-JP" altLang="en-US" sz="6000"/>
              <a:t>行くの？とか</a:t>
            </a:r>
            <a:br>
              <a:rPr lang="ja-JP" altLang="en-US" sz="6000"/>
            </a:br>
            <a:r>
              <a:rPr lang="ja-JP" altLang="en-US" sz="6000"/>
              <a:t>禁句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5562600"/>
            <a:ext cx="6400800" cy="1752600"/>
          </a:xfrm>
        </p:spPr>
        <p:txBody>
          <a:bodyPr/>
          <a:lstStyle/>
          <a:p>
            <a:pPr algn="r"/>
            <a:endParaRPr lang="ja-JP" altLang="ja-JP" sz="2000"/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1066800" y="4419600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spcBef>
                <a:spcPct val="20000"/>
              </a:spcBef>
            </a:pPr>
            <a:endParaRPr lang="ja-JP" altLang="ja-JP" sz="20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34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57346" name="プレゼンテーション" r:id="rId3" imgW="4572000" imgH="3429000" progId="PowerPoint.Show.8">
              <p:embed/>
            </p:oleObj>
          </a:graphicData>
        </a:graphic>
      </p:graphicFrame>
      <p:sp>
        <p:nvSpPr>
          <p:cNvPr id="573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" y="762000"/>
            <a:ext cx="7772400" cy="1143000"/>
          </a:xfrm>
        </p:spPr>
        <p:txBody>
          <a:bodyPr/>
          <a:lstStyle/>
          <a:p>
            <a:r>
              <a:rPr lang="en-US" altLang="ja-JP"/>
              <a:t>FON</a:t>
            </a:r>
            <a:r>
              <a:rPr lang="ja-JP" altLang="en-US"/>
              <a:t>公開しています。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2362200"/>
            <a:ext cx="6400800" cy="1752600"/>
          </a:xfrm>
        </p:spPr>
        <p:txBody>
          <a:bodyPr/>
          <a:lstStyle/>
          <a:p>
            <a:r>
              <a:rPr lang="ja-JP" altLang="en-US" sz="2000"/>
              <a:t>後悔したくないですが・・・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370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58370" name="プレゼンテーション" r:id="rId3" imgW="4572000" imgH="3429000" progId="PowerPoint.Show.8">
              <p:embed/>
            </p:oleObj>
          </a:graphicData>
        </a:graphic>
      </p:graphicFrame>
      <p:sp>
        <p:nvSpPr>
          <p:cNvPr id="583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" y="762000"/>
            <a:ext cx="7772400" cy="1143000"/>
          </a:xfrm>
        </p:spPr>
        <p:txBody>
          <a:bodyPr/>
          <a:lstStyle/>
          <a:p>
            <a:r>
              <a:rPr lang="ja-JP" altLang="en-US"/>
              <a:t>自宅サーバでも</a:t>
            </a: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2362200"/>
            <a:ext cx="6400800" cy="1752600"/>
          </a:xfrm>
        </p:spPr>
        <p:txBody>
          <a:bodyPr/>
          <a:lstStyle/>
          <a:p>
            <a:pPr algn="l"/>
            <a:r>
              <a:rPr lang="ja-JP" altLang="en-US" sz="2000"/>
              <a:t>やりすぎてくると</a:t>
            </a:r>
          </a:p>
          <a:p>
            <a:pPr algn="l"/>
            <a:r>
              <a:rPr lang="ja-JP" altLang="en-US" sz="2000"/>
              <a:t>民生ルータでは</a:t>
            </a:r>
            <a:r>
              <a:rPr lang="en-US" altLang="ja-JP" sz="2000"/>
              <a:t>2h</a:t>
            </a:r>
            <a:r>
              <a:rPr lang="ja-JP" altLang="en-US" sz="2000"/>
              <a:t>で落ちたりとか</a:t>
            </a:r>
          </a:p>
          <a:p>
            <a:pPr algn="l"/>
            <a:r>
              <a:rPr lang="en-US" altLang="ja-JP" sz="2000"/>
              <a:t>2</a:t>
            </a:r>
            <a:r>
              <a:rPr lang="ja-JP" altLang="en-US" sz="2000"/>
              <a:t>週間でおちたりとか　まともにつかえない場合があります</a:t>
            </a:r>
          </a:p>
          <a:p>
            <a:pPr algn="l"/>
            <a:endParaRPr lang="ja-JP" altLang="en-US" sz="2000"/>
          </a:p>
          <a:p>
            <a:pPr algn="l"/>
            <a:r>
              <a:rPr lang="en-US" altLang="ja-JP" sz="2000"/>
              <a:t>OPT</a:t>
            </a:r>
            <a:r>
              <a:rPr lang="ja-JP" altLang="en-US" sz="2000"/>
              <a:t>シリーズとか　光プレミアムの機械は割りとがんばってくれてますが・・・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46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62466" name="プレゼンテーション" r:id="rId3" imgW="4572000" imgH="3429000" progId="PowerPoint.Show.8">
              <p:embed/>
            </p:oleObj>
          </a:graphicData>
        </a:graphic>
      </p:graphicFrame>
      <p:sp>
        <p:nvSpPr>
          <p:cNvPr id="624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" y="762000"/>
            <a:ext cx="7772400" cy="1143000"/>
          </a:xfrm>
        </p:spPr>
        <p:txBody>
          <a:bodyPr/>
          <a:lstStyle/>
          <a:p>
            <a:r>
              <a:rPr lang="ja-JP" altLang="en-US"/>
              <a:t>じゃあ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2362200"/>
            <a:ext cx="6400800" cy="1752600"/>
          </a:xfrm>
        </p:spPr>
        <p:txBody>
          <a:bodyPr/>
          <a:lstStyle/>
          <a:p>
            <a:r>
              <a:rPr lang="ja-JP" altLang="en-US" sz="2000"/>
              <a:t>あまってる　</a:t>
            </a:r>
            <a:r>
              <a:rPr lang="en-US" altLang="ja-JP" sz="2000"/>
              <a:t>PC</a:t>
            </a:r>
            <a:r>
              <a:rPr lang="ja-JP" altLang="en-US" sz="2000"/>
              <a:t>をルーターにしちゃえばいいんじゃね？</a:t>
            </a:r>
          </a:p>
          <a:p>
            <a:endParaRPr lang="ja-JP" altLang="en-US" sz="2000"/>
          </a:p>
          <a:p>
            <a:r>
              <a:rPr lang="ja-JP" altLang="en-US" sz="2000"/>
              <a:t>ってのが　</a:t>
            </a:r>
            <a:r>
              <a:rPr lang="en-US" altLang="ja-JP" sz="2000"/>
              <a:t>Ipnuts</a:t>
            </a:r>
          </a:p>
          <a:p>
            <a:endParaRPr lang="en-US" altLang="ja-JP" sz="2000"/>
          </a:p>
          <a:p>
            <a:r>
              <a:rPr lang="ja-JP" altLang="en-US" sz="2000"/>
              <a:t>ぇ？普通あまらない？　しーらないっと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62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62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" fill="hold"/>
                                        <p:tgtEl>
                                          <p:spTgt spid="62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" fill="hold"/>
                                        <p:tgtEl>
                                          <p:spTgt spid="62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" fill="hold"/>
                                        <p:tgtEl>
                                          <p:spTgt spid="624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" fill="hold"/>
                                        <p:tgtEl>
                                          <p:spTgt spid="624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8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490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63490" name="プレゼンテーション" r:id="rId3" imgW="4572000" imgH="3429000" progId="PowerPoint.Show.8">
              <p:embed/>
            </p:oleObj>
          </a:graphicData>
        </a:graphic>
      </p:graphicFrame>
      <p:sp>
        <p:nvSpPr>
          <p:cNvPr id="634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" y="762000"/>
            <a:ext cx="7772400" cy="1143000"/>
          </a:xfrm>
        </p:spPr>
        <p:txBody>
          <a:bodyPr/>
          <a:lstStyle/>
          <a:p>
            <a:r>
              <a:rPr lang="ja-JP" altLang="en-US"/>
              <a:t>注意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2362200"/>
            <a:ext cx="6400800" cy="1752600"/>
          </a:xfrm>
        </p:spPr>
        <p:txBody>
          <a:bodyPr/>
          <a:lstStyle/>
          <a:p>
            <a:r>
              <a:rPr lang="ja-JP" altLang="en-US" sz="2000"/>
              <a:t>これは私が実構築して使ってる環境です。</a:t>
            </a:r>
          </a:p>
          <a:p>
            <a:endParaRPr lang="ja-JP" altLang="en-US" sz="2000"/>
          </a:p>
          <a:p>
            <a:r>
              <a:rPr lang="ja-JP" altLang="en-US" sz="2000"/>
              <a:t>設定が間違っている可能性もありますが</a:t>
            </a:r>
          </a:p>
          <a:p>
            <a:r>
              <a:rPr lang="ja-JP" altLang="en-US" sz="2000"/>
              <a:t>穴がわかったからといって　</a:t>
            </a:r>
          </a:p>
          <a:p>
            <a:r>
              <a:rPr lang="ja-JP" altLang="en-US" sz="2000"/>
              <a:t>攻撃しないようにお願いします。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514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64514" name="プレゼンテーション" r:id="rId3" imgW="4572000" imgH="3429000" progId="PowerPoint.Show.8">
              <p:embed/>
            </p:oleObj>
          </a:graphicData>
        </a:graphic>
      </p:graphicFrame>
      <p:sp>
        <p:nvSpPr>
          <p:cNvPr id="645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" y="762000"/>
            <a:ext cx="7772400" cy="1143000"/>
          </a:xfrm>
        </p:spPr>
        <p:txBody>
          <a:bodyPr/>
          <a:lstStyle/>
          <a:p>
            <a:r>
              <a:rPr lang="ja-JP" altLang="en-US"/>
              <a:t>まず</a:t>
            </a:r>
            <a:r>
              <a:rPr lang="en-US" altLang="ja-JP"/>
              <a:t>HW</a:t>
            </a:r>
            <a:r>
              <a:rPr lang="ja-JP" altLang="en-US"/>
              <a:t>を用意します。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2362200"/>
            <a:ext cx="6400800" cy="1752600"/>
          </a:xfrm>
        </p:spPr>
        <p:txBody>
          <a:bodyPr/>
          <a:lstStyle/>
          <a:p>
            <a:pPr algn="l">
              <a:buFont typeface="Wingdings" pitchFamily="2" charset="2"/>
              <a:buChar char="l"/>
            </a:pPr>
            <a:r>
              <a:rPr lang="en-US" altLang="ja-JP" sz="2000"/>
              <a:t>Ipnuts</a:t>
            </a:r>
            <a:r>
              <a:rPr lang="ja-JP" altLang="en-US" sz="2000"/>
              <a:t>の最低稼動条件は</a:t>
            </a:r>
          </a:p>
          <a:p>
            <a:pPr algn="l">
              <a:buFont typeface="Wingdings" pitchFamily="2" charset="2"/>
              <a:buNone/>
            </a:pPr>
            <a:r>
              <a:rPr lang="ja-JP" altLang="en-US" sz="2000"/>
              <a:t>　　</a:t>
            </a:r>
            <a:r>
              <a:rPr lang="en-US" altLang="ja-JP" sz="2000"/>
              <a:t>CPU</a:t>
            </a:r>
            <a:r>
              <a:rPr lang="ja-JP" altLang="en-US" sz="2000"/>
              <a:t>が付いてること</a:t>
            </a:r>
          </a:p>
          <a:p>
            <a:pPr algn="l">
              <a:buFont typeface="Wingdings" pitchFamily="2" charset="2"/>
              <a:buNone/>
            </a:pPr>
            <a:r>
              <a:rPr lang="ja-JP" altLang="en-US" sz="2000"/>
              <a:t>　　</a:t>
            </a:r>
            <a:r>
              <a:rPr lang="en-US" altLang="ja-JP" sz="2000"/>
              <a:t>CDBoo</a:t>
            </a:r>
            <a:r>
              <a:rPr lang="ja-JP" altLang="en-US" sz="2000"/>
              <a:t>ｔができること</a:t>
            </a:r>
          </a:p>
          <a:p>
            <a:pPr algn="l">
              <a:buFont typeface="Wingdings" pitchFamily="2" charset="2"/>
              <a:buNone/>
            </a:pPr>
            <a:r>
              <a:rPr lang="ja-JP" altLang="en-US" sz="2000"/>
              <a:t>　　メモリが１２８</a:t>
            </a:r>
            <a:r>
              <a:rPr lang="en-US" altLang="ja-JP" sz="2000"/>
              <a:t>MB</a:t>
            </a:r>
            <a:r>
              <a:rPr lang="ja-JP" altLang="en-US" sz="2000"/>
              <a:t>以上あること</a:t>
            </a:r>
          </a:p>
          <a:p>
            <a:pPr algn="l">
              <a:buFont typeface="Wingdings" pitchFamily="2" charset="2"/>
              <a:buNone/>
            </a:pPr>
            <a:r>
              <a:rPr lang="ja-JP" altLang="en-US" sz="2000"/>
              <a:t>　　</a:t>
            </a:r>
            <a:r>
              <a:rPr lang="en-US" altLang="ja-JP" sz="2000"/>
              <a:t>NIC</a:t>
            </a:r>
            <a:r>
              <a:rPr lang="ja-JP" altLang="en-US" sz="2000"/>
              <a:t>が</a:t>
            </a:r>
            <a:r>
              <a:rPr lang="en-US" altLang="ja-JP" sz="2000"/>
              <a:t>2</a:t>
            </a:r>
            <a:r>
              <a:rPr lang="ja-JP" altLang="en-US" sz="2000"/>
              <a:t>つ以上あること　　</a:t>
            </a:r>
          </a:p>
          <a:p>
            <a:pPr algn="l">
              <a:buFont typeface="Wingdings" pitchFamily="2" charset="2"/>
              <a:buNone/>
            </a:pPr>
            <a:endParaRPr lang="ja-JP" altLang="en-US" sz="2000"/>
          </a:p>
          <a:p>
            <a:pPr algn="l">
              <a:buFont typeface="Wingdings" pitchFamily="2" charset="2"/>
              <a:buNone/>
            </a:pPr>
            <a:r>
              <a:rPr lang="ja-JP" altLang="en-US" sz="2000"/>
              <a:t>だとおもいます。</a:t>
            </a:r>
          </a:p>
          <a:p>
            <a:pPr algn="l">
              <a:buFont typeface="Wingdings" pitchFamily="2" charset="2"/>
              <a:buNone/>
            </a:pPr>
            <a:r>
              <a:rPr lang="ja-JP" altLang="en-US" sz="2000"/>
              <a:t>　　気分的に</a:t>
            </a:r>
            <a:r>
              <a:rPr lang="en-US" altLang="ja-JP" sz="2000"/>
              <a:t>Nic</a:t>
            </a:r>
            <a:r>
              <a:rPr lang="ja-JP" altLang="en-US" sz="2000"/>
              <a:t>は</a:t>
            </a:r>
            <a:r>
              <a:rPr lang="en-US" altLang="ja-JP" sz="2000"/>
              <a:t>IntelServerAdpter</a:t>
            </a:r>
            <a:r>
              <a:rPr lang="ja-JP" altLang="en-US" sz="2000"/>
              <a:t>がいいですが</a:t>
            </a:r>
          </a:p>
          <a:p>
            <a:pPr algn="l">
              <a:buFont typeface="Wingdings" pitchFamily="2" charset="2"/>
              <a:buNone/>
            </a:pPr>
            <a:r>
              <a:rPr lang="ja-JP" altLang="en-US" sz="2000"/>
              <a:t>　　　高いですよねぇ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538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65538" name="プレゼンテーション" r:id="rId3" imgW="4572000" imgH="3429000" progId="PowerPoint.Show.8">
              <p:embed/>
            </p:oleObj>
          </a:graphicData>
        </a:graphic>
      </p:graphicFrame>
      <p:sp>
        <p:nvSpPr>
          <p:cNvPr id="655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" y="762000"/>
            <a:ext cx="7772400" cy="1143000"/>
          </a:xfrm>
        </p:spPr>
        <p:txBody>
          <a:bodyPr/>
          <a:lstStyle/>
          <a:p>
            <a:r>
              <a:rPr lang="ja-JP" altLang="en-US"/>
              <a:t>そこいらで</a:t>
            </a:r>
            <a:br>
              <a:rPr lang="ja-JP" altLang="en-US"/>
            </a:br>
            <a:r>
              <a:rPr lang="ja-JP" altLang="en-US"/>
              <a:t>千円でぐらいで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2362200"/>
            <a:ext cx="6400800" cy="1752600"/>
          </a:xfrm>
        </p:spPr>
        <p:txBody>
          <a:bodyPr/>
          <a:lstStyle/>
          <a:p>
            <a:r>
              <a:rPr lang="ja-JP" altLang="en-US" sz="2000"/>
              <a:t>投売りされてるのでもなんとかなる</a:t>
            </a:r>
          </a:p>
          <a:p>
            <a:r>
              <a:rPr lang="ja-JP" altLang="en-US" sz="2000"/>
              <a:t>ということです。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5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394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59394" name="プレゼンテーション" r:id="rId3" imgW="4537080" imgH="3402000" progId="PowerPoint.Show.8">
              <p:embed/>
            </p:oleObj>
          </a:graphicData>
        </a:graphic>
      </p:graphicFrame>
      <p:sp>
        <p:nvSpPr>
          <p:cNvPr id="593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" y="762000"/>
            <a:ext cx="7772400" cy="1143000"/>
          </a:xfrm>
        </p:spPr>
        <p:txBody>
          <a:bodyPr/>
          <a:lstStyle/>
          <a:p>
            <a:r>
              <a:rPr lang="en-US" altLang="ja-JP"/>
              <a:t>Ipnuts</a:t>
            </a:r>
            <a:r>
              <a:rPr lang="ja-JP" altLang="en-US"/>
              <a:t>を</a:t>
            </a:r>
            <a:r>
              <a:rPr lang="en-US" altLang="ja-JP"/>
              <a:t>DL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90600" y="2362200"/>
            <a:ext cx="7162800" cy="1752600"/>
          </a:xfrm>
        </p:spPr>
        <p:txBody>
          <a:bodyPr/>
          <a:lstStyle/>
          <a:p>
            <a:pPr algn="l"/>
            <a:r>
              <a:rPr lang="en-US" altLang="ja-JP" sz="2000"/>
              <a:t>IPnuts</a:t>
            </a:r>
          </a:p>
          <a:p>
            <a:pPr algn="l"/>
            <a:r>
              <a:rPr lang="en-US" altLang="ja-JP" sz="2000">
                <a:hlinkClick r:id="rId4"/>
              </a:rPr>
              <a:t>http://www.ipnuts.net/</a:t>
            </a:r>
            <a:endParaRPr lang="en-US" altLang="ja-JP" sz="2000"/>
          </a:p>
          <a:p>
            <a:pPr algn="l"/>
            <a:r>
              <a:rPr lang="ja-JP" altLang="en-US" sz="2000"/>
              <a:t>の</a:t>
            </a:r>
            <a:r>
              <a:rPr lang="en-US" altLang="ja-JP" sz="2000"/>
              <a:t>DL</a:t>
            </a:r>
            <a:r>
              <a:rPr lang="ja-JP" altLang="en-US" sz="2000"/>
              <a:t>頁から </a:t>
            </a:r>
          </a:p>
          <a:p>
            <a:pPr algn="l"/>
            <a:r>
              <a:rPr lang="en-US" altLang="ja-JP" sz="2000">
                <a:hlinkClick r:id="rId5"/>
              </a:rPr>
              <a:t>http://www.ipnuts.net/modules/news/article.php?storyid=80</a:t>
            </a:r>
            <a:r>
              <a:rPr lang="en-US" altLang="ja-JP" sz="2000"/>
              <a:t> </a:t>
            </a:r>
          </a:p>
          <a:p>
            <a:pPr algn="l"/>
            <a:r>
              <a:rPr lang="ja-JP" altLang="en-US" sz="2000"/>
              <a:t>にでも飛んでデータを</a:t>
            </a:r>
            <a:r>
              <a:rPr lang="en-US" altLang="ja-JP" sz="2000"/>
              <a:t>DL</a:t>
            </a:r>
          </a:p>
          <a:p>
            <a:pPr algn="l"/>
            <a:r>
              <a:rPr lang="ja-JP" altLang="en-US" sz="2000"/>
              <a:t>個人利用か非商用利用であれば</a:t>
            </a:r>
            <a:r>
              <a:rPr lang="en-US" altLang="ja-JP" sz="2000"/>
              <a:t>Free</a:t>
            </a:r>
            <a:r>
              <a:rPr lang="ja-JP" altLang="en-US" sz="2000"/>
              <a:t>版の使用が可能</a:t>
            </a:r>
          </a:p>
          <a:p>
            <a:pPr algn="l"/>
            <a:endParaRPr lang="ja-JP" altLang="en-US" sz="2000"/>
          </a:p>
          <a:p>
            <a:pPr algn="l"/>
            <a:r>
              <a:rPr lang="ja-JP" altLang="en-US" sz="1600"/>
              <a:t>エキストラメンバー「</a:t>
            </a:r>
            <a:r>
              <a:rPr lang="ja-JP" altLang="en-US" sz="1600">
                <a:solidFill>
                  <a:srgbClr val="000000"/>
                </a:solidFill>
                <a:latin typeface="Verdana" pitchFamily="34" charset="0"/>
                <a:ea typeface="ms pgothic"/>
                <a:cs typeface="ms pgothic"/>
              </a:rPr>
              <a:t>３ヶ月版（</a:t>
            </a:r>
            <a:r>
              <a:rPr lang="en-US" altLang="ja-JP" sz="1600">
                <a:solidFill>
                  <a:srgbClr val="000000"/>
                </a:solidFill>
                <a:latin typeface="Verdana" pitchFamily="34" charset="0"/>
                <a:ea typeface="ms pgothic"/>
                <a:cs typeface="ms pgothic"/>
              </a:rPr>
              <a:t>2,800</a:t>
            </a:r>
            <a:r>
              <a:rPr lang="ja-JP" altLang="en-US" sz="1600">
                <a:solidFill>
                  <a:srgbClr val="000000"/>
                </a:solidFill>
                <a:latin typeface="Verdana" pitchFamily="34" charset="0"/>
                <a:ea typeface="ms pgothic"/>
                <a:cs typeface="ms pgothic"/>
              </a:rPr>
              <a:t>円</a:t>
            </a:r>
            <a:r>
              <a:rPr lang="en-US" altLang="ja-JP" sz="1600">
                <a:solidFill>
                  <a:srgbClr val="000000"/>
                </a:solidFill>
                <a:latin typeface="Verdana" pitchFamily="34" charset="0"/>
                <a:ea typeface="ms pgothic"/>
                <a:cs typeface="ms pgothic"/>
              </a:rPr>
              <a:t>[</a:t>
            </a:r>
            <a:r>
              <a:rPr lang="ja-JP" altLang="en-US" sz="1600">
                <a:solidFill>
                  <a:srgbClr val="000000"/>
                </a:solidFill>
                <a:latin typeface="Verdana" pitchFamily="34" charset="0"/>
                <a:ea typeface="ms pgothic"/>
                <a:cs typeface="ms pgothic"/>
              </a:rPr>
              <a:t>税込み</a:t>
            </a:r>
            <a:r>
              <a:rPr lang="en-US" altLang="ja-JP" sz="1600">
                <a:solidFill>
                  <a:srgbClr val="000000"/>
                </a:solidFill>
                <a:latin typeface="Verdana" pitchFamily="34" charset="0"/>
                <a:ea typeface="ms pgothic"/>
                <a:cs typeface="ms pgothic"/>
              </a:rPr>
              <a:t>2940</a:t>
            </a:r>
            <a:r>
              <a:rPr lang="ja-JP" altLang="en-US" sz="1600">
                <a:solidFill>
                  <a:srgbClr val="000000"/>
                </a:solidFill>
                <a:latin typeface="Verdana" pitchFamily="34" charset="0"/>
                <a:ea typeface="ms pgothic"/>
                <a:cs typeface="ms pgothic"/>
              </a:rPr>
              <a:t>円</a:t>
            </a:r>
            <a:r>
              <a:rPr lang="en-US" altLang="ja-JP" sz="1600">
                <a:solidFill>
                  <a:srgbClr val="000000"/>
                </a:solidFill>
                <a:latin typeface="Verdana" pitchFamily="34" charset="0"/>
                <a:ea typeface="ms pgothic"/>
                <a:cs typeface="ms pgothic"/>
              </a:rPr>
              <a:t>]</a:t>
            </a:r>
            <a:r>
              <a:rPr lang="ja-JP" altLang="en-US" sz="1600">
                <a:solidFill>
                  <a:srgbClr val="000000"/>
                </a:solidFill>
                <a:latin typeface="Verdana" pitchFamily="34" charset="0"/>
                <a:ea typeface="ms pgothic"/>
                <a:cs typeface="ms pgothic"/>
              </a:rPr>
              <a:t>）</a:t>
            </a:r>
            <a:r>
              <a:rPr lang="ja-JP" altLang="en-US" sz="1600">
                <a:solidFill>
                  <a:srgbClr val="000000"/>
                </a:solidFill>
                <a:latin typeface="Verdana" pitchFamily="34" charset="0"/>
              </a:rPr>
              <a:t>」になって</a:t>
            </a:r>
            <a:r>
              <a:rPr lang="en-US" altLang="ja-JP" sz="1600">
                <a:solidFill>
                  <a:srgbClr val="000000"/>
                </a:solidFill>
                <a:latin typeface="Verdana" pitchFamily="34" charset="0"/>
              </a:rPr>
              <a:t>DL</a:t>
            </a:r>
            <a:r>
              <a:rPr lang="ja-JP" altLang="en-US" sz="1600">
                <a:solidFill>
                  <a:srgbClr val="000000"/>
                </a:solidFill>
                <a:latin typeface="Verdana" pitchFamily="34" charset="0"/>
              </a:rPr>
              <a:t>すれば起動時に手間が省けたり　その他多くの機能を使えます。</a:t>
            </a:r>
          </a:p>
          <a:p>
            <a:pPr algn="l"/>
            <a:r>
              <a:rPr lang="ja-JP" altLang="en-US" sz="1600">
                <a:solidFill>
                  <a:srgbClr val="000000"/>
                </a:solidFill>
                <a:latin typeface="Verdana" pitchFamily="34" charset="0"/>
              </a:rPr>
              <a:t>（３ヶ月というのは</a:t>
            </a:r>
            <a:r>
              <a:rPr lang="en-US" altLang="ja-JP" sz="1600">
                <a:solidFill>
                  <a:srgbClr val="000000"/>
                </a:solidFill>
                <a:latin typeface="Verdana" pitchFamily="34" charset="0"/>
              </a:rPr>
              <a:t>DL</a:t>
            </a:r>
            <a:r>
              <a:rPr lang="ja-JP" altLang="en-US" sz="1600">
                <a:solidFill>
                  <a:srgbClr val="000000"/>
                </a:solidFill>
                <a:latin typeface="Verdana" pitchFamily="34" charset="0"/>
              </a:rPr>
              <a:t>できる期間であって　使用期間ではない）</a:t>
            </a:r>
            <a:r>
              <a:rPr lang="ja-JP" altLang="en-US" sz="1600"/>
              <a:t> </a:t>
            </a:r>
          </a:p>
          <a:p>
            <a:pPr algn="l"/>
            <a:endParaRPr lang="en-US" altLang="ja-JP" sz="1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43010" name="プレゼンテーション" r:id="rId3" imgW="4572000" imgH="3429000" progId="PowerPoint.Show.8">
              <p:embed/>
            </p:oleObj>
          </a:graphicData>
        </a:graphic>
      </p:graphicFrame>
      <p:sp>
        <p:nvSpPr>
          <p:cNvPr id="430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" y="762000"/>
            <a:ext cx="7772400" cy="1143000"/>
          </a:xfrm>
        </p:spPr>
        <p:txBody>
          <a:bodyPr/>
          <a:lstStyle/>
          <a:p>
            <a:r>
              <a:rPr lang="ja-JP" altLang="en-US"/>
              <a:t>本日のアジェンダ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2362200"/>
            <a:ext cx="6400800" cy="1752600"/>
          </a:xfrm>
        </p:spPr>
        <p:txBody>
          <a:bodyPr/>
          <a:lstStyle/>
          <a:p>
            <a:pPr algn="l">
              <a:buFont typeface="Wingdings" pitchFamily="2" charset="2"/>
              <a:buChar char="l"/>
            </a:pPr>
            <a:r>
              <a:rPr lang="ja-JP" altLang="en-US" sz="2800">
                <a:ea typeface="HG創英角ﾎﾟｯﾌﾟ体" pitchFamily="49" charset="-128"/>
              </a:rPr>
              <a:t>自己紹介　　　　  </a:t>
            </a:r>
            <a:r>
              <a:rPr lang="en-US" altLang="ja-JP" sz="2800">
                <a:ea typeface="HG創英角ﾎﾟｯﾌﾟ体" pitchFamily="49" charset="-128"/>
              </a:rPr>
              <a:t>35</a:t>
            </a:r>
            <a:r>
              <a:rPr lang="ja-JP" altLang="en-US" sz="2800">
                <a:ea typeface="HG創英角ﾎﾟｯﾌﾟ体" pitchFamily="49" charset="-128"/>
              </a:rPr>
              <a:t>分</a:t>
            </a:r>
          </a:p>
          <a:p>
            <a:pPr algn="l">
              <a:buFont typeface="Wingdings" pitchFamily="2" charset="2"/>
              <a:buChar char="l"/>
            </a:pPr>
            <a:r>
              <a:rPr lang="en-US" altLang="ja-JP" sz="2800">
                <a:ea typeface="HG創英角ﾎﾟｯﾌﾟ体" pitchFamily="49" charset="-128"/>
              </a:rPr>
              <a:t>Ipnuts</a:t>
            </a:r>
            <a:r>
              <a:rPr lang="ja-JP" altLang="en-US" sz="2800">
                <a:ea typeface="HG創英角ﾎﾟｯﾌﾟ体" pitchFamily="49" charset="-128"/>
              </a:rPr>
              <a:t>について　　 </a:t>
            </a:r>
            <a:r>
              <a:rPr lang="en-US" altLang="ja-JP" sz="2800">
                <a:ea typeface="HG創英角ﾎﾟｯﾌﾟ体" pitchFamily="49" charset="-128"/>
              </a:rPr>
              <a:t>10</a:t>
            </a:r>
            <a:r>
              <a:rPr lang="ja-JP" altLang="en-US" sz="2800">
                <a:ea typeface="HG創英角ﾎﾟｯﾌﾟ体" pitchFamily="49" charset="-128"/>
              </a:rPr>
              <a:t>分</a:t>
            </a:r>
          </a:p>
          <a:p>
            <a:pPr algn="l">
              <a:buFont typeface="Wingdings" pitchFamily="2" charset="2"/>
              <a:buChar char="l"/>
            </a:pPr>
            <a:r>
              <a:rPr lang="ja-JP" altLang="en-US" sz="2800">
                <a:ea typeface="HG創英角ﾎﾟｯﾌﾟ体" pitchFamily="49" charset="-128"/>
              </a:rPr>
              <a:t>質疑応答　　　　　 </a:t>
            </a:r>
            <a:r>
              <a:rPr lang="en-US" altLang="ja-JP" sz="2800">
                <a:ea typeface="HG創英角ﾎﾟｯﾌﾟ体" pitchFamily="49" charset="-128"/>
              </a:rPr>
              <a:t>5</a:t>
            </a:r>
            <a:r>
              <a:rPr lang="ja-JP" altLang="en-US" sz="2800">
                <a:ea typeface="HG創英角ﾎﾟｯﾌﾟ体" pitchFamily="49" charset="-128"/>
              </a:rPr>
              <a:t>分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418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60418" name="プレゼンテーション" r:id="rId3" imgW="4572000" imgH="3429000" progId="PowerPoint.Show.8">
              <p:embed/>
            </p:oleObj>
          </a:graphicData>
        </a:graphic>
      </p:graphicFrame>
      <p:sp>
        <p:nvSpPr>
          <p:cNvPr id="604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" y="762000"/>
            <a:ext cx="7772400" cy="1143000"/>
          </a:xfrm>
        </p:spPr>
        <p:txBody>
          <a:bodyPr/>
          <a:lstStyle/>
          <a:p>
            <a:r>
              <a:rPr lang="ja-JP" altLang="en-US"/>
              <a:t>あとはなんかライターソフトで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2362200"/>
            <a:ext cx="6400800" cy="1752600"/>
          </a:xfrm>
        </p:spPr>
        <p:txBody>
          <a:bodyPr/>
          <a:lstStyle/>
          <a:p>
            <a:pPr algn="l"/>
            <a:r>
              <a:rPr lang="en-US" altLang="ja-JP" sz="2000"/>
              <a:t>CD</a:t>
            </a:r>
            <a:r>
              <a:rPr lang="ja-JP" altLang="en-US" sz="2000"/>
              <a:t>に</a:t>
            </a:r>
            <a:r>
              <a:rPr lang="en-US" altLang="ja-JP" sz="2000"/>
              <a:t>ISO</a:t>
            </a:r>
            <a:r>
              <a:rPr lang="ja-JP" altLang="en-US" sz="2000"/>
              <a:t>データとして焼き焼きするだけ</a:t>
            </a:r>
          </a:p>
          <a:p>
            <a:pPr algn="l"/>
            <a:r>
              <a:rPr lang="ja-JP" altLang="en-US" sz="2000"/>
              <a:t>データ量としては</a:t>
            </a:r>
            <a:r>
              <a:rPr lang="en-US" altLang="ja-JP" sz="2000"/>
              <a:t>100MB</a:t>
            </a:r>
            <a:r>
              <a:rPr lang="ja-JP" altLang="en-US" sz="2000"/>
              <a:t>もないので</a:t>
            </a:r>
          </a:p>
          <a:p>
            <a:pPr algn="l"/>
            <a:r>
              <a:rPr lang="en-US" altLang="ja-JP" sz="2000"/>
              <a:t>8cmcd</a:t>
            </a:r>
            <a:r>
              <a:rPr lang="ja-JP" altLang="en-US" sz="2000"/>
              <a:t>でもいいですが　</a:t>
            </a:r>
          </a:p>
          <a:p>
            <a:pPr algn="l"/>
            <a:r>
              <a:rPr lang="ja-JP" altLang="en-US" sz="2000"/>
              <a:t>入手性がよろしくないので　</a:t>
            </a:r>
            <a:r>
              <a:rPr lang="en-US" altLang="ja-JP" sz="2000"/>
              <a:t>12cm</a:t>
            </a:r>
            <a:r>
              <a:rPr lang="ja-JP" altLang="en-US" sz="2000"/>
              <a:t>に焼くのがお勧めかも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58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67586" name="プレゼンテーション" r:id="rId3" imgW="4572000" imgH="3429000" progId="PowerPoint.Show.8">
              <p:embed/>
            </p:oleObj>
          </a:graphicData>
        </a:graphic>
      </p:graphicFrame>
      <p:sp>
        <p:nvSpPr>
          <p:cNvPr id="675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" y="762000"/>
            <a:ext cx="7772400" cy="1143000"/>
          </a:xfrm>
        </p:spPr>
        <p:txBody>
          <a:bodyPr/>
          <a:lstStyle/>
          <a:p>
            <a:r>
              <a:rPr lang="ja-JP" altLang="en-US"/>
              <a:t>ルータにするマシンに</a:t>
            </a:r>
            <a:r>
              <a:rPr lang="en-US" altLang="ja-JP"/>
              <a:t>CD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2362200"/>
            <a:ext cx="6400800" cy="1752600"/>
          </a:xfrm>
        </p:spPr>
        <p:txBody>
          <a:bodyPr/>
          <a:lstStyle/>
          <a:p>
            <a:r>
              <a:rPr lang="ja-JP" altLang="en-US" sz="2000"/>
              <a:t>を挿入して</a:t>
            </a:r>
          </a:p>
          <a:p>
            <a:r>
              <a:rPr lang="en-US" altLang="ja-JP" sz="2000"/>
              <a:t>BIOS</a:t>
            </a:r>
            <a:r>
              <a:rPr lang="ja-JP" altLang="en-US" sz="2000"/>
              <a:t>で</a:t>
            </a:r>
            <a:r>
              <a:rPr lang="en-US" altLang="ja-JP" sz="2000"/>
              <a:t>CD-BOOT</a:t>
            </a:r>
            <a:r>
              <a:rPr lang="ja-JP" altLang="en-US" sz="2000"/>
              <a:t>になってるかみてみる</a:t>
            </a:r>
          </a:p>
          <a:p>
            <a:r>
              <a:rPr lang="ja-JP" altLang="en-US" sz="2000"/>
              <a:t>ここは環境依存なので　調べてみてください</a:t>
            </a:r>
          </a:p>
          <a:p>
            <a:endParaRPr lang="ja-JP" altLang="en-US" sz="2000"/>
          </a:p>
          <a:p>
            <a:r>
              <a:rPr lang="ja-JP" altLang="en-US" sz="2000"/>
              <a:t>で</a:t>
            </a:r>
            <a:r>
              <a:rPr lang="en-US" altLang="ja-JP" sz="2000"/>
              <a:t>BOOT</a:t>
            </a:r>
            <a:r>
              <a:rPr lang="ja-JP" altLang="en-US" sz="2000"/>
              <a:t>させると　</a:t>
            </a:r>
            <a:r>
              <a:rPr lang="en-US" altLang="ja-JP" sz="2000"/>
              <a:t>Free</a:t>
            </a:r>
            <a:r>
              <a:rPr lang="ja-JP" altLang="en-US" sz="2000"/>
              <a:t>版の場合、起動中に</a:t>
            </a:r>
          </a:p>
          <a:p>
            <a:r>
              <a:rPr lang="ja-JP" altLang="en-US" sz="2000"/>
              <a:t>「</a:t>
            </a:r>
            <a:r>
              <a:rPr lang="en-US" altLang="ja-JP" sz="2000"/>
              <a:t>Ok</a:t>
            </a:r>
            <a:r>
              <a:rPr lang="ja-JP" altLang="en-US" sz="2000"/>
              <a:t>　</a:t>
            </a:r>
            <a:r>
              <a:rPr lang="en-US" altLang="ja-JP" sz="2000"/>
              <a:t>OK</a:t>
            </a:r>
            <a:r>
              <a:rPr lang="ja-JP" altLang="en-US" sz="2000"/>
              <a:t>　</a:t>
            </a:r>
            <a:r>
              <a:rPr lang="en-US" altLang="ja-JP" sz="2000"/>
              <a:t>Yes</a:t>
            </a:r>
            <a:r>
              <a:rPr lang="ja-JP" altLang="en-US" sz="2000"/>
              <a:t>　</a:t>
            </a:r>
            <a:r>
              <a:rPr lang="en-US" altLang="ja-JP" sz="2000"/>
              <a:t>YES</a:t>
            </a:r>
            <a:r>
              <a:rPr lang="ja-JP" altLang="en-US" sz="2000"/>
              <a:t>」など文字の入力を求められます。</a:t>
            </a:r>
          </a:p>
          <a:p>
            <a:r>
              <a:rPr lang="ja-JP" altLang="en-US" sz="2000"/>
              <a:t>ということでキーボードモニタレスでの起動はつらかったり</a:t>
            </a:r>
          </a:p>
          <a:p>
            <a:endParaRPr lang="en-US" altLang="ja-JP" sz="20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562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66562" name="プレゼンテーション" r:id="rId3" imgW="4572000" imgH="3429000" progId="PowerPoint.Show.8">
              <p:embed/>
            </p:oleObj>
          </a:graphicData>
        </a:graphic>
      </p:graphicFrame>
      <p:sp>
        <p:nvSpPr>
          <p:cNvPr id="665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" y="762000"/>
            <a:ext cx="7772400" cy="1143000"/>
          </a:xfrm>
        </p:spPr>
        <p:txBody>
          <a:bodyPr/>
          <a:lstStyle/>
          <a:p>
            <a:r>
              <a:rPr lang="en-US" altLang="ja-JP"/>
              <a:t>HTTP</a:t>
            </a:r>
            <a:r>
              <a:rPr lang="ja-JP" altLang="en-US"/>
              <a:t>でアクセスしてみる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3400" y="2057400"/>
            <a:ext cx="6400800" cy="1752600"/>
          </a:xfrm>
        </p:spPr>
        <p:txBody>
          <a:bodyPr/>
          <a:lstStyle/>
          <a:p>
            <a:pPr algn="l"/>
            <a:r>
              <a:rPr lang="en-US" altLang="ja-JP" sz="2000"/>
              <a:t>BOOT</a:t>
            </a:r>
            <a:r>
              <a:rPr lang="ja-JP" altLang="en-US" sz="2000"/>
              <a:t>が完了すると</a:t>
            </a:r>
          </a:p>
          <a:p>
            <a:pPr algn="l"/>
            <a:r>
              <a:rPr lang="en-US" altLang="ja-JP" sz="2000"/>
              <a:t>NIC</a:t>
            </a:r>
            <a:r>
              <a:rPr lang="ja-JP" altLang="en-US" sz="2000"/>
              <a:t>のうちひとつは</a:t>
            </a:r>
            <a:r>
              <a:rPr lang="en-US" altLang="ja-JP" sz="2000"/>
              <a:t>DHCP</a:t>
            </a:r>
          </a:p>
          <a:p>
            <a:pPr algn="l"/>
            <a:r>
              <a:rPr lang="ja-JP" altLang="en-US" sz="2000"/>
              <a:t>もうひとつは　</a:t>
            </a:r>
            <a:r>
              <a:rPr lang="en-US" altLang="ja-JP" sz="2000"/>
              <a:t>192.168.0.1</a:t>
            </a:r>
            <a:r>
              <a:rPr lang="ja-JP" altLang="en-US" sz="2000"/>
              <a:t>に設定されます。</a:t>
            </a:r>
          </a:p>
          <a:p>
            <a:pPr algn="l"/>
            <a:endParaRPr lang="ja-JP" altLang="en-US" sz="2000"/>
          </a:p>
          <a:p>
            <a:pPr algn="l"/>
            <a:r>
              <a:rPr lang="ja-JP" altLang="en-US" sz="2000"/>
              <a:t>どちらかのポートに差し込んで</a:t>
            </a:r>
          </a:p>
          <a:p>
            <a:pPr algn="l"/>
            <a:r>
              <a:rPr lang="en-US" altLang="ja-JP" sz="2000"/>
              <a:t>IP</a:t>
            </a:r>
            <a:r>
              <a:rPr lang="ja-JP" altLang="en-US" sz="2000"/>
              <a:t>アドレスをもらいましょう</a:t>
            </a:r>
          </a:p>
          <a:p>
            <a:pPr algn="l"/>
            <a:r>
              <a:rPr lang="en-US" altLang="ja-JP" sz="2000"/>
              <a:t>WEB</a:t>
            </a:r>
            <a:r>
              <a:rPr lang="ja-JP" altLang="en-US" sz="2000"/>
              <a:t>コンソールの認証がでれば</a:t>
            </a:r>
          </a:p>
          <a:p>
            <a:pPr algn="l"/>
            <a:r>
              <a:rPr lang="ja-JP" altLang="en-US" sz="2000"/>
              <a:t>成功です。</a:t>
            </a:r>
          </a:p>
          <a:p>
            <a:pPr algn="l"/>
            <a:r>
              <a:rPr lang="en-US" altLang="ja-JP" sz="2000"/>
              <a:t>ID</a:t>
            </a:r>
            <a:r>
              <a:rPr lang="ja-JP" altLang="en-US" sz="2000"/>
              <a:t>　　　</a:t>
            </a:r>
            <a:r>
              <a:rPr lang="en-US" altLang="ja-JP" sz="2000"/>
              <a:t>webadmin</a:t>
            </a:r>
          </a:p>
          <a:p>
            <a:pPr algn="l"/>
            <a:r>
              <a:rPr lang="en-US" altLang="ja-JP" sz="2000"/>
              <a:t>PASS</a:t>
            </a:r>
            <a:r>
              <a:rPr lang="ja-JP" altLang="en-US" sz="2000"/>
              <a:t>　</a:t>
            </a:r>
            <a:r>
              <a:rPr lang="en-US" altLang="ja-JP" sz="2000"/>
              <a:t>free</a:t>
            </a:r>
          </a:p>
          <a:p>
            <a:pPr algn="l"/>
            <a:r>
              <a:rPr lang="ja-JP" altLang="en-US" sz="2000"/>
              <a:t>で入れます。</a:t>
            </a:r>
          </a:p>
          <a:p>
            <a:pPr algn="l"/>
            <a:endParaRPr lang="en-US" altLang="ja-JP" sz="2000"/>
          </a:p>
        </p:txBody>
      </p:sp>
      <p:pic>
        <p:nvPicPr>
          <p:cNvPr id="66566" name="Picture 6" descr="D:\eo_out\ws153a\WS0000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3200400"/>
            <a:ext cx="3962400" cy="2697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70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72706" name="プレゼンテーション" r:id="rId3" imgW="4572000" imgH="3429000" progId="PowerPoint.Show.8">
              <p:embed/>
            </p:oleObj>
          </a:graphicData>
        </a:graphic>
      </p:graphicFrame>
      <p:sp>
        <p:nvSpPr>
          <p:cNvPr id="727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" y="762000"/>
            <a:ext cx="7772400" cy="1143000"/>
          </a:xfrm>
        </p:spPr>
        <p:txBody>
          <a:bodyPr/>
          <a:lstStyle/>
          <a:p>
            <a:r>
              <a:rPr lang="en-US" altLang="ja-JP"/>
              <a:t>Ip</a:t>
            </a:r>
            <a:r>
              <a:rPr lang="ja-JP" altLang="en-US"/>
              <a:t>アドレスの変更と</a:t>
            </a:r>
            <a:r>
              <a:rPr lang="en-US" altLang="ja-JP"/>
              <a:t>WAN</a:t>
            </a:r>
            <a:r>
              <a:rPr lang="ja-JP" altLang="en-US"/>
              <a:t>設定</a:t>
            </a:r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905000"/>
            <a:ext cx="6400800" cy="1752600"/>
          </a:xfrm>
        </p:spPr>
        <p:txBody>
          <a:bodyPr/>
          <a:lstStyle/>
          <a:p>
            <a:pPr algn="l"/>
            <a:r>
              <a:rPr lang="ja-JP" altLang="en-US" sz="2000"/>
              <a:t>基本設定のを押すと</a:t>
            </a:r>
            <a:r>
              <a:rPr lang="en-US" altLang="ja-JP" sz="2000"/>
              <a:t>LAN</a:t>
            </a:r>
            <a:r>
              <a:rPr lang="ja-JP" altLang="en-US" sz="2000"/>
              <a:t>側の</a:t>
            </a:r>
            <a:r>
              <a:rPr lang="en-US" altLang="ja-JP" sz="2000"/>
              <a:t>IP</a:t>
            </a:r>
            <a:r>
              <a:rPr lang="ja-JP" altLang="en-US" sz="2000"/>
              <a:t>アドレス設定画面が出ます。</a:t>
            </a:r>
            <a:r>
              <a:rPr lang="en-US" altLang="ja-JP" sz="2000"/>
              <a:t>192.168.0.1</a:t>
            </a:r>
            <a:r>
              <a:rPr lang="ja-JP" altLang="en-US" sz="2000"/>
              <a:t>でまずい場合などは変更しましょう。</a:t>
            </a:r>
          </a:p>
          <a:p>
            <a:pPr algn="l"/>
            <a:endParaRPr lang="ja-JP" altLang="en-US" sz="2000"/>
          </a:p>
          <a:p>
            <a:pPr algn="l"/>
            <a:r>
              <a:rPr lang="en-US" altLang="ja-JP" sz="2000"/>
              <a:t>WAN</a:t>
            </a:r>
            <a:r>
              <a:rPr lang="ja-JP" altLang="en-US" sz="2000"/>
              <a:t>側はちょっとややこしいですが　よく似た感じです</a:t>
            </a:r>
          </a:p>
          <a:p>
            <a:pPr algn="l"/>
            <a:endParaRPr lang="en-US" altLang="ja-JP" sz="2000"/>
          </a:p>
        </p:txBody>
      </p:sp>
      <p:pic>
        <p:nvPicPr>
          <p:cNvPr id="72709" name="Picture 5" descr="D:\eo_out\ws153a\WS000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581400"/>
            <a:ext cx="3276600" cy="2457450"/>
          </a:xfrm>
          <a:prstGeom prst="rect">
            <a:avLst/>
          </a:prstGeom>
          <a:noFill/>
        </p:spPr>
      </p:pic>
      <p:pic>
        <p:nvPicPr>
          <p:cNvPr id="72710" name="Picture 6" descr="D:\eo_out\ws153a\WS0000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3581400"/>
            <a:ext cx="3200400" cy="2400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730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73730" name="プレゼンテーション" r:id="rId3" imgW="4572000" imgH="3429000" progId="PowerPoint.Show.8">
              <p:embed/>
            </p:oleObj>
          </a:graphicData>
        </a:graphic>
      </p:graphicFrame>
      <p:sp>
        <p:nvSpPr>
          <p:cNvPr id="737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" y="762000"/>
            <a:ext cx="7772400" cy="1143000"/>
          </a:xfrm>
        </p:spPr>
        <p:txBody>
          <a:bodyPr/>
          <a:lstStyle/>
          <a:p>
            <a:r>
              <a:rPr lang="en-US" altLang="ja-JP"/>
              <a:t>PPPoE</a:t>
            </a:r>
            <a:r>
              <a:rPr lang="ja-JP" altLang="en-US"/>
              <a:t>の場合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752600"/>
            <a:ext cx="6400800" cy="1752600"/>
          </a:xfrm>
        </p:spPr>
        <p:txBody>
          <a:bodyPr/>
          <a:lstStyle/>
          <a:p>
            <a:pPr algn="l"/>
            <a:r>
              <a:rPr lang="en-US" altLang="ja-JP" sz="2000"/>
              <a:t>PPPoE</a:t>
            </a:r>
            <a:r>
              <a:rPr lang="ja-JP" altLang="en-US" sz="2000"/>
              <a:t>をクリックして</a:t>
            </a:r>
          </a:p>
          <a:p>
            <a:pPr algn="l"/>
            <a:r>
              <a:rPr lang="ja-JP" altLang="en-US" sz="2000"/>
              <a:t>設定を呼び出します。</a:t>
            </a:r>
          </a:p>
          <a:p>
            <a:pPr algn="l"/>
            <a:endParaRPr lang="ja-JP" altLang="en-US" sz="2000"/>
          </a:p>
          <a:p>
            <a:pPr algn="l"/>
            <a:r>
              <a:rPr lang="en-US" altLang="ja-JP" sz="2000"/>
              <a:t>Isp</a:t>
            </a:r>
            <a:r>
              <a:rPr lang="ja-JP" altLang="en-US" sz="2000"/>
              <a:t>から指定されたものを</a:t>
            </a:r>
          </a:p>
          <a:p>
            <a:pPr algn="l"/>
            <a:r>
              <a:rPr lang="ja-JP" altLang="en-US" sz="2000"/>
              <a:t>つらつら入れていくだけです</a:t>
            </a:r>
          </a:p>
        </p:txBody>
      </p:sp>
      <p:pic>
        <p:nvPicPr>
          <p:cNvPr id="73734" name="Picture 6" descr="D:\eo_out\ws153a\WS00000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1905000"/>
            <a:ext cx="4800600" cy="3600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634" name="Object 2"/>
          <p:cNvGraphicFramePr>
            <a:graphicFrameLocks noChangeAspect="1"/>
          </p:cNvGraphicFramePr>
          <p:nvPr/>
        </p:nvGraphicFramePr>
        <p:xfrm>
          <a:off x="0" y="228600"/>
          <a:ext cx="9144000" cy="6858000"/>
        </p:xfrm>
        <a:graphic>
          <a:graphicData uri="http://schemas.openxmlformats.org/presentationml/2006/ole">
            <p:oleObj spid="_x0000_s69634" name="プレゼンテーション" r:id="rId3" imgW="4572000" imgH="3429000" progId="PowerPoint.Show.8">
              <p:embed/>
            </p:oleObj>
          </a:graphicData>
        </a:graphic>
      </p:graphicFrame>
      <p:sp>
        <p:nvSpPr>
          <p:cNvPr id="696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" y="762000"/>
            <a:ext cx="7772400" cy="1143000"/>
          </a:xfrm>
        </p:spPr>
        <p:txBody>
          <a:bodyPr/>
          <a:lstStyle/>
          <a:p>
            <a:r>
              <a:rPr lang="ja-JP" altLang="en-US"/>
              <a:t>とりあえず気持ちが悪いので</a:t>
            </a:r>
            <a:br>
              <a:rPr lang="ja-JP" altLang="en-US"/>
            </a:br>
            <a:r>
              <a:rPr lang="en-US" altLang="ja-JP"/>
              <a:t>PASS</a:t>
            </a:r>
            <a:r>
              <a:rPr lang="ja-JP" altLang="en-US"/>
              <a:t>変更。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362200"/>
            <a:ext cx="6400800" cy="1752600"/>
          </a:xfrm>
        </p:spPr>
        <p:txBody>
          <a:bodyPr/>
          <a:lstStyle/>
          <a:p>
            <a:pPr algn="l"/>
            <a:r>
              <a:rPr lang="ja-JP" altLang="en-US" sz="2000"/>
              <a:t>パスワード変更を</a:t>
            </a:r>
          </a:p>
          <a:p>
            <a:pPr algn="l"/>
            <a:r>
              <a:rPr lang="ja-JP" altLang="en-US" sz="2000"/>
              <a:t>押して入力するだけの</a:t>
            </a:r>
          </a:p>
          <a:p>
            <a:pPr algn="l"/>
            <a:r>
              <a:rPr lang="ja-JP" altLang="en-US" sz="2000"/>
              <a:t>簡単変更</a:t>
            </a:r>
          </a:p>
          <a:p>
            <a:pPr algn="l"/>
            <a:endParaRPr lang="ja-JP" altLang="en-US" sz="2000"/>
          </a:p>
          <a:p>
            <a:pPr algn="l"/>
            <a:r>
              <a:rPr lang="ja-JP" altLang="en-US" sz="2000"/>
              <a:t>ということは元</a:t>
            </a:r>
            <a:r>
              <a:rPr lang="en-US" altLang="ja-JP" sz="2000"/>
              <a:t>PW</a:t>
            </a:r>
            <a:r>
              <a:rPr lang="ja-JP" altLang="en-US" sz="2000"/>
              <a:t>を</a:t>
            </a:r>
          </a:p>
          <a:p>
            <a:pPr algn="l"/>
            <a:r>
              <a:rPr lang="ja-JP" altLang="en-US" sz="2000"/>
              <a:t>知らなくても変えれちゃう</a:t>
            </a:r>
          </a:p>
          <a:p>
            <a:pPr algn="l"/>
            <a:endParaRPr lang="ja-JP" altLang="en-US" sz="2000"/>
          </a:p>
          <a:p>
            <a:pPr algn="l"/>
            <a:r>
              <a:rPr lang="ja-JP" altLang="en-US" sz="2000"/>
              <a:t>だめじゃんｗ</a:t>
            </a:r>
          </a:p>
        </p:txBody>
      </p:sp>
      <p:pic>
        <p:nvPicPr>
          <p:cNvPr id="69637" name="Picture 5" descr="D:\eo_out\ws153a\WS0000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2209800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610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68610" name="プレゼンテーション" r:id="rId3" imgW="4572000" imgH="3429000" progId="PowerPoint.Show.8">
              <p:embed/>
            </p:oleObj>
          </a:graphicData>
        </a:graphic>
      </p:graphicFrame>
      <p:sp>
        <p:nvSpPr>
          <p:cNvPr id="686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ja-JP" altLang="en-US"/>
              <a:t>ルーティングを無理やり設定</a:t>
            </a: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90600" y="1295400"/>
            <a:ext cx="6400800" cy="1752600"/>
          </a:xfrm>
        </p:spPr>
        <p:txBody>
          <a:bodyPr/>
          <a:lstStyle/>
          <a:p>
            <a:pPr algn="l"/>
            <a:r>
              <a:rPr lang="ja-JP" altLang="en-US" sz="2000"/>
              <a:t>フォーアードフィルタに</a:t>
            </a:r>
          </a:p>
          <a:p>
            <a:pPr algn="l"/>
            <a:r>
              <a:rPr lang="en-US" altLang="ja-JP" sz="2000"/>
              <a:t>LAN→WAN</a:t>
            </a:r>
            <a:r>
              <a:rPr lang="ja-JP" altLang="en-US" sz="2000"/>
              <a:t>の設定は元から入っているので</a:t>
            </a:r>
          </a:p>
          <a:p>
            <a:pPr algn="l"/>
            <a:r>
              <a:rPr lang="ja-JP" altLang="en-US" sz="2000"/>
              <a:t>逆向きをつくります。</a:t>
            </a:r>
          </a:p>
        </p:txBody>
      </p:sp>
      <p:pic>
        <p:nvPicPr>
          <p:cNvPr id="68613" name="Picture 5" descr="D:\eo_out\ws153a\WS0000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2667000"/>
            <a:ext cx="4114800" cy="3086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658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70658" name="プレゼンテーション" r:id="rId3" imgW="4572000" imgH="3429000" progId="PowerPoint.Show.8">
              <p:embed/>
            </p:oleObj>
          </a:graphicData>
        </a:graphic>
      </p:graphicFrame>
      <p:sp>
        <p:nvSpPr>
          <p:cNvPr id="706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" y="304800"/>
            <a:ext cx="7772400" cy="1143000"/>
          </a:xfrm>
        </p:spPr>
        <p:txBody>
          <a:bodyPr/>
          <a:lstStyle/>
          <a:p>
            <a:r>
              <a:rPr lang="en-US" altLang="ja-JP"/>
              <a:t>NAT</a:t>
            </a:r>
            <a:r>
              <a:rPr lang="ja-JP" altLang="en-US"/>
              <a:t>をつくる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4400" y="1600200"/>
            <a:ext cx="6400800" cy="1752600"/>
          </a:xfrm>
        </p:spPr>
        <p:txBody>
          <a:bodyPr/>
          <a:lstStyle/>
          <a:p>
            <a:pPr algn="l"/>
            <a:r>
              <a:rPr lang="ja-JP" altLang="en-US" sz="2000"/>
              <a:t>一番厄介な設定です。</a:t>
            </a:r>
          </a:p>
          <a:p>
            <a:pPr algn="l"/>
            <a:r>
              <a:rPr lang="ja-JP" altLang="en-US" sz="2000"/>
              <a:t>設定としては　行き先　発信元　ネットワーク　を指定しなければなりません</a:t>
            </a:r>
          </a:p>
          <a:p>
            <a:pPr algn="l"/>
            <a:endParaRPr lang="ja-JP" altLang="en-US" sz="2000"/>
          </a:p>
          <a:p>
            <a:pPr algn="l"/>
            <a:r>
              <a:rPr lang="ja-JP" altLang="en-US" sz="2000"/>
              <a:t>　</a:t>
            </a:r>
          </a:p>
        </p:txBody>
      </p:sp>
      <p:pic>
        <p:nvPicPr>
          <p:cNvPr id="70662" name="Picture 6" descr="D:\eo_out\ws153a\WS0000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3505200"/>
            <a:ext cx="2971800" cy="2228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42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61442" name="プレゼンテーション" r:id="rId3" imgW="4572000" imgH="3429000" progId="PowerPoint.Show.8">
              <p:embed/>
            </p:oleObj>
          </a:graphicData>
        </a:graphic>
      </p:graphicFrame>
      <p:sp>
        <p:nvSpPr>
          <p:cNvPr id="614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" y="762000"/>
            <a:ext cx="7772400" cy="1143000"/>
          </a:xfrm>
        </p:spPr>
        <p:txBody>
          <a:bodyPr/>
          <a:lstStyle/>
          <a:p>
            <a:r>
              <a:rPr lang="ja-JP" altLang="en-US"/>
              <a:t>ネットワークを再起動して終了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2362200"/>
            <a:ext cx="6400800" cy="1752600"/>
          </a:xfrm>
        </p:spPr>
        <p:txBody>
          <a:bodyPr/>
          <a:lstStyle/>
          <a:p>
            <a:pPr algn="r"/>
            <a:endParaRPr lang="ja-JP" altLang="ja-JP" sz="20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2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71682" name="プレゼンテーション" r:id="rId3" imgW="4572000" imgH="3429000" progId="PowerPoint.Show.8">
              <p:embed/>
            </p:oleObj>
          </a:graphicData>
        </a:graphic>
      </p:graphicFrame>
      <p:sp>
        <p:nvSpPr>
          <p:cNvPr id="716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" y="762000"/>
            <a:ext cx="7772400" cy="1143000"/>
          </a:xfrm>
        </p:spPr>
        <p:txBody>
          <a:bodyPr/>
          <a:lstStyle/>
          <a:p>
            <a:r>
              <a:rPr lang="ja-JP" altLang="en-US"/>
              <a:t>とか　書いても伝わりにくいので</a:t>
            </a:r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2362200"/>
            <a:ext cx="6400800" cy="1752600"/>
          </a:xfrm>
        </p:spPr>
        <p:txBody>
          <a:bodyPr/>
          <a:lstStyle/>
          <a:p>
            <a:r>
              <a:rPr lang="ja-JP" altLang="en-US" sz="5400"/>
              <a:t>実践なう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1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1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4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3074" name="プレゼンテーション" r:id="rId3" imgW="4572000" imgH="3429000" progId="PowerPoint.Show.8">
              <p:embed/>
            </p:oleObj>
          </a:graphicData>
        </a:graphic>
      </p:graphicFrame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" y="762000"/>
            <a:ext cx="7772400" cy="1143000"/>
          </a:xfrm>
        </p:spPr>
        <p:txBody>
          <a:bodyPr/>
          <a:lstStyle/>
          <a:p>
            <a:r>
              <a:rPr lang="ja-JP" altLang="en-US"/>
              <a:t>まずは自己紹介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2362200"/>
            <a:ext cx="6400800" cy="1752600"/>
          </a:xfrm>
        </p:spPr>
        <p:txBody>
          <a:bodyPr/>
          <a:lstStyle/>
          <a:p>
            <a:pPr algn="l">
              <a:buFont typeface="Wingdings" pitchFamily="2" charset="2"/>
              <a:buChar char="u"/>
            </a:pPr>
            <a:r>
              <a:rPr lang="ja-JP" altLang="en-US" sz="2000">
                <a:ea typeface="HGS創英角ﾎﾟｯﾌﾟ体" pitchFamily="50" charset="-128"/>
              </a:rPr>
              <a:t>大阪在住</a:t>
            </a:r>
          </a:p>
          <a:p>
            <a:pPr algn="l">
              <a:buFont typeface="Wingdings" pitchFamily="2" charset="2"/>
              <a:buChar char="u"/>
            </a:pPr>
            <a:endParaRPr lang="ja-JP" altLang="en-US" sz="2000">
              <a:ea typeface="HGS創英角ﾎﾟｯﾌﾟ体" pitchFamily="50" charset="-128"/>
            </a:endParaRPr>
          </a:p>
          <a:p>
            <a:pPr algn="l">
              <a:buFont typeface="Wingdings" pitchFamily="2" charset="2"/>
              <a:buChar char="u"/>
            </a:pPr>
            <a:r>
              <a:rPr lang="ja-JP" altLang="en-US" sz="2000">
                <a:ea typeface="HGS創英角ﾎﾟｯﾌﾟ体" pitchFamily="50" charset="-128"/>
              </a:rPr>
              <a:t>某電設会社の下請け会社の平作業員</a:t>
            </a:r>
          </a:p>
          <a:p>
            <a:pPr algn="l">
              <a:buFont typeface="Wingdings" pitchFamily="2" charset="2"/>
              <a:buNone/>
            </a:pPr>
            <a:r>
              <a:rPr lang="ja-JP" altLang="en-US" sz="2000">
                <a:ea typeface="HGS創英角ﾎﾟｯﾌﾟ体" pitchFamily="50" charset="-128"/>
              </a:rPr>
              <a:t>　　　　　最近は</a:t>
            </a:r>
            <a:r>
              <a:rPr lang="en-US" altLang="ja-JP" sz="2000">
                <a:ea typeface="HGS創英角ﾎﾟｯﾌﾟ体" pitchFamily="50" charset="-128"/>
              </a:rPr>
              <a:t>P</a:t>
            </a:r>
            <a:r>
              <a:rPr lang="ja-JP" altLang="en-US" sz="2000">
                <a:ea typeface="HGS創英角ﾎﾟｯﾌﾟ体" pitchFamily="50" charset="-128"/>
              </a:rPr>
              <a:t>から始まる電器会社の電池工場で　　　　　作業中</a:t>
            </a:r>
          </a:p>
          <a:p>
            <a:pPr algn="l">
              <a:buFont typeface="Wingdings" pitchFamily="2" charset="2"/>
              <a:buNone/>
            </a:pPr>
            <a:endParaRPr lang="ja-JP" altLang="en-US" sz="2000">
              <a:ea typeface="HGS創英角ﾎﾟｯﾌﾟ体" pitchFamily="50" charset="-128"/>
            </a:endParaRPr>
          </a:p>
          <a:p>
            <a:pPr algn="l">
              <a:buFont typeface="Wingdings" pitchFamily="2" charset="2"/>
              <a:buChar char="u"/>
            </a:pPr>
            <a:r>
              <a:rPr lang="ja-JP" altLang="en-US" sz="2000">
                <a:ea typeface="HGS創英角ﾎﾟｯﾌﾟ体" pitchFamily="50" charset="-128"/>
              </a:rPr>
              <a:t>好きなもの</a:t>
            </a:r>
          </a:p>
          <a:p>
            <a:pPr algn="l">
              <a:buFont typeface="Wingdings" pitchFamily="2" charset="2"/>
              <a:buNone/>
            </a:pPr>
            <a:r>
              <a:rPr lang="ja-JP" altLang="en-US" sz="2000">
                <a:ea typeface="HGS創英角ﾎﾟｯﾌﾟ体" pitchFamily="50" charset="-128"/>
              </a:rPr>
              <a:t>　　　　変なデバイス</a:t>
            </a:r>
          </a:p>
          <a:p>
            <a:pPr algn="l">
              <a:buFont typeface="Wingdings" pitchFamily="2" charset="2"/>
              <a:buNone/>
            </a:pPr>
            <a:endParaRPr lang="ja-JP" altLang="en-US" sz="2000">
              <a:ea typeface="HGS創英角ﾎﾟｯﾌﾟ体" pitchFamily="50" charset="-128"/>
            </a:endParaRPr>
          </a:p>
          <a:p>
            <a:pPr algn="l">
              <a:buFont typeface="Wingdings" pitchFamily="2" charset="2"/>
              <a:buChar char="u"/>
            </a:pPr>
            <a:endParaRPr lang="en-US" altLang="ja-JP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39938" name="プレゼンテーション" r:id="rId3" imgW="4572000" imgH="3429000" progId="PowerPoint.Show.8">
              <p:embed/>
            </p:oleObj>
          </a:graphicData>
        </a:graphic>
      </p:graphicFrame>
      <p:sp>
        <p:nvSpPr>
          <p:cNvPr id="399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533400"/>
            <a:ext cx="7772400" cy="1143000"/>
          </a:xfrm>
        </p:spPr>
        <p:txBody>
          <a:bodyPr/>
          <a:lstStyle/>
          <a:p>
            <a:r>
              <a:rPr lang="ja-JP" altLang="en-US"/>
              <a:t>まとめ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133600"/>
            <a:ext cx="6400800" cy="1752600"/>
          </a:xfrm>
        </p:spPr>
        <p:txBody>
          <a:bodyPr/>
          <a:lstStyle/>
          <a:p>
            <a:pPr algn="l"/>
            <a:r>
              <a:rPr lang="ja-JP" altLang="en-US" sz="2000"/>
              <a:t>・</a:t>
            </a:r>
            <a:r>
              <a:rPr lang="en-US" altLang="ja-JP" sz="2000"/>
              <a:t>WindowsMobile</a:t>
            </a:r>
            <a:r>
              <a:rPr lang="ja-JP" altLang="en-US" sz="2000"/>
              <a:t>がんばれ</a:t>
            </a:r>
          </a:p>
          <a:p>
            <a:pPr algn="l"/>
            <a:r>
              <a:rPr lang="ja-JP" altLang="en-US" sz="2000"/>
              <a:t>・</a:t>
            </a:r>
            <a:r>
              <a:rPr lang="en-US" altLang="ja-JP" sz="2000"/>
              <a:t>SHARP</a:t>
            </a:r>
            <a:r>
              <a:rPr lang="ja-JP" altLang="en-US" sz="2000"/>
              <a:t>さんよ　</a:t>
            </a:r>
            <a:r>
              <a:rPr lang="en-US" altLang="ja-JP" sz="2000"/>
              <a:t>4</a:t>
            </a:r>
            <a:r>
              <a:rPr lang="ja-JP" altLang="en-US" sz="2000"/>
              <a:t>インチ画面の新端末だしてくれ</a:t>
            </a:r>
          </a:p>
          <a:p>
            <a:pPr algn="l"/>
            <a:r>
              <a:rPr lang="ja-JP" altLang="en-US" sz="2000"/>
              <a:t>・</a:t>
            </a:r>
            <a:r>
              <a:rPr lang="en-US" altLang="ja-JP" sz="2000"/>
              <a:t>iPhone3Gs</a:t>
            </a:r>
            <a:r>
              <a:rPr lang="ja-JP" altLang="en-US" sz="2000"/>
              <a:t>買っちゃった人　挙手</a:t>
            </a:r>
          </a:p>
          <a:p>
            <a:pPr algn="l"/>
            <a:r>
              <a:rPr lang="ja-JP" altLang="en-US" sz="2000"/>
              <a:t>・外で気軽に</a:t>
            </a:r>
            <a:r>
              <a:rPr lang="en-US" altLang="ja-JP" sz="2000"/>
              <a:t>Twitter</a:t>
            </a:r>
            <a:r>
              <a:rPr lang="ja-JP" altLang="en-US" sz="2000"/>
              <a:t>するには最高</a:t>
            </a:r>
          </a:p>
          <a:p>
            <a:pPr algn="l"/>
            <a:r>
              <a:rPr lang="ja-JP" altLang="en-US" sz="2000"/>
              <a:t>　　　　　（</a:t>
            </a:r>
            <a:r>
              <a:rPr lang="en-US" altLang="ja-JP" sz="2000"/>
              <a:t>API</a:t>
            </a:r>
            <a:r>
              <a:rPr lang="ja-JP" altLang="en-US" sz="2000"/>
              <a:t>規制をなんとかできるから</a:t>
            </a:r>
          </a:p>
          <a:p>
            <a:pPr algn="l"/>
            <a:r>
              <a:rPr lang="ja-JP" altLang="en-US" sz="2000"/>
              <a:t>・</a:t>
            </a:r>
            <a:r>
              <a:rPr lang="en-US" altLang="ja-JP" sz="2000"/>
              <a:t>7/25</a:t>
            </a:r>
            <a:r>
              <a:rPr lang="ja-JP" altLang="en-US" sz="2000"/>
              <a:t>　スマベン大阪よろしく～</a:t>
            </a:r>
          </a:p>
          <a:p>
            <a:pPr algn="l"/>
            <a:r>
              <a:rPr lang="ja-JP" altLang="en-US" sz="2000"/>
              <a:t>　　　　　</a:t>
            </a:r>
            <a:r>
              <a:rPr lang="en-US" altLang="ja-JP" sz="2000"/>
              <a:t>(URL)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40962" name="プレゼンテーション" r:id="rId3" imgW="4572000" imgH="3429000" progId="PowerPoint.Show.8">
              <p:embed/>
            </p:oleObj>
          </a:graphicData>
        </a:graphic>
      </p:graphicFrame>
      <p:sp>
        <p:nvSpPr>
          <p:cNvPr id="409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09600" y="914400"/>
            <a:ext cx="7772400" cy="1143000"/>
          </a:xfrm>
        </p:spPr>
        <p:txBody>
          <a:bodyPr/>
          <a:lstStyle/>
          <a:p>
            <a:r>
              <a:rPr lang="ja-JP" altLang="en-US"/>
              <a:t>ぇ？　まとめがちがうだろって？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590800"/>
            <a:ext cx="6400800" cy="1752600"/>
          </a:xfrm>
        </p:spPr>
        <p:txBody>
          <a:bodyPr/>
          <a:lstStyle/>
          <a:p>
            <a:pPr algn="l"/>
            <a:r>
              <a:rPr lang="ja-JP" altLang="en-US" sz="2000"/>
              <a:t>細かいことは気にしない～</a:t>
            </a:r>
          </a:p>
          <a:p>
            <a:pPr algn="l"/>
            <a:endParaRPr lang="en-US" altLang="ja-JP" sz="20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41986" name="プレゼンテーション" r:id="rId3" imgW="4572000" imgH="3429000" progId="PowerPoint.Show.8">
              <p:embed/>
            </p:oleObj>
          </a:graphicData>
        </a:graphic>
      </p:graphicFrame>
      <p:sp>
        <p:nvSpPr>
          <p:cNvPr id="419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09600" y="457200"/>
            <a:ext cx="7772400" cy="1143000"/>
          </a:xfrm>
        </p:spPr>
        <p:txBody>
          <a:bodyPr/>
          <a:lstStyle/>
          <a:p>
            <a:r>
              <a:rPr lang="ja-JP" altLang="en-US"/>
              <a:t>まとめ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1981200"/>
            <a:ext cx="6934200" cy="1752600"/>
          </a:xfrm>
        </p:spPr>
        <p:txBody>
          <a:bodyPr/>
          <a:lstStyle/>
          <a:p>
            <a:pPr algn="l"/>
            <a:r>
              <a:rPr lang="ja-JP" altLang="en-US" sz="2800"/>
              <a:t>・</a:t>
            </a:r>
            <a:r>
              <a:rPr lang="en-US" altLang="ja-JP" sz="2800"/>
              <a:t>PC</a:t>
            </a:r>
            <a:r>
              <a:rPr lang="ja-JP" altLang="en-US" sz="2800"/>
              <a:t>なのでそれなりに電気を食う</a:t>
            </a:r>
          </a:p>
          <a:p>
            <a:pPr algn="l"/>
            <a:r>
              <a:rPr lang="ja-JP" altLang="en-US" sz="2800"/>
              <a:t>・ちょっとお金を払っておけば　サーバにもなる</a:t>
            </a:r>
          </a:p>
          <a:p>
            <a:pPr algn="l"/>
            <a:r>
              <a:rPr lang="ja-JP" altLang="en-US" sz="2800"/>
              <a:t>・</a:t>
            </a:r>
            <a:r>
              <a:rPr lang="en-US" altLang="ja-JP" sz="2800"/>
              <a:t>10</a:t>
            </a:r>
            <a:r>
              <a:rPr lang="ja-JP" altLang="en-US" sz="2800"/>
              <a:t>年前の</a:t>
            </a:r>
            <a:r>
              <a:rPr lang="en-US" altLang="ja-JP" sz="2800"/>
              <a:t>PC</a:t>
            </a:r>
            <a:r>
              <a:rPr lang="ja-JP" altLang="en-US" sz="2800"/>
              <a:t>でも十分なスペック</a:t>
            </a:r>
          </a:p>
          <a:p>
            <a:pPr algn="l"/>
            <a:r>
              <a:rPr lang="ja-JP" altLang="en-US" sz="2800"/>
              <a:t>・普通はいらない</a:t>
            </a:r>
            <a:r>
              <a:rPr lang="en-US" altLang="ja-JP" sz="2800"/>
              <a:t>?!</a:t>
            </a:r>
          </a:p>
          <a:p>
            <a:pPr algn="l"/>
            <a:endParaRPr lang="en-US" altLang="ja-JP" sz="2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44034" name="プレゼンテーション" r:id="rId3" imgW="4572000" imgH="3429000" progId="PowerPoint.Show.8">
              <p:embed/>
            </p:oleObj>
          </a:graphicData>
        </a:graphic>
      </p:graphicFrame>
      <p:sp>
        <p:nvSpPr>
          <p:cNvPr id="440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" y="304800"/>
            <a:ext cx="7772400" cy="1143000"/>
          </a:xfrm>
        </p:spPr>
        <p:txBody>
          <a:bodyPr/>
          <a:lstStyle/>
          <a:p>
            <a:r>
              <a:rPr lang="ja-JP" altLang="en-US"/>
              <a:t>そして　変なサーバの管理人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2362200"/>
            <a:ext cx="6400800" cy="1752600"/>
          </a:xfrm>
        </p:spPr>
        <p:txBody>
          <a:bodyPr/>
          <a:lstStyle/>
          <a:p>
            <a:pPr algn="r"/>
            <a:endParaRPr lang="ja-JP" altLang="ja-JP" sz="2000"/>
          </a:p>
        </p:txBody>
      </p:sp>
      <p:pic>
        <p:nvPicPr>
          <p:cNvPr id="44037" name="Picture 5" descr="F:\DCIM\103MSDCF\Resized\DSC0322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1447800"/>
            <a:ext cx="6019800" cy="4514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45058" name="プレゼンテーション" r:id="rId3" imgW="4572000" imgH="3429000" progId="PowerPoint.Show.8">
              <p:embed/>
            </p:oleObj>
          </a:graphicData>
        </a:graphic>
      </p:graphicFrame>
      <p:sp>
        <p:nvSpPr>
          <p:cNvPr id="450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" y="762000"/>
            <a:ext cx="7772400" cy="1143000"/>
          </a:xfrm>
        </p:spPr>
        <p:txBody>
          <a:bodyPr/>
          <a:lstStyle/>
          <a:p>
            <a:r>
              <a:rPr lang="ja-JP" altLang="en-US"/>
              <a:t>電気が足りないから　</a:t>
            </a:r>
            <a:br>
              <a:rPr lang="ja-JP" altLang="en-US"/>
            </a:br>
            <a:r>
              <a:rPr lang="ja-JP" altLang="en-US"/>
              <a:t>増設してみたり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286000"/>
            <a:ext cx="6400800" cy="1752600"/>
          </a:xfrm>
        </p:spPr>
        <p:txBody>
          <a:bodyPr/>
          <a:lstStyle/>
          <a:p>
            <a:pPr algn="l"/>
            <a:r>
              <a:rPr lang="ja-JP" altLang="en-US" sz="2000"/>
              <a:t>ホームセンターで入手</a:t>
            </a:r>
          </a:p>
          <a:p>
            <a:pPr algn="l"/>
            <a:r>
              <a:rPr lang="ja-JP" altLang="en-US" sz="2000"/>
              <a:t>１万５千円ほど</a:t>
            </a:r>
          </a:p>
          <a:p>
            <a:pPr algn="l"/>
            <a:endParaRPr lang="ja-JP" altLang="en-US" sz="2000"/>
          </a:p>
          <a:p>
            <a:pPr algn="l"/>
            <a:r>
              <a:rPr lang="ja-JP" altLang="en-US" sz="2000"/>
              <a:t>思ったより便利です</a:t>
            </a:r>
          </a:p>
        </p:txBody>
      </p:sp>
      <p:pic>
        <p:nvPicPr>
          <p:cNvPr id="45061" name="Picture 5" descr="F:\DCIM\103MSDCF\Resized\DSC0322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2133600"/>
            <a:ext cx="5105400" cy="3829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autoUpdateAnimBg="0"/>
      <p:bldP spid="45060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46082" name="プレゼンテーション" r:id="rId3" imgW="4572000" imgH="3429000" progId="PowerPoint.Show.8">
              <p:embed/>
            </p:oleObj>
          </a:graphicData>
        </a:graphic>
      </p:graphicFrame>
      <p:sp>
        <p:nvSpPr>
          <p:cNvPr id="460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" y="762000"/>
            <a:ext cx="7772400" cy="1143000"/>
          </a:xfrm>
        </p:spPr>
        <p:txBody>
          <a:bodyPr/>
          <a:lstStyle/>
          <a:p>
            <a:r>
              <a:rPr lang="ja-JP" altLang="en-US"/>
              <a:t>使用量が知りたいから</a:t>
            </a:r>
            <a:br>
              <a:rPr lang="ja-JP" altLang="en-US"/>
            </a:br>
            <a:r>
              <a:rPr lang="ja-JP" altLang="en-US"/>
              <a:t>こんなものつけてみたり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3400" y="2286000"/>
            <a:ext cx="6400800" cy="1752600"/>
          </a:xfrm>
        </p:spPr>
        <p:txBody>
          <a:bodyPr/>
          <a:lstStyle/>
          <a:p>
            <a:pPr algn="l"/>
            <a:r>
              <a:rPr lang="ja-JP" altLang="en-US" sz="2000"/>
              <a:t>某オークションで</a:t>
            </a:r>
          </a:p>
          <a:p>
            <a:pPr algn="l"/>
            <a:r>
              <a:rPr lang="en-US" altLang="ja-JP" sz="2000"/>
              <a:t>5000</a:t>
            </a:r>
            <a:r>
              <a:rPr lang="ja-JP" altLang="en-US" sz="2000"/>
              <a:t>円ほどで入手</a:t>
            </a:r>
          </a:p>
          <a:p>
            <a:pPr algn="l"/>
            <a:endParaRPr lang="ja-JP" altLang="en-US" sz="2000"/>
          </a:p>
          <a:p>
            <a:pPr algn="l"/>
            <a:r>
              <a:rPr lang="ja-JP" altLang="en-US" sz="2000"/>
              <a:t>メモリが</a:t>
            </a:r>
          </a:p>
          <a:p>
            <a:pPr algn="l"/>
            <a:r>
              <a:rPr lang="ja-JP" altLang="en-US" sz="2000"/>
              <a:t>すでに２～</a:t>
            </a:r>
            <a:r>
              <a:rPr lang="en-US" altLang="ja-JP" sz="2000"/>
              <a:t>3</a:t>
            </a:r>
            <a:r>
              <a:rPr lang="ja-JP" altLang="en-US" sz="2000"/>
              <a:t>週しています。</a:t>
            </a:r>
          </a:p>
        </p:txBody>
      </p:sp>
      <p:pic>
        <p:nvPicPr>
          <p:cNvPr id="46085" name="Picture 5" descr="F:\DCIM\103MSDCF\Resized\DSC0326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2133600"/>
            <a:ext cx="48768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0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0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autoUpdateAnimBg="0"/>
      <p:bldP spid="46084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47106" name="プレゼンテーション" r:id="rId3" imgW="4572000" imgH="3429000" progId="PowerPoint.Show.8">
              <p:embed/>
            </p:oleObj>
          </a:graphicData>
        </a:graphic>
      </p:graphicFrame>
      <p:sp>
        <p:nvSpPr>
          <p:cNvPr id="471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" y="762000"/>
            <a:ext cx="7772400" cy="1143000"/>
          </a:xfrm>
        </p:spPr>
        <p:txBody>
          <a:bodyPr/>
          <a:lstStyle/>
          <a:p>
            <a:r>
              <a:rPr lang="ja-JP" altLang="en-US"/>
              <a:t>暑いから　エアコンつけてみたり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057400"/>
            <a:ext cx="6400800" cy="1752600"/>
          </a:xfrm>
        </p:spPr>
        <p:txBody>
          <a:bodyPr/>
          <a:lstStyle/>
          <a:p>
            <a:pPr algn="l"/>
            <a:r>
              <a:rPr lang="ja-JP" altLang="en-US" sz="2000"/>
              <a:t>ファン換気だけでは夏場</a:t>
            </a:r>
          </a:p>
          <a:p>
            <a:pPr algn="l"/>
            <a:endParaRPr lang="ja-JP" altLang="en-US" sz="2000"/>
          </a:p>
          <a:p>
            <a:pPr algn="l"/>
            <a:r>
              <a:rPr lang="ja-JP" altLang="en-US" sz="2000"/>
              <a:t>乗り切れなくなって奥にある　エアコンを</a:t>
            </a:r>
          </a:p>
          <a:p>
            <a:pPr algn="l"/>
            <a:r>
              <a:rPr lang="ja-JP" altLang="en-US" sz="2000"/>
              <a:t>サーバ用に設置。</a:t>
            </a:r>
          </a:p>
        </p:txBody>
      </p:sp>
      <p:pic>
        <p:nvPicPr>
          <p:cNvPr id="47109" name="Picture 5" descr="F:\DCIM\103MSDCF\DSC032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200400"/>
            <a:ext cx="365760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30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48130" name="プレゼンテーション" r:id="rId3" imgW="4572000" imgH="3429000" progId="PowerPoint.Show.8">
              <p:embed/>
            </p:oleObj>
          </a:graphicData>
        </a:graphic>
      </p:graphicFrame>
      <p:sp>
        <p:nvSpPr>
          <p:cNvPr id="481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-1752600" y="2362200"/>
            <a:ext cx="7772400" cy="1143000"/>
          </a:xfrm>
        </p:spPr>
        <p:txBody>
          <a:bodyPr/>
          <a:lstStyle/>
          <a:p>
            <a:r>
              <a:rPr lang="ja-JP" altLang="en-US"/>
              <a:t>作業用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2667000"/>
            <a:ext cx="6400800" cy="1752600"/>
          </a:xfrm>
        </p:spPr>
        <p:txBody>
          <a:bodyPr/>
          <a:lstStyle/>
          <a:p>
            <a:pPr algn="r"/>
            <a:endParaRPr lang="ja-JP" altLang="ja-JP" sz="2000"/>
          </a:p>
        </p:txBody>
      </p:sp>
      <p:pic>
        <p:nvPicPr>
          <p:cNvPr id="48135" name="Picture 7" descr="F:\DCIM\103MSDCF\Resized\DSC0323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457200"/>
            <a:ext cx="394335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54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49154" name="プレゼンテーション" r:id="rId3" imgW="4572000" imgH="3429000" progId="PowerPoint.Show.8">
              <p:embed/>
            </p:oleObj>
          </a:graphicData>
        </a:graphic>
      </p:graphicFrame>
      <p:sp>
        <p:nvSpPr>
          <p:cNvPr id="491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" y="762000"/>
            <a:ext cx="8229600" cy="1143000"/>
          </a:xfrm>
        </p:spPr>
        <p:txBody>
          <a:bodyPr/>
          <a:lstStyle/>
          <a:p>
            <a:r>
              <a:rPr lang="ja-JP" altLang="en-US"/>
              <a:t>なんとなく</a:t>
            </a:r>
            <a:r>
              <a:rPr lang="en-US" altLang="ja-JP"/>
              <a:t>UPS</a:t>
            </a:r>
            <a:r>
              <a:rPr lang="ja-JP" altLang="en-US"/>
              <a:t>を買い集めてみたり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667000"/>
            <a:ext cx="6400800" cy="1752600"/>
          </a:xfrm>
        </p:spPr>
        <p:txBody>
          <a:bodyPr/>
          <a:lstStyle/>
          <a:p>
            <a:pPr algn="l"/>
            <a:r>
              <a:rPr lang="en-US" altLang="ja-JP" sz="2000"/>
              <a:t>APC</a:t>
            </a:r>
            <a:r>
              <a:rPr lang="ja-JP" altLang="en-US" sz="2000"/>
              <a:t>の</a:t>
            </a:r>
            <a:r>
              <a:rPr lang="en-US" altLang="ja-JP" sz="2000"/>
              <a:t>SmartUPS1500</a:t>
            </a:r>
            <a:r>
              <a:rPr lang="ja-JP" altLang="en-US" sz="2000"/>
              <a:t>　と　</a:t>
            </a:r>
            <a:r>
              <a:rPr lang="en-US" altLang="ja-JP" sz="2000"/>
              <a:t>3000</a:t>
            </a:r>
          </a:p>
          <a:p>
            <a:pPr algn="l"/>
            <a:r>
              <a:rPr lang="ja-JP" altLang="en-US" sz="2000"/>
              <a:t>見えないところに</a:t>
            </a:r>
            <a:r>
              <a:rPr lang="en-US" altLang="ja-JP" sz="2000"/>
              <a:t>1400</a:t>
            </a:r>
            <a:r>
              <a:rPr lang="ja-JP" altLang="en-US" sz="2000"/>
              <a:t>もあります。</a:t>
            </a:r>
          </a:p>
          <a:p>
            <a:pPr algn="l"/>
            <a:endParaRPr lang="ja-JP" altLang="en-US" sz="2000"/>
          </a:p>
          <a:p>
            <a:pPr algn="l"/>
            <a:r>
              <a:rPr lang="ja-JP" altLang="en-US" sz="2000"/>
              <a:t>ここまで台数があるとまったく</a:t>
            </a:r>
          </a:p>
          <a:p>
            <a:pPr algn="l"/>
            <a:r>
              <a:rPr lang="en-US" altLang="ja-JP" sz="2000"/>
              <a:t>Smart</a:t>
            </a:r>
            <a:r>
              <a:rPr lang="ja-JP" altLang="en-US" sz="2000"/>
              <a:t>じゃないですね。</a:t>
            </a:r>
          </a:p>
          <a:p>
            <a:pPr algn="l"/>
            <a:endParaRPr lang="ja-JP" altLang="en-US" sz="2000"/>
          </a:p>
          <a:p>
            <a:pPr algn="l"/>
            <a:endParaRPr lang="en-US" altLang="ja-JP" sz="2000"/>
          </a:p>
        </p:txBody>
      </p:sp>
      <p:pic>
        <p:nvPicPr>
          <p:cNvPr id="49158" name="Picture 6" descr="F:\DCIM\103MSDCF\Resized\DSC0323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2209800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autoUpdateAnimBg="0"/>
      <p:bldP spid="49156" grpId="0" build="p" autoUpdateAnimBg="0"/>
    </p:bldLst>
  </p:timing>
</p:sld>
</file>

<file path=ppt/theme/theme1.xml><?xml version="1.0" encoding="utf-8"?>
<a:theme xmlns:a="http://schemas.openxmlformats.org/drawingml/2006/main" name="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2224</TotalTime>
  <Words>499</Words>
  <Application>Microsoft PowerPoint</Application>
  <PresentationFormat>画面に合わせる (4:3)</PresentationFormat>
  <Paragraphs>163</Paragraphs>
  <Slides>32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32</vt:i4>
      </vt:variant>
    </vt:vector>
  </HeadingPairs>
  <TitlesOfParts>
    <vt:vector size="43" baseType="lpstr">
      <vt:lpstr>Times New Roman</vt:lpstr>
      <vt:lpstr>ＭＳ Ｐゴシック</vt:lpstr>
      <vt:lpstr>ＭＳ Ｐ明朝</vt:lpstr>
      <vt:lpstr>ＭＳ ゴシック</vt:lpstr>
      <vt:lpstr>HG創英角ﾎﾟｯﾌﾟ体</vt:lpstr>
      <vt:lpstr>Wingdings</vt:lpstr>
      <vt:lpstr>HGS創英角ﾎﾟｯﾌﾟ体</vt:lpstr>
      <vt:lpstr>Verdana</vt:lpstr>
      <vt:lpstr>ms pgothic</vt:lpstr>
      <vt:lpstr>標準デザイン</vt:lpstr>
      <vt:lpstr>Microsoft PowerPoint プレゼンテーション</vt:lpstr>
      <vt:lpstr>IPnutsではじめよう　 　　快適？PCルータ構築</vt:lpstr>
      <vt:lpstr>本日のアジェンダ</vt:lpstr>
      <vt:lpstr>まずは自己紹介</vt:lpstr>
      <vt:lpstr>そして　変なサーバの管理人</vt:lpstr>
      <vt:lpstr>電気が足りないから　 増設してみたり</vt:lpstr>
      <vt:lpstr>使用量が知りたいから こんなものつけてみたり</vt:lpstr>
      <vt:lpstr>暑いから　エアコンつけてみたり</vt:lpstr>
      <vt:lpstr>作業用</vt:lpstr>
      <vt:lpstr>なんとなくUPSを買い集めてみたり</vt:lpstr>
      <vt:lpstr>ラックもどきにしてみた</vt:lpstr>
      <vt:lpstr>系統別で　計ってみたり</vt:lpstr>
      <vt:lpstr>いつメインに 行くの？とか 禁句</vt:lpstr>
      <vt:lpstr>FON公開しています。</vt:lpstr>
      <vt:lpstr>自宅サーバでも</vt:lpstr>
      <vt:lpstr>じゃあ</vt:lpstr>
      <vt:lpstr>注意</vt:lpstr>
      <vt:lpstr>まずHWを用意します。</vt:lpstr>
      <vt:lpstr>そこいらで 千円でぐらいで</vt:lpstr>
      <vt:lpstr>IpnutsをDL</vt:lpstr>
      <vt:lpstr>あとはなんかライターソフトで</vt:lpstr>
      <vt:lpstr>ルータにするマシンにCD</vt:lpstr>
      <vt:lpstr>HTTPでアクセスしてみる</vt:lpstr>
      <vt:lpstr>Ipアドレスの変更とWAN設定</vt:lpstr>
      <vt:lpstr>PPPoEの場合</vt:lpstr>
      <vt:lpstr>とりあえず気持ちが悪いので PASS変更。</vt:lpstr>
      <vt:lpstr>ルーティングを無理やり設定</vt:lpstr>
      <vt:lpstr>NATをつくる</vt:lpstr>
      <vt:lpstr>ネットワークを再起動して終了</vt:lpstr>
      <vt:lpstr>とか　書いても伝わりにくいので</vt:lpstr>
      <vt:lpstr>まとめ</vt:lpstr>
      <vt:lpstr>ぇ？　まとめがちがうだろって？</vt:lpstr>
      <vt:lpstr>まとめ</vt:lpstr>
    </vt:vector>
  </TitlesOfParts>
  <Company>aaa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IPnutsではじめよう　 　　快適？PCルータ構築</dc:title>
  <dc:creator>sato</dc:creator>
  <cp:lastModifiedBy>esten</cp:lastModifiedBy>
  <cp:revision>6</cp:revision>
  <dcterms:created xsi:type="dcterms:W3CDTF">2009-06-20T12:05:21Z</dcterms:created>
  <dcterms:modified xsi:type="dcterms:W3CDTF">2009-09-10T16:46:13Z</dcterms:modified>
</cp:coreProperties>
</file>