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15"/>
  </p:notesMasterIdLst>
  <p:sldIdLst>
    <p:sldId id="266" r:id="rId2"/>
    <p:sldId id="262" r:id="rId3"/>
    <p:sldId id="268" r:id="rId4"/>
    <p:sldId id="267" r:id="rId5"/>
    <p:sldId id="272" r:id="rId6"/>
    <p:sldId id="270" r:id="rId7"/>
    <p:sldId id="271" r:id="rId8"/>
    <p:sldId id="279" r:id="rId9"/>
    <p:sldId id="280" r:id="rId10"/>
    <p:sldId id="277" r:id="rId11"/>
    <p:sldId id="283" r:id="rId12"/>
    <p:sldId id="288" r:id="rId13"/>
    <p:sldId id="289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87935" autoAdjust="0"/>
  </p:normalViewPr>
  <p:slideViewPr>
    <p:cSldViewPr>
      <p:cViewPr varScale="1">
        <p:scale>
          <a:sx n="101" d="100"/>
          <a:sy n="101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50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2BC73-B8A1-49C3-B320-A713C0C569F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D8159-61D5-4861-AB22-4282BC952488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76450" cy="5740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7188" y="274638"/>
            <a:ext cx="6081712" cy="5740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28675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381000" y="1066800"/>
            <a:ext cx="8286750" cy="4948238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67175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00575" y="1066800"/>
            <a:ext cx="4067175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2867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</a:rPr>
              <a:t>同盟 福岡勉強会 </a:t>
            </a:r>
            <a:r>
              <a:rPr kumimoji="0" lang="en-US" altLang="ja-JP" sz="2300" dirty="0">
                <a:solidFill>
                  <a:schemeClr val="tx2"/>
                </a:solidFill>
              </a:rPr>
              <a:t>#</a:t>
            </a:r>
            <a:r>
              <a:rPr kumimoji="0" lang="en-US" altLang="ja-JP" sz="2300" dirty="0">
                <a:solidFill>
                  <a:schemeClr val="tx2"/>
                </a:solidFill>
              </a:rPr>
              <a:t>08</a:t>
            </a:r>
            <a:endParaRPr kumimoji="0" lang="en-US" altLang="ja-JP" sz="2300" dirty="0">
              <a:solidFill>
                <a:schemeClr val="tx2"/>
              </a:solidFill>
            </a:endParaRPr>
          </a:p>
        </p:txBody>
      </p:sp>
      <p:pic>
        <p:nvPicPr>
          <p:cNvPr id="119814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mitsui-high-tec.com/ja/crp/copyright.html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ja-JP" altLang="en-US" sz="4400"/>
              <a:t>ラダーで遊ぶ</a:t>
            </a:r>
            <a:br>
              <a:rPr lang="ja-JP" altLang="en-US" sz="4400"/>
            </a:br>
            <a:r>
              <a:rPr lang="ja-JP" altLang="en-US" sz="4400"/>
              <a:t>（実技編）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4800"/>
              <a:t>2009</a:t>
            </a:r>
            <a:r>
              <a:rPr lang="ja-JP" altLang="en-US" sz="4800"/>
              <a:t>年</a:t>
            </a:r>
            <a:r>
              <a:rPr lang="en-US" altLang="ja-JP" sz="4800"/>
              <a:t>7</a:t>
            </a:r>
            <a:r>
              <a:rPr lang="ja-JP" altLang="en-US" sz="4800"/>
              <a:t>月</a:t>
            </a:r>
            <a:r>
              <a:rPr lang="en-US" altLang="ja-JP" sz="4800"/>
              <a:t>11</a:t>
            </a:r>
            <a:r>
              <a:rPr lang="ja-JP" altLang="en-US" sz="4800"/>
              <a:t>日</a:t>
            </a:r>
          </a:p>
          <a:p>
            <a:r>
              <a:rPr lang="en-US" altLang="ja-JP" sz="4800"/>
              <a:t>dolan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4400">
                <a:solidFill>
                  <a:schemeClr val="tx2"/>
                </a:solidFill>
              </a:rPr>
              <a:t>ラダーで遊ぶ</a:t>
            </a:r>
            <a:br>
              <a:rPr lang="ja-JP" altLang="en-US" sz="4400">
                <a:solidFill>
                  <a:schemeClr val="tx2"/>
                </a:solidFill>
              </a:rPr>
            </a:br>
            <a:r>
              <a:rPr lang="ja-JP" altLang="en-US" sz="4400">
                <a:solidFill>
                  <a:schemeClr val="tx2"/>
                </a:solidFill>
              </a:rPr>
              <a:t>（実技編）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altLang="ja-JP" sz="4800"/>
              <a:t>2009</a:t>
            </a:r>
            <a:r>
              <a:rPr lang="ja-JP" altLang="en-US" sz="4800"/>
              <a:t>年</a:t>
            </a:r>
            <a:r>
              <a:rPr lang="en-US" altLang="ja-JP" sz="4800"/>
              <a:t>7</a:t>
            </a:r>
            <a:r>
              <a:rPr lang="ja-JP" altLang="en-US" sz="4800"/>
              <a:t>月</a:t>
            </a:r>
            <a:r>
              <a:rPr lang="en-US" altLang="ja-JP" sz="4800"/>
              <a:t>11</a:t>
            </a:r>
            <a:r>
              <a:rPr lang="ja-JP" altLang="en-US" sz="4800"/>
              <a:t>日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ja-JP" sz="4800"/>
              <a:t>dolan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デバイス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2147888"/>
            <a:ext cx="3886200" cy="3505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ja-JP" altLang="en-US"/>
              <a:t>入力リレー（</a:t>
            </a:r>
            <a:r>
              <a:rPr lang="en-US" altLang="ja-JP"/>
              <a:t>X)</a:t>
            </a:r>
          </a:p>
          <a:p>
            <a:pPr>
              <a:buFontTx/>
              <a:buNone/>
            </a:pPr>
            <a:r>
              <a:rPr lang="ja-JP" altLang="en-US"/>
              <a:t>出力リレー（</a:t>
            </a:r>
            <a:r>
              <a:rPr lang="en-US" altLang="ja-JP"/>
              <a:t>Y)</a:t>
            </a:r>
          </a:p>
          <a:p>
            <a:pPr>
              <a:buFontTx/>
              <a:buNone/>
            </a:pPr>
            <a:r>
              <a:rPr lang="ja-JP" altLang="en-US"/>
              <a:t>内部リレー</a:t>
            </a:r>
            <a:r>
              <a:rPr lang="en-US" altLang="ja-JP"/>
              <a:t>(M)</a:t>
            </a:r>
          </a:p>
          <a:p>
            <a:pPr>
              <a:buFontTx/>
              <a:buNone/>
            </a:pPr>
            <a:r>
              <a:rPr lang="ja-JP" altLang="en-US"/>
              <a:t>タイマ</a:t>
            </a:r>
            <a:r>
              <a:rPr lang="en-US" altLang="ja-JP"/>
              <a:t>(T)</a:t>
            </a:r>
          </a:p>
          <a:p>
            <a:pPr>
              <a:buFontTx/>
              <a:buNone/>
            </a:pPr>
            <a:r>
              <a:rPr lang="ja-JP" altLang="en-US"/>
              <a:t>カウンタ</a:t>
            </a:r>
            <a:r>
              <a:rPr lang="en-US" altLang="ja-JP"/>
              <a:t>(C)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419600" y="2133600"/>
            <a:ext cx="4138613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ja-JP" altLang="en-US" sz="2800"/>
              <a:t>データレジスタ</a:t>
            </a:r>
            <a:r>
              <a:rPr lang="en-US" altLang="ja-JP" sz="2800"/>
              <a:t>(D)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ja-JP" altLang="en-US" sz="2800"/>
              <a:t>インデックスレジスタ（</a:t>
            </a:r>
            <a:r>
              <a:rPr lang="en-US" altLang="ja-JP" sz="2800"/>
              <a:t>V,Z</a:t>
            </a:r>
            <a:r>
              <a:rPr lang="ja-JP" altLang="en-US" sz="2800"/>
              <a:t>）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ja-JP" altLang="en-US" sz="2800"/>
              <a:t>１０進定数（</a:t>
            </a:r>
            <a:r>
              <a:rPr lang="en-US" altLang="ja-JP" sz="2800"/>
              <a:t>K</a:t>
            </a:r>
            <a:r>
              <a:rPr lang="ja-JP" altLang="en-US" sz="2800"/>
              <a:t>）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ja-JP" altLang="en-US" sz="2800"/>
              <a:t>１６進定数（</a:t>
            </a:r>
            <a:r>
              <a:rPr lang="en-US" altLang="ja-JP" sz="2800"/>
              <a:t>H)</a:t>
            </a:r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762000" y="1295400"/>
            <a:ext cx="2971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3200"/>
              <a:t>ビットデバイス</a:t>
            </a:r>
          </a:p>
        </p:txBody>
      </p:sp>
      <p:sp>
        <p:nvSpPr>
          <p:cNvPr id="137222" name="AutoShape 6"/>
          <p:cNvSpPr>
            <a:spLocks noChangeArrowheads="1"/>
          </p:cNvSpPr>
          <p:nvPr/>
        </p:nvSpPr>
        <p:spPr bwMode="auto">
          <a:xfrm>
            <a:off x="4953000" y="1295400"/>
            <a:ext cx="2971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3200"/>
              <a:t>ワードデバイス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入門編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4000"/>
              <a:t>単純な入出力</a:t>
            </a:r>
          </a:p>
          <a:p>
            <a:pPr>
              <a:lnSpc>
                <a:spcPct val="90000"/>
              </a:lnSpc>
            </a:pPr>
            <a:r>
              <a:rPr lang="en-US" altLang="ja-JP" sz="4000"/>
              <a:t>AND/OR</a:t>
            </a:r>
          </a:p>
          <a:p>
            <a:pPr>
              <a:lnSpc>
                <a:spcPct val="90000"/>
              </a:lnSpc>
            </a:pPr>
            <a:r>
              <a:rPr lang="ja-JP" altLang="en-US" sz="4000"/>
              <a:t>内部リレー</a:t>
            </a:r>
          </a:p>
          <a:p>
            <a:pPr>
              <a:lnSpc>
                <a:spcPct val="90000"/>
              </a:lnSpc>
            </a:pPr>
            <a:r>
              <a:rPr lang="ja-JP" altLang="en-US" sz="4000"/>
              <a:t>タイマー</a:t>
            </a:r>
          </a:p>
          <a:p>
            <a:pPr>
              <a:lnSpc>
                <a:spcPct val="90000"/>
              </a:lnSpc>
            </a:pPr>
            <a:r>
              <a:rPr lang="ja-JP" altLang="en-US" sz="4000"/>
              <a:t>自己保持回路</a:t>
            </a:r>
          </a:p>
          <a:p>
            <a:pPr>
              <a:lnSpc>
                <a:spcPct val="90000"/>
              </a:lnSpc>
            </a:pPr>
            <a:r>
              <a:rPr lang="ja-JP" altLang="en-US" sz="4000"/>
              <a:t>オルタネイトと</a:t>
            </a:r>
            <a:r>
              <a:rPr lang="en-US" altLang="ja-JP" sz="4000"/>
              <a:t>SET/RESET</a:t>
            </a:r>
          </a:p>
          <a:p>
            <a:pPr>
              <a:lnSpc>
                <a:spcPct val="90000"/>
              </a:lnSpc>
            </a:pPr>
            <a:r>
              <a:rPr lang="ja-JP" altLang="en-US" sz="4000"/>
              <a:t>アワメータ（ワードデバイス）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応用編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4000"/>
              <a:t>パリティ生成</a:t>
            </a:r>
          </a:p>
          <a:p>
            <a:r>
              <a:rPr lang="ja-JP" altLang="en-US" sz="4000"/>
              <a:t>ルーレット</a:t>
            </a:r>
          </a:p>
          <a:p>
            <a:r>
              <a:rPr lang="ja-JP" altLang="en-US" sz="4000"/>
              <a:t>早押し回路</a:t>
            </a:r>
          </a:p>
          <a:p>
            <a:r>
              <a:rPr lang="ja-JP" altLang="en-US" sz="4000"/>
              <a:t>綱引き</a:t>
            </a:r>
          </a:p>
          <a:p>
            <a:r>
              <a:rPr lang="ja-JP" altLang="en-US" sz="4000"/>
              <a:t>ピンポン</a:t>
            </a:r>
          </a:p>
          <a:p>
            <a:pPr>
              <a:buFontTx/>
              <a:buNone/>
            </a:pPr>
            <a:endParaRPr lang="en-US" altLang="ja-JP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400"/>
              <a:t>ラダーで遊ぶ</a:t>
            </a:r>
            <a:br>
              <a:rPr lang="ja-JP" altLang="en-US" sz="4400"/>
            </a:br>
            <a:r>
              <a:rPr lang="ja-JP" altLang="en-US" sz="4400"/>
              <a:t>（実技編）</a:t>
            </a:r>
            <a:r>
              <a:rPr lang="ja-JP" altLang="en-US" sz="3600"/>
              <a:t>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dolan</a:t>
            </a: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5638800" y="4419600"/>
            <a:ext cx="2895600" cy="1600200"/>
          </a:xfrm>
          <a:prstGeom prst="wedgeEllipseCallout">
            <a:avLst>
              <a:gd name="adj1" fmla="val -84648"/>
              <a:gd name="adj2" fmla="val -3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4000"/>
              <a:t>おしまい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6750" cy="706438"/>
          </a:xfrm>
        </p:spPr>
        <p:txBody>
          <a:bodyPr/>
          <a:lstStyle/>
          <a:p>
            <a:r>
              <a:rPr lang="ja-JP" altLang="en-US"/>
              <a:t>内容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1219200" y="1524000"/>
            <a:ext cx="2667000" cy="1600200"/>
          </a:xfrm>
          <a:prstGeom prst="roundRect">
            <a:avLst>
              <a:gd name="adj" fmla="val 143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自己紹介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1219200" y="3733800"/>
            <a:ext cx="2667000" cy="1600200"/>
          </a:xfrm>
          <a:prstGeom prst="roundRect">
            <a:avLst>
              <a:gd name="adj" fmla="val 143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ラダー図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105400" y="1600200"/>
            <a:ext cx="2667000" cy="1600200"/>
          </a:xfrm>
          <a:prstGeom prst="roundRect">
            <a:avLst>
              <a:gd name="adj" fmla="val 143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入門編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105400" y="3733800"/>
            <a:ext cx="2667000" cy="1600200"/>
          </a:xfrm>
          <a:prstGeom prst="roundRect">
            <a:avLst>
              <a:gd name="adj" fmla="val 143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応用編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86750" cy="706438"/>
          </a:xfrm>
        </p:spPr>
        <p:txBody>
          <a:bodyPr/>
          <a:lstStyle/>
          <a:p>
            <a:r>
              <a:rPr lang="ja-JP" altLang="en-US"/>
              <a:t>自己紹介</a:t>
            </a:r>
          </a:p>
        </p:txBody>
      </p:sp>
      <p:graphicFrame>
        <p:nvGraphicFramePr>
          <p:cNvPr id="126025" name="Group 73"/>
          <p:cNvGraphicFramePr>
            <a:graphicFrameLocks noGrp="1"/>
          </p:cNvGraphicFramePr>
          <p:nvPr>
            <p:ph idx="4294967295"/>
          </p:nvPr>
        </p:nvGraphicFramePr>
        <p:xfrm>
          <a:off x="381000" y="914400"/>
          <a:ext cx="8229600" cy="4953000"/>
        </p:xfrm>
        <a:graphic>
          <a:graphicData uri="http://schemas.openxmlformats.org/drawingml/2006/table">
            <a:tbl>
              <a:tblPr/>
              <a:tblGrid>
                <a:gridCol w="990600"/>
                <a:gridCol w="7239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名前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永利　勤（ながとし　つとむ）／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45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家族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嫁♀ １、子供♂２、うさぎ♀１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会社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北九州の精密金型をコア技術とする会社。それっぽい名前だけど財閥系ではない。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仕事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昔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=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組込み系、今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=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自動機のハード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/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ソフト設計（いわゆる電気屋）＋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PC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何でも屋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趣味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車、お酒。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活動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MZ-80K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に始まり、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PC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歴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30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年弱。わんくま入会は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2008/5/28 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。最近，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C#.NET+WPF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の勉強を始めた。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5975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5984" name="Picture 32" descr="do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990600"/>
            <a:ext cx="965200" cy="7239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5995" name="Picture 43" descr="電気危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429000"/>
            <a:ext cx="476250" cy="425450"/>
          </a:xfrm>
          <a:prstGeom prst="rect">
            <a:avLst/>
          </a:prstGeom>
          <a:noFill/>
        </p:spPr>
      </p:pic>
      <p:pic>
        <p:nvPicPr>
          <p:cNvPr id="125999" name="Picture 47" descr="a_mht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2667000"/>
            <a:ext cx="190500" cy="190500"/>
          </a:xfrm>
          <a:prstGeom prst="rect">
            <a:avLst/>
          </a:prstGeom>
          <a:noFill/>
        </p:spPr>
      </p:pic>
      <p:pic>
        <p:nvPicPr>
          <p:cNvPr id="126020" name="Picture 68" descr="MZ-80K_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5143500"/>
            <a:ext cx="1714500" cy="17145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graphicFrame>
        <p:nvGraphicFramePr>
          <p:cNvPr id="126021" name="Object 69"/>
          <p:cNvGraphicFramePr>
            <a:graphicFrameLocks noChangeAspect="1"/>
          </p:cNvGraphicFramePr>
          <p:nvPr/>
        </p:nvGraphicFramePr>
        <p:xfrm>
          <a:off x="3048000" y="3886200"/>
          <a:ext cx="1219200" cy="735013"/>
        </p:xfrm>
        <a:graphic>
          <a:graphicData uri="http://schemas.openxmlformats.org/presentationml/2006/ole">
            <p:oleObj spid="_x0000_s126021" name="Photo Editor Photo" r:id="rId9" imgW="4514286" imgH="2723810" progId="MSPhotoEd.3">
              <p:embed/>
            </p:oleObj>
          </a:graphicData>
        </a:graphic>
      </p:graphicFrame>
      <p:pic>
        <p:nvPicPr>
          <p:cNvPr id="126024" name="Picture 72" descr="竹鶴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429000"/>
            <a:ext cx="354013" cy="110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ja-JP" altLang="en-US"/>
              <a:t>ラダーで遊ぶ（実技編）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ja-JP" altLang="en-US" sz="4800"/>
              <a:t>ラダー図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6750" cy="706438"/>
          </a:xfrm>
        </p:spPr>
        <p:txBody>
          <a:bodyPr/>
          <a:lstStyle/>
          <a:p>
            <a:r>
              <a:rPr lang="ja-JP" altLang="en-US"/>
              <a:t>ラダー図とは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9613" y="1233488"/>
            <a:ext cx="76200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/>
              <a:t>リレーを使った制御回路の表現方法。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ja-JP" altLang="en-US"/>
              <a:t>（のひとつ）</a:t>
            </a:r>
          </a:p>
        </p:txBody>
      </p:sp>
      <p:sp>
        <p:nvSpPr>
          <p:cNvPr id="132147" name="AutoShape 51"/>
          <p:cNvSpPr>
            <a:spLocks noChangeArrowheads="1"/>
          </p:cNvSpPr>
          <p:nvPr/>
        </p:nvSpPr>
        <p:spPr bwMode="auto">
          <a:xfrm>
            <a:off x="685800" y="2971800"/>
            <a:ext cx="7772400" cy="281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2" name="Line 3"/>
          <p:cNvSpPr>
            <a:spLocks noChangeShapeType="1"/>
          </p:cNvSpPr>
          <p:nvPr/>
        </p:nvSpPr>
        <p:spPr bwMode="auto">
          <a:xfrm>
            <a:off x="1295400" y="3429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03" name="Line 4"/>
          <p:cNvSpPr>
            <a:spLocks noChangeShapeType="1"/>
          </p:cNvSpPr>
          <p:nvPr/>
        </p:nvSpPr>
        <p:spPr bwMode="auto">
          <a:xfrm>
            <a:off x="7848600" y="3429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21" name="Line 22"/>
          <p:cNvSpPr>
            <a:spLocks noChangeShapeType="1"/>
          </p:cNvSpPr>
          <p:nvPr/>
        </p:nvSpPr>
        <p:spPr bwMode="auto">
          <a:xfrm>
            <a:off x="1295400" y="41148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22" name="Oval 23"/>
          <p:cNvSpPr>
            <a:spLocks noChangeArrowheads="1"/>
          </p:cNvSpPr>
          <p:nvPr/>
        </p:nvSpPr>
        <p:spPr bwMode="auto">
          <a:xfrm>
            <a:off x="7086600" y="3810000"/>
            <a:ext cx="574675" cy="576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/>
              <a:t>Y1</a:t>
            </a:r>
          </a:p>
        </p:txBody>
      </p:sp>
      <p:sp>
        <p:nvSpPr>
          <p:cNvPr id="132123" name="Line 24"/>
          <p:cNvSpPr>
            <a:spLocks noChangeShapeType="1"/>
          </p:cNvSpPr>
          <p:nvPr/>
        </p:nvSpPr>
        <p:spPr bwMode="auto">
          <a:xfrm>
            <a:off x="1295400" y="51054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32124" name="Group 25"/>
          <p:cNvGrpSpPr>
            <a:grpSpLocks/>
          </p:cNvGrpSpPr>
          <p:nvPr/>
        </p:nvGrpSpPr>
        <p:grpSpPr bwMode="auto">
          <a:xfrm>
            <a:off x="1676400" y="3810000"/>
            <a:ext cx="360363" cy="576263"/>
            <a:chOff x="3560" y="3521"/>
            <a:chExt cx="227" cy="363"/>
          </a:xfrm>
        </p:grpSpPr>
        <p:sp>
          <p:nvSpPr>
            <p:cNvPr id="132125" name="Rectangle 26"/>
            <p:cNvSpPr>
              <a:spLocks noChangeArrowheads="1"/>
            </p:cNvSpPr>
            <p:nvPr/>
          </p:nvSpPr>
          <p:spPr bwMode="auto">
            <a:xfrm>
              <a:off x="3560" y="3521"/>
              <a:ext cx="227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2400"/>
            </a:p>
          </p:txBody>
        </p:sp>
        <p:sp>
          <p:nvSpPr>
            <p:cNvPr id="132126" name="Line 27"/>
            <p:cNvSpPr>
              <a:spLocks noChangeShapeType="1"/>
            </p:cNvSpPr>
            <p:nvPr/>
          </p:nvSpPr>
          <p:spPr bwMode="auto">
            <a:xfrm>
              <a:off x="3560" y="3521"/>
              <a:ext cx="0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27" name="Line 28"/>
            <p:cNvSpPr>
              <a:spLocks noChangeShapeType="1"/>
            </p:cNvSpPr>
            <p:nvPr/>
          </p:nvSpPr>
          <p:spPr bwMode="auto">
            <a:xfrm>
              <a:off x="3787" y="3521"/>
              <a:ext cx="0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2132" name="Group 33"/>
          <p:cNvGrpSpPr>
            <a:grpSpLocks/>
          </p:cNvGrpSpPr>
          <p:nvPr/>
        </p:nvGrpSpPr>
        <p:grpSpPr bwMode="auto">
          <a:xfrm>
            <a:off x="1676400" y="4800600"/>
            <a:ext cx="360363" cy="576263"/>
            <a:chOff x="3560" y="3521"/>
            <a:chExt cx="227" cy="363"/>
          </a:xfrm>
        </p:grpSpPr>
        <p:sp>
          <p:nvSpPr>
            <p:cNvPr id="132133" name="Rectangle 34"/>
            <p:cNvSpPr>
              <a:spLocks noChangeArrowheads="1"/>
            </p:cNvSpPr>
            <p:nvPr/>
          </p:nvSpPr>
          <p:spPr bwMode="auto">
            <a:xfrm>
              <a:off x="3560" y="3521"/>
              <a:ext cx="227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2400"/>
            </a:p>
          </p:txBody>
        </p:sp>
        <p:sp>
          <p:nvSpPr>
            <p:cNvPr id="132134" name="Line 35"/>
            <p:cNvSpPr>
              <a:spLocks noChangeShapeType="1"/>
            </p:cNvSpPr>
            <p:nvPr/>
          </p:nvSpPr>
          <p:spPr bwMode="auto">
            <a:xfrm>
              <a:off x="3560" y="3521"/>
              <a:ext cx="0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35" name="Line 36"/>
            <p:cNvSpPr>
              <a:spLocks noChangeShapeType="1"/>
            </p:cNvSpPr>
            <p:nvPr/>
          </p:nvSpPr>
          <p:spPr bwMode="auto">
            <a:xfrm>
              <a:off x="3787" y="3521"/>
              <a:ext cx="0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2136" name="Line 37"/>
          <p:cNvSpPr>
            <a:spLocks noChangeShapeType="1"/>
          </p:cNvSpPr>
          <p:nvPr/>
        </p:nvSpPr>
        <p:spPr bwMode="auto">
          <a:xfrm flipV="1">
            <a:off x="3048000" y="4114800"/>
            <a:ext cx="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2137" name="Text Box 38"/>
          <p:cNvSpPr txBox="1">
            <a:spLocks noChangeArrowheads="1"/>
          </p:cNvSpPr>
          <p:nvPr/>
        </p:nvSpPr>
        <p:spPr bwMode="auto">
          <a:xfrm>
            <a:off x="1616075" y="35194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X1</a:t>
            </a:r>
          </a:p>
        </p:txBody>
      </p:sp>
      <p:sp>
        <p:nvSpPr>
          <p:cNvPr id="132138" name="Text Box 39"/>
          <p:cNvSpPr txBox="1">
            <a:spLocks noChangeArrowheads="1"/>
          </p:cNvSpPr>
          <p:nvPr/>
        </p:nvSpPr>
        <p:spPr bwMode="auto">
          <a:xfrm>
            <a:off x="1616075" y="45100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Y1</a:t>
            </a:r>
          </a:p>
        </p:txBody>
      </p:sp>
      <p:sp>
        <p:nvSpPr>
          <p:cNvPr id="132139" name="Text Box 40"/>
          <p:cNvSpPr txBox="1">
            <a:spLocks noChangeArrowheads="1"/>
          </p:cNvSpPr>
          <p:nvPr/>
        </p:nvSpPr>
        <p:spPr bwMode="auto">
          <a:xfrm>
            <a:off x="3846513" y="35052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X2</a:t>
            </a:r>
          </a:p>
        </p:txBody>
      </p:sp>
      <p:grpSp>
        <p:nvGrpSpPr>
          <p:cNvPr id="132113" name="Group 14"/>
          <p:cNvGrpSpPr>
            <a:grpSpLocks/>
          </p:cNvGrpSpPr>
          <p:nvPr/>
        </p:nvGrpSpPr>
        <p:grpSpPr bwMode="auto">
          <a:xfrm>
            <a:off x="3770313" y="3795713"/>
            <a:ext cx="649287" cy="576262"/>
            <a:chOff x="1791" y="2568"/>
            <a:chExt cx="409" cy="363"/>
          </a:xfrm>
        </p:grpSpPr>
        <p:sp>
          <p:nvSpPr>
            <p:cNvPr id="132114" name="Rectangle 15"/>
            <p:cNvSpPr>
              <a:spLocks noChangeArrowheads="1"/>
            </p:cNvSpPr>
            <p:nvPr/>
          </p:nvSpPr>
          <p:spPr bwMode="auto">
            <a:xfrm>
              <a:off x="1882" y="2568"/>
              <a:ext cx="227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2400"/>
            </a:p>
          </p:txBody>
        </p:sp>
        <p:sp>
          <p:nvSpPr>
            <p:cNvPr id="132115" name="Line 16"/>
            <p:cNvSpPr>
              <a:spLocks noChangeShapeType="1"/>
            </p:cNvSpPr>
            <p:nvPr/>
          </p:nvSpPr>
          <p:spPr bwMode="auto">
            <a:xfrm>
              <a:off x="1882" y="2568"/>
              <a:ext cx="0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16" name="Line 17"/>
            <p:cNvSpPr>
              <a:spLocks noChangeShapeType="1"/>
            </p:cNvSpPr>
            <p:nvPr/>
          </p:nvSpPr>
          <p:spPr bwMode="auto">
            <a:xfrm>
              <a:off x="2109" y="2568"/>
              <a:ext cx="0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117" name="Line 18"/>
            <p:cNvSpPr>
              <a:spLocks noChangeShapeType="1"/>
            </p:cNvSpPr>
            <p:nvPr/>
          </p:nvSpPr>
          <p:spPr bwMode="auto">
            <a:xfrm flipH="1">
              <a:off x="1791" y="2614"/>
              <a:ext cx="409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2150" name="AutoShape 54"/>
          <p:cNvSpPr>
            <a:spLocks noChangeArrowheads="1"/>
          </p:cNvSpPr>
          <p:nvPr/>
        </p:nvSpPr>
        <p:spPr bwMode="auto">
          <a:xfrm>
            <a:off x="3505200" y="27432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ラダー図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リレーの構造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2827338" cy="4060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4343400" cy="3525838"/>
          </a:xfrm>
          <a:prstGeom prst="rect">
            <a:avLst/>
          </a:prstGeom>
          <a:noFill/>
        </p:spPr>
      </p:pic>
      <p:sp>
        <p:nvSpPr>
          <p:cNvPr id="130054" name="AutoShape 6"/>
          <p:cNvSpPr>
            <a:spLocks noChangeArrowheads="1"/>
          </p:cNvSpPr>
          <p:nvPr/>
        </p:nvSpPr>
        <p:spPr bwMode="auto">
          <a:xfrm rot="12780631" flipH="1">
            <a:off x="2667000" y="5181600"/>
            <a:ext cx="1676400" cy="609600"/>
          </a:xfrm>
          <a:prstGeom prst="curvedDownArrow">
            <a:avLst>
              <a:gd name="adj1" fmla="val 55000"/>
              <a:gd name="adj2" fmla="val 110000"/>
              <a:gd name="adj3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990600" y="5334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実物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5486400" y="16764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構造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6750" cy="706438"/>
          </a:xfrm>
        </p:spPr>
        <p:txBody>
          <a:bodyPr/>
          <a:lstStyle/>
          <a:p>
            <a:r>
              <a:rPr lang="ja-JP" altLang="en-US"/>
              <a:t>リレーの記号</a:t>
            </a:r>
          </a:p>
        </p:txBody>
      </p: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0" y="1346200"/>
            <a:ext cx="4443413" cy="4184650"/>
            <a:chOff x="0" y="848"/>
            <a:chExt cx="2799" cy="2636"/>
          </a:xfrm>
        </p:grpSpPr>
        <p:pic>
          <p:nvPicPr>
            <p:cNvPr id="131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48"/>
              <a:ext cx="2799" cy="263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sp>
          <p:nvSpPr>
            <p:cNvPr id="131077" name="Oval 5"/>
            <p:cNvSpPr>
              <a:spLocks noChangeArrowheads="1"/>
            </p:cNvSpPr>
            <p:nvPr/>
          </p:nvSpPr>
          <p:spPr bwMode="auto">
            <a:xfrm>
              <a:off x="672" y="1088"/>
              <a:ext cx="192" cy="192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78" name="Oval 6"/>
            <p:cNvSpPr>
              <a:spLocks noChangeArrowheads="1"/>
            </p:cNvSpPr>
            <p:nvPr/>
          </p:nvSpPr>
          <p:spPr bwMode="auto">
            <a:xfrm>
              <a:off x="2448" y="848"/>
              <a:ext cx="192" cy="192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79" name="Oval 7"/>
            <p:cNvSpPr>
              <a:spLocks noChangeArrowheads="1"/>
            </p:cNvSpPr>
            <p:nvPr/>
          </p:nvSpPr>
          <p:spPr bwMode="auto">
            <a:xfrm>
              <a:off x="2448" y="1232"/>
              <a:ext cx="192" cy="192"/>
            </a:xfrm>
            <a:prstGeom prst="ellipse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0" name="Oval 8"/>
            <p:cNvSpPr>
              <a:spLocks noChangeArrowheads="1"/>
            </p:cNvSpPr>
            <p:nvPr/>
          </p:nvSpPr>
          <p:spPr bwMode="auto">
            <a:xfrm>
              <a:off x="1632" y="2344"/>
              <a:ext cx="192" cy="192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1632" y="2784"/>
              <a:ext cx="192" cy="192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5334000" y="1676400"/>
            <a:ext cx="3505200" cy="4038600"/>
            <a:chOff x="3408" y="1396"/>
            <a:chExt cx="2208" cy="2544"/>
          </a:xfrm>
        </p:grpSpPr>
        <p:sp>
          <p:nvSpPr>
            <p:cNvPr id="131083" name="AutoShape 11"/>
            <p:cNvSpPr>
              <a:spLocks noChangeArrowheads="1"/>
            </p:cNvSpPr>
            <p:nvPr/>
          </p:nvSpPr>
          <p:spPr bwMode="auto">
            <a:xfrm>
              <a:off x="3408" y="1396"/>
              <a:ext cx="2208" cy="2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31084" name="Group 12"/>
            <p:cNvGrpSpPr>
              <a:grpSpLocks/>
            </p:cNvGrpSpPr>
            <p:nvPr/>
          </p:nvGrpSpPr>
          <p:grpSpPr bwMode="auto">
            <a:xfrm>
              <a:off x="3552" y="2260"/>
              <a:ext cx="1152" cy="384"/>
              <a:chOff x="3264" y="1776"/>
              <a:chExt cx="1152" cy="384"/>
            </a:xfrm>
          </p:grpSpPr>
          <p:sp>
            <p:nvSpPr>
              <p:cNvPr id="131085" name="Line 13"/>
              <p:cNvSpPr>
                <a:spLocks noChangeShapeType="1"/>
              </p:cNvSpPr>
              <p:nvPr/>
            </p:nvSpPr>
            <p:spPr bwMode="auto">
              <a:xfrm>
                <a:off x="3696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86" name="Line 14"/>
              <p:cNvSpPr>
                <a:spLocks noChangeShapeType="1"/>
              </p:cNvSpPr>
              <p:nvPr/>
            </p:nvSpPr>
            <p:spPr bwMode="auto">
              <a:xfrm>
                <a:off x="3984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87" name="Line 15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88" name="Line 16"/>
              <p:cNvSpPr>
                <a:spLocks noChangeShapeType="1"/>
              </p:cNvSpPr>
              <p:nvPr/>
            </p:nvSpPr>
            <p:spPr bwMode="auto">
              <a:xfrm>
                <a:off x="3984" y="196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31089" name="Group 17"/>
            <p:cNvGrpSpPr>
              <a:grpSpLocks/>
            </p:cNvGrpSpPr>
            <p:nvPr/>
          </p:nvGrpSpPr>
          <p:grpSpPr bwMode="auto">
            <a:xfrm>
              <a:off x="3552" y="1636"/>
              <a:ext cx="1152" cy="384"/>
              <a:chOff x="3264" y="1152"/>
              <a:chExt cx="1152" cy="384"/>
            </a:xfrm>
          </p:grpSpPr>
          <p:sp>
            <p:nvSpPr>
              <p:cNvPr id="131090" name="Line 18"/>
              <p:cNvSpPr>
                <a:spLocks noChangeShapeType="1"/>
              </p:cNvSpPr>
              <p:nvPr/>
            </p:nvSpPr>
            <p:spPr bwMode="auto">
              <a:xfrm>
                <a:off x="3696" y="115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91" name="Line 19"/>
              <p:cNvSpPr>
                <a:spLocks noChangeShapeType="1"/>
              </p:cNvSpPr>
              <p:nvPr/>
            </p:nvSpPr>
            <p:spPr bwMode="auto">
              <a:xfrm>
                <a:off x="3984" y="115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92" name="Line 20"/>
              <p:cNvSpPr>
                <a:spLocks noChangeShapeType="1"/>
              </p:cNvSpPr>
              <p:nvPr/>
            </p:nvSpPr>
            <p:spPr bwMode="auto">
              <a:xfrm>
                <a:off x="3264" y="134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93" name="Line 21"/>
              <p:cNvSpPr>
                <a:spLocks noChangeShapeType="1"/>
              </p:cNvSpPr>
              <p:nvPr/>
            </p:nvSpPr>
            <p:spPr bwMode="auto">
              <a:xfrm>
                <a:off x="3984" y="134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94" name="Line 22"/>
              <p:cNvSpPr>
                <a:spLocks noChangeShapeType="1"/>
              </p:cNvSpPr>
              <p:nvPr/>
            </p:nvSpPr>
            <p:spPr bwMode="auto">
              <a:xfrm flipH="1">
                <a:off x="3696" y="1152"/>
                <a:ext cx="288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31095" name="Group 23"/>
            <p:cNvGrpSpPr>
              <a:grpSpLocks/>
            </p:cNvGrpSpPr>
            <p:nvPr/>
          </p:nvGrpSpPr>
          <p:grpSpPr bwMode="auto">
            <a:xfrm>
              <a:off x="3600" y="3268"/>
              <a:ext cx="1104" cy="384"/>
              <a:chOff x="3312" y="2784"/>
              <a:chExt cx="1104" cy="384"/>
            </a:xfrm>
          </p:grpSpPr>
          <p:sp>
            <p:nvSpPr>
              <p:cNvPr id="131096" name="Oval 24"/>
              <p:cNvSpPr>
                <a:spLocks noChangeArrowheads="1"/>
              </p:cNvSpPr>
              <p:nvPr/>
            </p:nvSpPr>
            <p:spPr bwMode="auto">
              <a:xfrm>
                <a:off x="3648" y="2784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Line 25"/>
              <p:cNvSpPr>
                <a:spLocks noChangeShapeType="1"/>
              </p:cNvSpPr>
              <p:nvPr/>
            </p:nvSpPr>
            <p:spPr bwMode="auto">
              <a:xfrm>
                <a:off x="3312" y="2976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098" name="Line 26"/>
              <p:cNvSpPr>
                <a:spLocks noChangeShapeType="1"/>
              </p:cNvSpPr>
              <p:nvPr/>
            </p:nvSpPr>
            <p:spPr bwMode="auto">
              <a:xfrm>
                <a:off x="4032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31099" name="Text Box 27"/>
            <p:cNvSpPr txBox="1">
              <a:spLocks noChangeArrowheads="1"/>
            </p:cNvSpPr>
            <p:nvPr/>
          </p:nvSpPr>
          <p:spPr bwMode="auto">
            <a:xfrm>
              <a:off x="4848" y="2260"/>
              <a:ext cx="720" cy="327"/>
            </a:xfrm>
            <a:prstGeom prst="rect">
              <a:avLst/>
            </a:prstGeom>
            <a:solidFill>
              <a:schemeClr val="accent1"/>
            </a:solidFill>
            <a:ln w="381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/>
                <a:t>a</a:t>
              </a:r>
              <a:r>
                <a:rPr lang="ja-JP" altLang="en-US" sz="2800"/>
                <a:t>接点</a:t>
              </a:r>
            </a:p>
          </p:txBody>
        </p:sp>
        <p:sp>
          <p:nvSpPr>
            <p:cNvPr id="131100" name="Text Box 28"/>
            <p:cNvSpPr txBox="1">
              <a:spLocks noChangeArrowheads="1"/>
            </p:cNvSpPr>
            <p:nvPr/>
          </p:nvSpPr>
          <p:spPr bwMode="auto">
            <a:xfrm>
              <a:off x="4800" y="1636"/>
              <a:ext cx="720" cy="327"/>
            </a:xfrm>
            <a:prstGeom prst="rect">
              <a:avLst/>
            </a:prstGeom>
            <a:solidFill>
              <a:schemeClr val="accent1"/>
            </a:solidFill>
            <a:ln w="381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/>
                <a:t>b</a:t>
              </a:r>
              <a:r>
                <a:rPr lang="ja-JP" altLang="en-US" sz="2800"/>
                <a:t>接点</a:t>
              </a:r>
            </a:p>
          </p:txBody>
        </p:sp>
        <p:sp>
          <p:nvSpPr>
            <p:cNvPr id="131101" name="Text Box 29"/>
            <p:cNvSpPr txBox="1">
              <a:spLocks noChangeArrowheads="1"/>
            </p:cNvSpPr>
            <p:nvPr/>
          </p:nvSpPr>
          <p:spPr bwMode="auto">
            <a:xfrm>
              <a:off x="4800" y="3268"/>
              <a:ext cx="720" cy="327"/>
            </a:xfrm>
            <a:prstGeom prst="rect">
              <a:avLst/>
            </a:prstGeom>
            <a:solidFill>
              <a:schemeClr val="accent1"/>
            </a:solidFill>
            <a:ln w="381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/>
                <a:t>コイル</a:t>
              </a:r>
            </a:p>
          </p:txBody>
        </p:sp>
        <p:sp>
          <p:nvSpPr>
            <p:cNvPr id="131102" name="Oval 30"/>
            <p:cNvSpPr>
              <a:spLocks noChangeArrowheads="1"/>
            </p:cNvSpPr>
            <p:nvPr/>
          </p:nvSpPr>
          <p:spPr bwMode="auto">
            <a:xfrm>
              <a:off x="3456" y="3360"/>
              <a:ext cx="192" cy="192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103" name="Oval 31"/>
            <p:cNvSpPr>
              <a:spLocks noChangeArrowheads="1"/>
            </p:cNvSpPr>
            <p:nvPr/>
          </p:nvSpPr>
          <p:spPr bwMode="auto">
            <a:xfrm>
              <a:off x="4608" y="3360"/>
              <a:ext cx="192" cy="192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104" name="Oval 32"/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105" name="Oval 33"/>
            <p:cNvSpPr>
              <a:spLocks noChangeArrowheads="1"/>
            </p:cNvSpPr>
            <p:nvPr/>
          </p:nvSpPr>
          <p:spPr bwMode="auto">
            <a:xfrm>
              <a:off x="4608" y="2352"/>
              <a:ext cx="192" cy="192"/>
            </a:xfrm>
            <a:prstGeom prst="ellipse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106" name="Oval 34"/>
            <p:cNvSpPr>
              <a:spLocks noChangeArrowheads="1"/>
            </p:cNvSpPr>
            <p:nvPr/>
          </p:nvSpPr>
          <p:spPr bwMode="auto">
            <a:xfrm>
              <a:off x="3456" y="1728"/>
              <a:ext cx="192" cy="192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107" name="Oval 35"/>
            <p:cNvSpPr>
              <a:spLocks noChangeArrowheads="1"/>
            </p:cNvSpPr>
            <p:nvPr/>
          </p:nvSpPr>
          <p:spPr bwMode="auto">
            <a:xfrm>
              <a:off x="3456" y="2352"/>
              <a:ext cx="192" cy="192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4267200" y="2743200"/>
            <a:ext cx="914400" cy="838200"/>
          </a:xfrm>
          <a:prstGeom prst="rightArrow">
            <a:avLst>
              <a:gd name="adj1" fmla="val 50000"/>
              <a:gd name="adj2" fmla="val 27273"/>
            </a:avLst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1111" name="AutoShape 39"/>
          <p:cNvSpPr>
            <a:spLocks noChangeArrowheads="1"/>
          </p:cNvSpPr>
          <p:nvPr/>
        </p:nvSpPr>
        <p:spPr bwMode="auto">
          <a:xfrm>
            <a:off x="6248400" y="11430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記号</a:t>
            </a:r>
          </a:p>
        </p:txBody>
      </p:sp>
      <p:sp>
        <p:nvSpPr>
          <p:cNvPr id="131112" name="AutoShape 40"/>
          <p:cNvSpPr>
            <a:spLocks noChangeArrowheads="1"/>
          </p:cNvSpPr>
          <p:nvPr/>
        </p:nvSpPr>
        <p:spPr bwMode="auto">
          <a:xfrm>
            <a:off x="1447800" y="838200"/>
            <a:ext cx="1600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/>
              <a:t>回路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6750" cy="706438"/>
          </a:xfrm>
        </p:spPr>
        <p:txBody>
          <a:bodyPr/>
          <a:lstStyle/>
          <a:p>
            <a:r>
              <a:rPr lang="ja-JP" altLang="en-US"/>
              <a:t>リレーの仮想化（ソフトウエア化）による利点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修正が容易</a:t>
            </a:r>
          </a:p>
          <a:p>
            <a:r>
              <a:rPr lang="ja-JP" altLang="en-US"/>
              <a:t>接点が何個でも使える</a:t>
            </a:r>
          </a:p>
          <a:p>
            <a:r>
              <a:rPr lang="ja-JP" altLang="en-US"/>
              <a:t>速度が速い</a:t>
            </a:r>
          </a:p>
          <a:p>
            <a:r>
              <a:rPr lang="ja-JP" altLang="en-US"/>
              <a:t>遅れのない確実な動作</a:t>
            </a:r>
          </a:p>
          <a:p>
            <a:pPr lvl="1">
              <a:buFontTx/>
              <a:buNone/>
            </a:pPr>
            <a:r>
              <a:rPr lang="ja-JP" altLang="en-US"/>
              <a:t>（パルス駆動回路の実現）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ja-JP" altLang="en-US"/>
              <a:t>ラダーで遊ぶ（実技編）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ja-JP" altLang="en-US" sz="4800"/>
              <a:t>入門編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スライドマスタN05">
  <a:themeElements>
    <a:clrScheme name="1_スライドマスタN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スライドマスタN0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スライドマスタN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スライドマスタN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スライドマスタN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スライドマスタN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スライドマスタN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スライドマスタN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スライドマスタN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スライドマスタN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スライドマスタN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スライドマスタN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スライドマスタN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スライドマスタN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スライドマスタF08</Template>
  <TotalTime>2299</TotalTime>
  <Words>280</Words>
  <Application>Microsoft Office PowerPoint</Application>
  <PresentationFormat>画面に合わせる (4:3)</PresentationFormat>
  <Paragraphs>81</Paragraphs>
  <Slides>13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ＭＳ Ｐ明朝</vt:lpstr>
      <vt:lpstr>1_スライドマスタN05</vt:lpstr>
      <vt:lpstr>Microsoft Photo Editor 3.0 イメージ</vt:lpstr>
      <vt:lpstr>ラダーで遊ぶ （実技編）</vt:lpstr>
      <vt:lpstr>内容</vt:lpstr>
      <vt:lpstr>自己紹介</vt:lpstr>
      <vt:lpstr>ラダーで遊ぶ（実技編）</vt:lpstr>
      <vt:lpstr>ラダー図とは</vt:lpstr>
      <vt:lpstr>リレーの構造</vt:lpstr>
      <vt:lpstr>リレーの記号</vt:lpstr>
      <vt:lpstr>リレーの仮想化（ソフトウエア化）による利点</vt:lpstr>
      <vt:lpstr>ラダーで遊ぶ（実技編）</vt:lpstr>
      <vt:lpstr>デバイス</vt:lpstr>
      <vt:lpstr>入門編</vt:lpstr>
      <vt:lpstr>応用編</vt:lpstr>
      <vt:lpstr>ラダーで遊ぶ （実技編）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ラダーで遊ぶ（実技編）</dc:title>
  <dc:creator/>
  <cp:lastModifiedBy>わんくま同盟</cp:lastModifiedBy>
  <cp:revision>14</cp:revision>
  <cp:lastPrinted>1601-01-01T00:00:00Z</cp:lastPrinted>
  <dcterms:created xsi:type="dcterms:W3CDTF">1601-01-01T00:00:00Z</dcterms:created>
  <dcterms:modified xsi:type="dcterms:W3CDTF">2009-09-10T16:55:33Z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