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265" r:id="rId2"/>
    <p:sldId id="279" r:id="rId3"/>
    <p:sldId id="266" r:id="rId4"/>
    <p:sldId id="281" r:id="rId5"/>
    <p:sldId id="282" r:id="rId6"/>
    <p:sldId id="280" r:id="rId7"/>
    <p:sldId id="283" r:id="rId8"/>
    <p:sldId id="285" r:id="rId9"/>
    <p:sldId id="284" r:id="rId10"/>
    <p:sldId id="286" r:id="rId11"/>
  </p:sldIdLst>
  <p:sldSz cx="9144000" cy="6858000" type="screen4x3"/>
  <p:notesSz cx="6735763" cy="9866313"/>
  <p:embeddedFontLst>
    <p:embeddedFont>
      <p:font typeface="Calibri" pitchFamily="34" charset="0"/>
      <p:regular r:id="rId14"/>
      <p:bold r:id="rId15"/>
      <p:italic r:id="rId16"/>
      <p:boldItalic r:id="rId17"/>
    </p:embeddedFont>
  </p:embeddedFontLst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43" autoAdjust="0"/>
  </p:normalViewPr>
  <p:slideViewPr>
    <p:cSldViewPr>
      <p:cViewPr varScale="1">
        <p:scale>
          <a:sx n="66" d="100"/>
          <a:sy n="66" d="100"/>
        </p:scale>
        <p:origin x="-546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5" d="100"/>
          <a:sy n="75" d="100"/>
        </p:scale>
        <p:origin x="-1332" y="-102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D79260-F8FB-4AA7-BF4B-204B8551DD16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BC05259E-0617-4217-B22D-109A0AE3BB82}">
      <dgm:prSet/>
      <dgm:spPr/>
      <dgm:t>
        <a:bodyPr/>
        <a:lstStyle/>
        <a:p>
          <a:pPr rtl="0"/>
          <a:r>
            <a:rPr lang="ja-JP" dirty="0" smtClean="0"/>
            <a:t>無料の</a:t>
          </a:r>
          <a:r>
            <a:rPr lang="en-US" dirty="0" smtClean="0"/>
            <a:t>Oracle Database</a:t>
          </a:r>
          <a:r>
            <a:rPr lang="ja-JP" dirty="0" smtClean="0"/>
            <a:t>環境について</a:t>
          </a:r>
          <a:endParaRPr lang="en-US" dirty="0"/>
        </a:p>
      </dgm:t>
    </dgm:pt>
    <dgm:pt modelId="{D92CF933-7B1C-461C-8FD2-5F6AEF064293}" type="parTrans" cxnId="{980F1C76-76A6-4131-972B-E47C6A54EA2D}">
      <dgm:prSet/>
      <dgm:spPr/>
      <dgm:t>
        <a:bodyPr/>
        <a:lstStyle/>
        <a:p>
          <a:endParaRPr lang="ja-JP" altLang="en-US"/>
        </a:p>
      </dgm:t>
    </dgm:pt>
    <dgm:pt modelId="{F87EDCE9-A4BD-4847-8160-B2926C7F6AC5}" type="sibTrans" cxnId="{980F1C76-76A6-4131-972B-E47C6A54EA2D}">
      <dgm:prSet/>
      <dgm:spPr/>
      <dgm:t>
        <a:bodyPr/>
        <a:lstStyle/>
        <a:p>
          <a:endParaRPr lang="ja-JP" altLang="en-US"/>
        </a:p>
      </dgm:t>
    </dgm:pt>
    <dgm:pt modelId="{F4185B3F-2048-4FA3-984F-2FD143088757}">
      <dgm:prSet/>
      <dgm:spPr/>
      <dgm:t>
        <a:bodyPr/>
        <a:lstStyle/>
        <a:p>
          <a:pPr rtl="0"/>
          <a:r>
            <a:rPr lang="en-US" dirty="0" smtClean="0"/>
            <a:t>Oracle Database Express Edition (</a:t>
          </a:r>
          <a:r>
            <a:rPr lang="en-US" dirty="0" err="1" smtClean="0"/>
            <a:t>OracleXE</a:t>
          </a:r>
          <a:r>
            <a:rPr lang="en-US" dirty="0" smtClean="0"/>
            <a:t>)</a:t>
          </a:r>
          <a:endParaRPr lang="ja-JP" dirty="0"/>
        </a:p>
      </dgm:t>
    </dgm:pt>
    <dgm:pt modelId="{30B1F583-DB24-45FC-BFA7-A7608A4A8995}" type="parTrans" cxnId="{26709A51-26C9-4589-9842-705CA0487D1D}">
      <dgm:prSet/>
      <dgm:spPr/>
      <dgm:t>
        <a:bodyPr/>
        <a:lstStyle/>
        <a:p>
          <a:endParaRPr lang="ja-JP" altLang="en-US"/>
        </a:p>
      </dgm:t>
    </dgm:pt>
    <dgm:pt modelId="{DB711E87-DBBC-494E-B280-C93FE0D8EE57}" type="sibTrans" cxnId="{26709A51-26C9-4589-9842-705CA0487D1D}">
      <dgm:prSet/>
      <dgm:spPr/>
      <dgm:t>
        <a:bodyPr/>
        <a:lstStyle/>
        <a:p>
          <a:endParaRPr lang="ja-JP" altLang="en-US"/>
        </a:p>
      </dgm:t>
    </dgm:pt>
    <dgm:pt modelId="{236B0A2A-2365-4849-BD3A-E7925478EC69}">
      <dgm:prSet/>
      <dgm:spPr/>
      <dgm:t>
        <a:bodyPr/>
        <a:lstStyle/>
        <a:p>
          <a:pPr rtl="0"/>
          <a:r>
            <a:rPr lang="ja-JP" dirty="0" smtClean="0"/>
            <a:t>無料環境を使って</a:t>
          </a:r>
          <a:r>
            <a:rPr lang="en-US" dirty="0" smtClean="0"/>
            <a:t>DB</a:t>
          </a:r>
          <a:r>
            <a:rPr lang="ja-JP" dirty="0" smtClean="0"/>
            <a:t>アプリ作成</a:t>
          </a:r>
          <a:endParaRPr lang="en-US" dirty="0"/>
        </a:p>
      </dgm:t>
    </dgm:pt>
    <dgm:pt modelId="{0EC31110-9133-4FC4-921E-8724BBA6EF26}" type="parTrans" cxnId="{0DEA921C-0A84-4F49-80FD-9A4242DF8964}">
      <dgm:prSet/>
      <dgm:spPr/>
      <dgm:t>
        <a:bodyPr/>
        <a:lstStyle/>
        <a:p>
          <a:endParaRPr lang="ja-JP" altLang="en-US"/>
        </a:p>
      </dgm:t>
    </dgm:pt>
    <dgm:pt modelId="{893D7947-6A4D-4ECB-9DA3-1367CB05AD23}" type="sibTrans" cxnId="{0DEA921C-0A84-4F49-80FD-9A4242DF8964}">
      <dgm:prSet/>
      <dgm:spPr/>
      <dgm:t>
        <a:bodyPr/>
        <a:lstStyle/>
        <a:p>
          <a:endParaRPr lang="ja-JP" altLang="en-US"/>
        </a:p>
      </dgm:t>
    </dgm:pt>
    <dgm:pt modelId="{661B89A9-5146-4A2B-B6B2-6EFC6AEA4496}">
      <dgm:prSet/>
      <dgm:spPr/>
      <dgm:t>
        <a:bodyPr/>
        <a:lstStyle/>
        <a:p>
          <a:pPr rtl="0"/>
          <a:r>
            <a:rPr lang="en-US" dirty="0" smtClean="0"/>
            <a:t>Visual Studio 2008 Express Edition</a:t>
          </a:r>
          <a:endParaRPr lang="ja-JP" dirty="0"/>
        </a:p>
      </dgm:t>
    </dgm:pt>
    <dgm:pt modelId="{E46EF2C0-75DA-495D-8CB9-CFD86AE0B480}" type="parTrans" cxnId="{7D66AB3B-E7C9-4FCF-9A64-E7B24EC4D992}">
      <dgm:prSet/>
      <dgm:spPr/>
      <dgm:t>
        <a:bodyPr/>
        <a:lstStyle/>
        <a:p>
          <a:endParaRPr lang="ja-JP" altLang="en-US"/>
        </a:p>
      </dgm:t>
    </dgm:pt>
    <dgm:pt modelId="{F0595536-AB8B-490B-A88D-B43C23230FBF}" type="sibTrans" cxnId="{7D66AB3B-E7C9-4FCF-9A64-E7B24EC4D992}">
      <dgm:prSet/>
      <dgm:spPr/>
      <dgm:t>
        <a:bodyPr/>
        <a:lstStyle/>
        <a:p>
          <a:endParaRPr lang="ja-JP" altLang="en-US"/>
        </a:p>
      </dgm:t>
    </dgm:pt>
    <dgm:pt modelId="{35490A63-11E1-4B08-88CA-065C89BF4462}">
      <dgm:prSet/>
      <dgm:spPr/>
      <dgm:t>
        <a:bodyPr/>
        <a:lstStyle/>
        <a:p>
          <a:pPr rtl="0"/>
          <a:r>
            <a:rPr lang="en-US" dirty="0" smtClean="0"/>
            <a:t>Oracle Database 10g R2 Express Edition</a:t>
          </a:r>
          <a:endParaRPr lang="ja-JP" dirty="0"/>
        </a:p>
      </dgm:t>
    </dgm:pt>
    <dgm:pt modelId="{2A1723EF-C98D-4250-9ED0-1000CECEC6C1}" type="parTrans" cxnId="{AB18C0A0-C819-4772-9099-6936B70C6F6D}">
      <dgm:prSet/>
      <dgm:spPr/>
      <dgm:t>
        <a:bodyPr/>
        <a:lstStyle/>
        <a:p>
          <a:endParaRPr lang="ja-JP" altLang="en-US"/>
        </a:p>
      </dgm:t>
    </dgm:pt>
    <dgm:pt modelId="{3333CCC5-54FC-4C52-8BD7-1286D520D898}" type="sibTrans" cxnId="{AB18C0A0-C819-4772-9099-6936B70C6F6D}">
      <dgm:prSet/>
      <dgm:spPr/>
      <dgm:t>
        <a:bodyPr/>
        <a:lstStyle/>
        <a:p>
          <a:endParaRPr lang="ja-JP" altLang="en-US"/>
        </a:p>
      </dgm:t>
    </dgm:pt>
    <dgm:pt modelId="{F532D61D-919E-408E-8CC9-F9EE1284F6B3}">
      <dgm:prSet/>
      <dgm:spPr/>
      <dgm:t>
        <a:bodyPr/>
        <a:lstStyle/>
        <a:p>
          <a:pPr rtl="0"/>
          <a:r>
            <a:rPr lang="en-US" dirty="0" smtClean="0"/>
            <a:t>ODAC 11.1.0.6.21</a:t>
          </a:r>
          <a:endParaRPr lang="ja-JP" dirty="0"/>
        </a:p>
      </dgm:t>
    </dgm:pt>
    <dgm:pt modelId="{5256EF8B-73EE-468D-88FD-B63D7E32A85D}" type="parTrans" cxnId="{2B55C1C3-C3AF-42AE-A7AD-7ED50D912CB5}">
      <dgm:prSet/>
      <dgm:spPr/>
      <dgm:t>
        <a:bodyPr/>
        <a:lstStyle/>
        <a:p>
          <a:endParaRPr lang="ja-JP" altLang="en-US"/>
        </a:p>
      </dgm:t>
    </dgm:pt>
    <dgm:pt modelId="{F40CBD61-0636-442B-A8EC-96876E449797}" type="sibTrans" cxnId="{2B55C1C3-C3AF-42AE-A7AD-7ED50D912CB5}">
      <dgm:prSet/>
      <dgm:spPr/>
      <dgm:t>
        <a:bodyPr/>
        <a:lstStyle/>
        <a:p>
          <a:endParaRPr lang="ja-JP" altLang="en-US"/>
        </a:p>
      </dgm:t>
    </dgm:pt>
    <dgm:pt modelId="{6AE224BC-D697-4A40-B1E0-4C231FDD68CA}">
      <dgm:prSet/>
      <dgm:spPr/>
      <dgm:t>
        <a:bodyPr/>
        <a:lstStyle/>
        <a:p>
          <a:pPr rtl="0"/>
          <a:r>
            <a:rPr lang="en-US" altLang="ja-JP" dirty="0" smtClean="0"/>
            <a:t>Visual Studio 2010β1</a:t>
          </a:r>
          <a:r>
            <a:rPr lang="ja-JP" altLang="en-US" dirty="0" smtClean="0"/>
            <a:t>から使ってみる</a:t>
          </a:r>
          <a:endParaRPr lang="ja-JP" dirty="0"/>
        </a:p>
      </dgm:t>
    </dgm:pt>
    <dgm:pt modelId="{E5DC9FF6-D03C-47DC-8B9F-FFBE370533CD}" type="parTrans" cxnId="{2EA392B1-E98A-45CC-A50E-B7623A2F73DA}">
      <dgm:prSet/>
      <dgm:spPr/>
      <dgm:t>
        <a:bodyPr/>
        <a:lstStyle/>
        <a:p>
          <a:endParaRPr kumimoji="1" lang="ja-JP" altLang="en-US"/>
        </a:p>
      </dgm:t>
    </dgm:pt>
    <dgm:pt modelId="{F98D01EC-E87C-4793-8CA0-4A34ECB4E0DD}" type="sibTrans" cxnId="{2EA392B1-E98A-45CC-A50E-B7623A2F73DA}">
      <dgm:prSet/>
      <dgm:spPr/>
      <dgm:t>
        <a:bodyPr/>
        <a:lstStyle/>
        <a:p>
          <a:endParaRPr kumimoji="1" lang="ja-JP" altLang="en-US"/>
        </a:p>
      </dgm:t>
    </dgm:pt>
    <dgm:pt modelId="{B5653617-84D4-4271-81BF-E94D28644478}" type="pres">
      <dgm:prSet presAssocID="{64D79260-F8FB-4AA7-BF4B-204B8551DD1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9789585D-9B57-4DDD-BA3C-5BD63C0CB918}" type="pres">
      <dgm:prSet presAssocID="{BC05259E-0617-4217-B22D-109A0AE3BB82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17949B2-EBC4-4DBD-B899-A862661CFD90}" type="pres">
      <dgm:prSet presAssocID="{BC05259E-0617-4217-B22D-109A0AE3BB82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6B91A2A-A189-4D21-B2AC-E8DC7BEF53CC}" type="pres">
      <dgm:prSet presAssocID="{236B0A2A-2365-4849-BD3A-E7925478EC6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893A214-2EBB-4F72-A8F4-433DB65C2EAC}" type="pres">
      <dgm:prSet presAssocID="{236B0A2A-2365-4849-BD3A-E7925478EC69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1FA98EE-8D34-4553-A957-B6F8C71645A6}" type="pres">
      <dgm:prSet presAssocID="{6AE224BC-D697-4A40-B1E0-4C231FDD68C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26709A51-26C9-4589-9842-705CA0487D1D}" srcId="{BC05259E-0617-4217-B22D-109A0AE3BB82}" destId="{F4185B3F-2048-4FA3-984F-2FD143088757}" srcOrd="0" destOrd="0" parTransId="{30B1F583-DB24-45FC-BFA7-A7608A4A8995}" sibTransId="{DB711E87-DBBC-494E-B280-C93FE0D8EE57}"/>
    <dgm:cxn modelId="{0DEA921C-0A84-4F49-80FD-9A4242DF8964}" srcId="{64D79260-F8FB-4AA7-BF4B-204B8551DD16}" destId="{236B0A2A-2365-4849-BD3A-E7925478EC69}" srcOrd="1" destOrd="0" parTransId="{0EC31110-9133-4FC4-921E-8724BBA6EF26}" sibTransId="{893D7947-6A4D-4ECB-9DA3-1367CB05AD23}"/>
    <dgm:cxn modelId="{980F1C76-76A6-4131-972B-E47C6A54EA2D}" srcId="{64D79260-F8FB-4AA7-BF4B-204B8551DD16}" destId="{BC05259E-0617-4217-B22D-109A0AE3BB82}" srcOrd="0" destOrd="0" parTransId="{D92CF933-7B1C-461C-8FD2-5F6AEF064293}" sibTransId="{F87EDCE9-A4BD-4847-8160-B2926C7F6AC5}"/>
    <dgm:cxn modelId="{BA6025EF-2AD5-4B36-BBEC-6F5D6DB378AD}" type="presOf" srcId="{64D79260-F8FB-4AA7-BF4B-204B8551DD16}" destId="{B5653617-84D4-4271-81BF-E94D28644478}" srcOrd="0" destOrd="0" presId="urn:microsoft.com/office/officeart/2005/8/layout/vList2"/>
    <dgm:cxn modelId="{AB18C0A0-C819-4772-9099-6936B70C6F6D}" srcId="{236B0A2A-2365-4849-BD3A-E7925478EC69}" destId="{35490A63-11E1-4B08-88CA-065C89BF4462}" srcOrd="1" destOrd="0" parTransId="{2A1723EF-C98D-4250-9ED0-1000CECEC6C1}" sibTransId="{3333CCC5-54FC-4C52-8BD7-1286D520D898}"/>
    <dgm:cxn modelId="{A6BC0226-A315-4E2B-8C7F-39579AE18F05}" type="presOf" srcId="{236B0A2A-2365-4849-BD3A-E7925478EC69}" destId="{66B91A2A-A189-4D21-B2AC-E8DC7BEF53CC}" srcOrd="0" destOrd="0" presId="urn:microsoft.com/office/officeart/2005/8/layout/vList2"/>
    <dgm:cxn modelId="{2B55C1C3-C3AF-42AE-A7AD-7ED50D912CB5}" srcId="{236B0A2A-2365-4849-BD3A-E7925478EC69}" destId="{F532D61D-919E-408E-8CC9-F9EE1284F6B3}" srcOrd="2" destOrd="0" parTransId="{5256EF8B-73EE-468D-88FD-B63D7E32A85D}" sibTransId="{F40CBD61-0636-442B-A8EC-96876E449797}"/>
    <dgm:cxn modelId="{9685E075-BFC3-4632-B588-92BF794E36AE}" type="presOf" srcId="{6AE224BC-D697-4A40-B1E0-4C231FDD68CA}" destId="{01FA98EE-8D34-4553-A957-B6F8C71645A6}" srcOrd="0" destOrd="0" presId="urn:microsoft.com/office/officeart/2005/8/layout/vList2"/>
    <dgm:cxn modelId="{7D66AB3B-E7C9-4FCF-9A64-E7B24EC4D992}" srcId="{236B0A2A-2365-4849-BD3A-E7925478EC69}" destId="{661B89A9-5146-4A2B-B6B2-6EFC6AEA4496}" srcOrd="0" destOrd="0" parTransId="{E46EF2C0-75DA-495D-8CB9-CFD86AE0B480}" sibTransId="{F0595536-AB8B-490B-A88D-B43C23230FBF}"/>
    <dgm:cxn modelId="{2EA392B1-E98A-45CC-A50E-B7623A2F73DA}" srcId="{64D79260-F8FB-4AA7-BF4B-204B8551DD16}" destId="{6AE224BC-D697-4A40-B1E0-4C231FDD68CA}" srcOrd="2" destOrd="0" parTransId="{E5DC9FF6-D03C-47DC-8B9F-FFBE370533CD}" sibTransId="{F98D01EC-E87C-4793-8CA0-4A34ECB4E0DD}"/>
    <dgm:cxn modelId="{8FC7D4BD-78A0-48CE-BFA7-FD713581A827}" type="presOf" srcId="{F4185B3F-2048-4FA3-984F-2FD143088757}" destId="{F17949B2-EBC4-4DBD-B899-A862661CFD90}" srcOrd="0" destOrd="0" presId="urn:microsoft.com/office/officeart/2005/8/layout/vList2"/>
    <dgm:cxn modelId="{B9837640-0A9D-4BC8-AB13-CEB0483CA93A}" type="presOf" srcId="{661B89A9-5146-4A2B-B6B2-6EFC6AEA4496}" destId="{2893A214-2EBB-4F72-A8F4-433DB65C2EAC}" srcOrd="0" destOrd="0" presId="urn:microsoft.com/office/officeart/2005/8/layout/vList2"/>
    <dgm:cxn modelId="{A0FD442D-56DB-4797-BD55-3B59ED69C0E6}" type="presOf" srcId="{BC05259E-0617-4217-B22D-109A0AE3BB82}" destId="{9789585D-9B57-4DDD-BA3C-5BD63C0CB918}" srcOrd="0" destOrd="0" presId="urn:microsoft.com/office/officeart/2005/8/layout/vList2"/>
    <dgm:cxn modelId="{50F2320D-5A70-49F8-B675-1138B1D779CF}" type="presOf" srcId="{F532D61D-919E-408E-8CC9-F9EE1284F6B3}" destId="{2893A214-2EBB-4F72-A8F4-433DB65C2EAC}" srcOrd="0" destOrd="2" presId="urn:microsoft.com/office/officeart/2005/8/layout/vList2"/>
    <dgm:cxn modelId="{CA13714F-5692-4363-8C06-C68D8AEEF0AF}" type="presOf" srcId="{35490A63-11E1-4B08-88CA-065C89BF4462}" destId="{2893A214-2EBB-4F72-A8F4-433DB65C2EAC}" srcOrd="0" destOrd="1" presId="urn:microsoft.com/office/officeart/2005/8/layout/vList2"/>
    <dgm:cxn modelId="{AC7DAAC9-6E07-4196-A7A7-1A09CF298362}" type="presParOf" srcId="{B5653617-84D4-4271-81BF-E94D28644478}" destId="{9789585D-9B57-4DDD-BA3C-5BD63C0CB918}" srcOrd="0" destOrd="0" presId="urn:microsoft.com/office/officeart/2005/8/layout/vList2"/>
    <dgm:cxn modelId="{8C517029-3A79-4B57-AD6B-3F252CF1BAE0}" type="presParOf" srcId="{B5653617-84D4-4271-81BF-E94D28644478}" destId="{F17949B2-EBC4-4DBD-B899-A862661CFD90}" srcOrd="1" destOrd="0" presId="urn:microsoft.com/office/officeart/2005/8/layout/vList2"/>
    <dgm:cxn modelId="{E459301F-EB70-43B6-8CF3-298C6D681AEB}" type="presParOf" srcId="{B5653617-84D4-4271-81BF-E94D28644478}" destId="{66B91A2A-A189-4D21-B2AC-E8DC7BEF53CC}" srcOrd="2" destOrd="0" presId="urn:microsoft.com/office/officeart/2005/8/layout/vList2"/>
    <dgm:cxn modelId="{71167A93-401F-4C8B-81BD-D1AF6410B815}" type="presParOf" srcId="{B5653617-84D4-4271-81BF-E94D28644478}" destId="{2893A214-2EBB-4F72-A8F4-433DB65C2EAC}" srcOrd="3" destOrd="0" presId="urn:microsoft.com/office/officeart/2005/8/layout/vList2"/>
    <dgm:cxn modelId="{7BBD890F-2E8C-429A-B025-84CAA796DE78}" type="presParOf" srcId="{B5653617-84D4-4271-81BF-E94D28644478}" destId="{01FA98EE-8D34-4553-A957-B6F8C71645A6}" srcOrd="4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789585D-9B57-4DDD-BA3C-5BD63C0CB918}">
      <dsp:nvSpPr>
        <dsp:cNvPr id="0" name=""/>
        <dsp:cNvSpPr/>
      </dsp:nvSpPr>
      <dsp:spPr>
        <a:xfrm>
          <a:off x="0" y="63207"/>
          <a:ext cx="8215370" cy="93073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sz="3700" kern="1200" dirty="0" smtClean="0"/>
            <a:t>無料の</a:t>
          </a:r>
          <a:r>
            <a:rPr lang="en-US" sz="3700" kern="1200" dirty="0" smtClean="0"/>
            <a:t>Oracle Database</a:t>
          </a:r>
          <a:r>
            <a:rPr lang="ja-JP" sz="3700" kern="1200" dirty="0" smtClean="0"/>
            <a:t>環境について</a:t>
          </a:r>
          <a:endParaRPr lang="en-US" sz="3700" kern="1200" dirty="0"/>
        </a:p>
      </dsp:txBody>
      <dsp:txXfrm>
        <a:off x="0" y="63207"/>
        <a:ext cx="8215370" cy="930735"/>
      </dsp:txXfrm>
    </dsp:sp>
    <dsp:sp modelId="{F17949B2-EBC4-4DBD-B899-A862661CFD90}">
      <dsp:nvSpPr>
        <dsp:cNvPr id="0" name=""/>
        <dsp:cNvSpPr/>
      </dsp:nvSpPr>
      <dsp:spPr>
        <a:xfrm>
          <a:off x="0" y="993942"/>
          <a:ext cx="8215370" cy="612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0838" tIns="46990" rIns="263144" bIns="46990" numCol="1" spcCol="1270" anchor="t" anchorCtr="0">
          <a:noAutofit/>
        </a:bodyPr>
        <a:lstStyle/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900" kern="1200" dirty="0" smtClean="0"/>
            <a:t>Oracle Database Express Edition (</a:t>
          </a:r>
          <a:r>
            <a:rPr lang="en-US" sz="2900" kern="1200" dirty="0" err="1" smtClean="0"/>
            <a:t>OracleXE</a:t>
          </a:r>
          <a:r>
            <a:rPr lang="en-US" sz="2900" kern="1200" dirty="0" smtClean="0"/>
            <a:t>)</a:t>
          </a:r>
          <a:endParaRPr lang="ja-JP" sz="2900" kern="1200" dirty="0"/>
        </a:p>
      </dsp:txBody>
      <dsp:txXfrm>
        <a:off x="0" y="993942"/>
        <a:ext cx="8215370" cy="612720"/>
      </dsp:txXfrm>
    </dsp:sp>
    <dsp:sp modelId="{66B91A2A-A189-4D21-B2AC-E8DC7BEF53CC}">
      <dsp:nvSpPr>
        <dsp:cNvPr id="0" name=""/>
        <dsp:cNvSpPr/>
      </dsp:nvSpPr>
      <dsp:spPr>
        <a:xfrm>
          <a:off x="0" y="1606662"/>
          <a:ext cx="8215370" cy="93073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sz="3700" kern="1200" dirty="0" smtClean="0"/>
            <a:t>無料環境を使って</a:t>
          </a:r>
          <a:r>
            <a:rPr lang="en-US" sz="3700" kern="1200" dirty="0" smtClean="0"/>
            <a:t>DB</a:t>
          </a:r>
          <a:r>
            <a:rPr lang="ja-JP" sz="3700" kern="1200" dirty="0" smtClean="0"/>
            <a:t>アプリ作成</a:t>
          </a:r>
          <a:endParaRPr lang="en-US" sz="3700" kern="1200" dirty="0"/>
        </a:p>
      </dsp:txBody>
      <dsp:txXfrm>
        <a:off x="0" y="1606662"/>
        <a:ext cx="8215370" cy="930735"/>
      </dsp:txXfrm>
    </dsp:sp>
    <dsp:sp modelId="{2893A214-2EBB-4F72-A8F4-433DB65C2EAC}">
      <dsp:nvSpPr>
        <dsp:cNvPr id="0" name=""/>
        <dsp:cNvSpPr/>
      </dsp:nvSpPr>
      <dsp:spPr>
        <a:xfrm>
          <a:off x="0" y="2537397"/>
          <a:ext cx="8215370" cy="1416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0838" tIns="46990" rIns="263144" bIns="46990" numCol="1" spcCol="1270" anchor="t" anchorCtr="0">
          <a:noAutofit/>
        </a:bodyPr>
        <a:lstStyle/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900" kern="1200" dirty="0" smtClean="0"/>
            <a:t>Visual Studio 2008 Express Edition</a:t>
          </a:r>
          <a:endParaRPr lang="ja-JP" sz="2900" kern="1200" dirty="0"/>
        </a:p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900" kern="1200" dirty="0" smtClean="0"/>
            <a:t>Oracle Database 10g R2 Express Edition</a:t>
          </a:r>
          <a:endParaRPr lang="ja-JP" sz="2900" kern="1200" dirty="0"/>
        </a:p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900" kern="1200" dirty="0" smtClean="0"/>
            <a:t>ODAC 11.1.0.6.21</a:t>
          </a:r>
          <a:endParaRPr lang="ja-JP" sz="2900" kern="1200" dirty="0"/>
        </a:p>
      </dsp:txBody>
      <dsp:txXfrm>
        <a:off x="0" y="2537397"/>
        <a:ext cx="8215370" cy="1416915"/>
      </dsp:txXfrm>
    </dsp:sp>
    <dsp:sp modelId="{01FA98EE-8D34-4553-A957-B6F8C71645A6}">
      <dsp:nvSpPr>
        <dsp:cNvPr id="0" name=""/>
        <dsp:cNvSpPr/>
      </dsp:nvSpPr>
      <dsp:spPr>
        <a:xfrm>
          <a:off x="0" y="3954312"/>
          <a:ext cx="8215370" cy="93073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ja-JP" sz="3700" kern="1200" dirty="0" smtClean="0"/>
            <a:t>Visual Studio 2010β1</a:t>
          </a:r>
          <a:r>
            <a:rPr lang="ja-JP" altLang="en-US" sz="3700" kern="1200" dirty="0" smtClean="0"/>
            <a:t>から使ってみる</a:t>
          </a:r>
          <a:endParaRPr lang="ja-JP" sz="3700" kern="1200" dirty="0"/>
        </a:p>
      </dsp:txBody>
      <dsp:txXfrm>
        <a:off x="0" y="3954312"/>
        <a:ext cx="8215370" cy="9307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8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1F20F-3575-490C-975A-EF863D95DAC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dirty="0" smtClean="0"/>
              <a:t>2008/09/20</a:t>
            </a:r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329642" cy="50736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hidden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58" y="274638"/>
            <a:ext cx="821537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58" y="1052513"/>
            <a:ext cx="8215370" cy="494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東京勉強会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#36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system/oracle@127.0.0.1:1521/XE" TargetMode="External"/><Relationship Id="rId2" Type="http://schemas.openxmlformats.org/officeDocument/2006/relationships/hyperlink" Target="mailto:scott/tiger@192.168.11.10:1521/orcl.ora11g.dolis.dfjj.ne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sz="5400" dirty="0" smtClean="0"/>
              <a:t>Oracle XE</a:t>
            </a:r>
            <a:r>
              <a:rPr kumimoji="1" lang="ja-JP" altLang="en-US" sz="5400" dirty="0" smtClean="0"/>
              <a:t>を使ってみよう</a:t>
            </a:r>
            <a:endParaRPr kumimoji="1" lang="ja-JP" altLang="en-US" sz="54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2009.07.18</a:t>
            </a:r>
          </a:p>
          <a:p>
            <a:r>
              <a:rPr lang="ja-JP" altLang="en-US" dirty="0" smtClean="0"/>
              <a:t>初音玲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Visual Studio 2010 β1</a:t>
            </a:r>
            <a:r>
              <a:rPr kumimoji="1" lang="ja-JP" altLang="en-US" dirty="0" smtClean="0"/>
              <a:t>から使ってみました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3600" dirty="0" smtClean="0"/>
              <a:t>Visual Basic 2008</a:t>
            </a:r>
            <a:r>
              <a:rPr kumimoji="1" lang="ja-JP" altLang="en-US" sz="3600" dirty="0" smtClean="0"/>
              <a:t>のときと同じ手順</a:t>
            </a:r>
            <a:endParaRPr kumimoji="1" lang="en-US" altLang="ja-JP" sz="3600" dirty="0" smtClean="0"/>
          </a:p>
          <a:p>
            <a:r>
              <a:rPr lang="en-US" altLang="ja-JP" sz="3600" dirty="0" smtClean="0"/>
              <a:t>Visual Basic 2008</a:t>
            </a:r>
            <a:r>
              <a:rPr lang="ja-JP" altLang="en-US" sz="3600" dirty="0" smtClean="0"/>
              <a:t>のときと同じコード</a:t>
            </a:r>
            <a:endParaRPr lang="en-US" altLang="ja-JP" sz="3600" dirty="0" smtClean="0"/>
          </a:p>
          <a:p>
            <a:endParaRPr kumimoji="1" lang="en-US" altLang="ja-JP" sz="3600" dirty="0" smtClean="0"/>
          </a:p>
          <a:p>
            <a:r>
              <a:rPr lang="ja-JP" altLang="en-US" sz="3600" dirty="0" smtClean="0"/>
              <a:t>結果は？</a:t>
            </a:r>
            <a:endParaRPr lang="en-US" altLang="ja-JP" sz="3600" dirty="0" smtClean="0"/>
          </a:p>
          <a:p>
            <a:r>
              <a:rPr lang="ja-JP" altLang="en-US" sz="3600" dirty="0" smtClean="0"/>
              <a:t>参考：</a:t>
            </a:r>
            <a:r>
              <a:rPr lang="en-US" altLang="ja-JP" sz="3600" dirty="0" smtClean="0"/>
              <a:t>Visual Basic 2005</a:t>
            </a:r>
            <a:r>
              <a:rPr lang="ja-JP" altLang="en-US" sz="3600" dirty="0" smtClean="0"/>
              <a:t>との違いは？</a:t>
            </a:r>
            <a:endParaRPr kumimoji="1" lang="ja-JP" altLang="en-US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今回のセッションについて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57158" y="1052513"/>
          <a:ext cx="8215370" cy="49482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Oracle XE</a:t>
            </a:r>
            <a:r>
              <a:rPr lang="ja-JP" altLang="en-US" dirty="0" smtClean="0"/>
              <a:t>を入手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286808" cy="5073650"/>
          </a:xfrm>
        </p:spPr>
        <p:txBody>
          <a:bodyPr/>
          <a:lstStyle/>
          <a:p>
            <a:endParaRPr kumimoji="1" lang="ja-JP" altLang="en-US" dirty="0"/>
          </a:p>
        </p:txBody>
      </p:sp>
      <p:pic>
        <p:nvPicPr>
          <p:cNvPr id="1026" name="Picture 2" descr="C:\user\manuscript\SE\WinDev\WDM0610\DISP01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0987" y="857232"/>
            <a:ext cx="8582025" cy="5524500"/>
          </a:xfrm>
          <a:prstGeom prst="rect">
            <a:avLst/>
          </a:prstGeom>
          <a:noFill/>
        </p:spPr>
      </p:pic>
      <p:sp>
        <p:nvSpPr>
          <p:cNvPr id="7" name="角丸四角形 6"/>
          <p:cNvSpPr/>
          <p:nvPr/>
        </p:nvSpPr>
        <p:spPr>
          <a:xfrm>
            <a:off x="2071670" y="4214818"/>
            <a:ext cx="6215106" cy="1071570"/>
          </a:xfrm>
          <a:prstGeom prst="roundRect">
            <a:avLst>
              <a:gd name="adj" fmla="val 718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5286380" y="2928934"/>
            <a:ext cx="3143272" cy="15001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3600" dirty="0" smtClean="0">
                <a:solidFill>
                  <a:srgbClr val="FF0000"/>
                </a:solidFill>
              </a:rPr>
              <a:t>Universal</a:t>
            </a:r>
            <a:r>
              <a:rPr kumimoji="1" lang="ja-JP" altLang="en-US" sz="3600" dirty="0" smtClean="0">
                <a:solidFill>
                  <a:srgbClr val="FF0000"/>
                </a:solidFill>
              </a:rPr>
              <a:t>を</a:t>
            </a:r>
            <a:endParaRPr kumimoji="1" lang="en-US" altLang="ja-JP" sz="3600" dirty="0" smtClean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3600" dirty="0" smtClean="0">
                <a:solidFill>
                  <a:srgbClr val="FF0000"/>
                </a:solidFill>
              </a:rPr>
              <a:t>使う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-32" y="928670"/>
            <a:ext cx="9144000" cy="1200329"/>
          </a:xfrm>
          <a:prstGeom prst="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altLang="ja-JP" sz="3600" dirty="0" smtClean="0"/>
              <a:t>http://www.oracle.com/technology/software/</a:t>
            </a:r>
          </a:p>
          <a:p>
            <a:pPr algn="r"/>
            <a:r>
              <a:rPr lang="en-US" altLang="ja-JP" sz="3600" dirty="0" smtClean="0"/>
              <a:t>products/database/</a:t>
            </a:r>
            <a:r>
              <a:rPr lang="en-US" altLang="ja-JP" sz="3600" dirty="0" err="1" smtClean="0"/>
              <a:t>xe</a:t>
            </a:r>
            <a:r>
              <a:rPr lang="en-US" altLang="ja-JP" sz="3600" dirty="0" smtClean="0"/>
              <a:t>/index.html</a:t>
            </a:r>
            <a:endParaRPr kumimoji="1" lang="ja-JP" altLang="en-US" sz="36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818" y="5429263"/>
            <a:ext cx="8870900" cy="1226300"/>
          </a:xfrm>
          <a:prstGeom prst="rect">
            <a:avLst/>
          </a:prstGeom>
          <a:noFill/>
          <a:ln w="76200" cap="rnd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Oracle XE</a:t>
            </a:r>
            <a:r>
              <a:rPr kumimoji="1" lang="ja-JP" altLang="en-US" dirty="0" smtClean="0"/>
              <a:t>を使う上での注意点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インストール先は</a:t>
            </a:r>
            <a:r>
              <a:rPr kumimoji="1" lang="en-US" altLang="ja-JP" dirty="0" smtClean="0"/>
              <a:t>ORACLE_HOME</a:t>
            </a:r>
            <a:r>
              <a:rPr kumimoji="1" lang="ja-JP" altLang="en-US" dirty="0" smtClean="0"/>
              <a:t>とは別</a:t>
            </a:r>
            <a:endParaRPr kumimoji="1" lang="en-US" altLang="ja-JP" dirty="0" smtClean="0"/>
          </a:p>
          <a:p>
            <a:pPr lvl="1">
              <a:buBlip>
                <a:blip r:embed="rId2"/>
              </a:buBlip>
            </a:pPr>
            <a:r>
              <a:rPr lang="en-US" altLang="ja-JP" dirty="0" smtClean="0"/>
              <a:t>c:\oracle\product\11.1.0</a:t>
            </a:r>
          </a:p>
          <a:p>
            <a:pPr lvl="1">
              <a:buBlip>
                <a:blip r:embed="rId3"/>
              </a:buBlip>
            </a:pPr>
            <a:r>
              <a:rPr lang="en-US" altLang="ja-JP" dirty="0" smtClean="0"/>
              <a:t>c:\oraclexe\</a:t>
            </a:r>
            <a:endParaRPr kumimoji="1" lang="en-US" altLang="ja-JP" dirty="0" smtClean="0"/>
          </a:p>
          <a:p>
            <a:r>
              <a:rPr lang="ja-JP" altLang="en-US" dirty="0" smtClean="0"/>
              <a:t>デフォルトの文字コートは</a:t>
            </a:r>
            <a:r>
              <a:rPr lang="en-US" altLang="ja-JP" dirty="0" smtClean="0"/>
              <a:t>UTF8</a:t>
            </a:r>
          </a:p>
          <a:p>
            <a:pPr lvl="1"/>
            <a:r>
              <a:rPr lang="en-US" altLang="ja-JP" dirty="0" smtClean="0"/>
              <a:t>NLS_CHARCTERSET = AL32UTF8</a:t>
            </a:r>
          </a:p>
          <a:p>
            <a:pPr lvl="1"/>
            <a:r>
              <a:rPr lang="en-US" altLang="ja-JP" dirty="0" smtClean="0"/>
              <a:t>CREATE DATABASE SQL</a:t>
            </a:r>
            <a:r>
              <a:rPr lang="ja-JP" altLang="en-US" dirty="0" smtClean="0"/>
              <a:t>文を使って作成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JA16SJISTILDE</a:t>
            </a:r>
            <a:r>
              <a:rPr lang="ja-JP" altLang="en-US" dirty="0" smtClean="0"/>
              <a:t>なども指定可能</a:t>
            </a:r>
            <a:endParaRPr lang="en-US" altLang="ja-JP" dirty="0" smtClean="0"/>
          </a:p>
          <a:p>
            <a:r>
              <a:rPr lang="ja-JP" altLang="en-US" dirty="0" smtClean="0"/>
              <a:t>管理ツールは独自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Oracle Enterprise Database Control</a:t>
            </a:r>
            <a:r>
              <a:rPr lang="ja-JP" altLang="en-US" dirty="0" smtClean="0"/>
              <a:t>ではない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ODAC</a:t>
            </a:r>
            <a:r>
              <a:rPr kumimoji="1" lang="ja-JP" altLang="en-US" dirty="0" smtClean="0"/>
              <a:t>の入手</a:t>
            </a:r>
            <a:endParaRPr kumimoji="1" lang="ja-JP" altLang="en-US" dirty="0"/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357158" y="1928803"/>
            <a:ext cx="8329642" cy="2643205"/>
          </a:xfrm>
        </p:spPr>
        <p:txBody>
          <a:bodyPr/>
          <a:lstStyle/>
          <a:p>
            <a:r>
              <a:rPr kumimoji="1" lang="en-US" altLang="ja-JP" dirty="0" smtClean="0"/>
              <a:t>Visual Studio Standard Edition</a:t>
            </a:r>
            <a:r>
              <a:rPr kumimoji="1" lang="ja-JP" altLang="en-US" dirty="0" smtClean="0"/>
              <a:t>以上ならば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Oracle Developer Tools for Visual Studio .NET with ODAC 11.1.0.6.21</a:t>
            </a:r>
          </a:p>
          <a:p>
            <a:r>
              <a:rPr lang="en-US" altLang="ja-JP" dirty="0" smtClean="0"/>
              <a:t>Visual Studio </a:t>
            </a:r>
            <a:r>
              <a:rPr kumimoji="1" lang="en-US" altLang="ja-JP" dirty="0" smtClean="0"/>
              <a:t>Express Edition</a:t>
            </a:r>
            <a:r>
              <a:rPr kumimoji="1" lang="ja-JP" altLang="en-US" dirty="0" smtClean="0"/>
              <a:t>ならば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Oracle 11g Release 1 ODAC 11.1.0.6.21</a:t>
            </a:r>
          </a:p>
          <a:p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-32" y="928670"/>
            <a:ext cx="9144000" cy="954107"/>
          </a:xfrm>
          <a:prstGeom prst="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altLang="ja-JP" sz="2800" dirty="0" smtClean="0"/>
              <a:t>http://www.oracle.com/technology/global/jp/software/tech/windows/odtvnet/odtvnet111062/index.html</a:t>
            </a:r>
            <a:endParaRPr kumimoji="1" lang="ja-JP" altLang="en-US" sz="28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57158" y="4975223"/>
            <a:ext cx="8286808" cy="523220"/>
          </a:xfrm>
          <a:prstGeom prst="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Oracle XE</a:t>
            </a:r>
            <a:r>
              <a:rPr kumimoji="1" lang="ja-JP" altLang="en-US" sz="2800" dirty="0" smtClean="0"/>
              <a:t>と</a:t>
            </a:r>
            <a:r>
              <a:rPr kumimoji="1" lang="en-US" altLang="ja-JP" sz="2800" dirty="0" smtClean="0"/>
              <a:t>ODAC</a:t>
            </a:r>
            <a:r>
              <a:rPr kumimoji="1" lang="ja-JP" altLang="en-US" sz="2800" dirty="0" smtClean="0"/>
              <a:t>のバージョンが一致する必要なし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Oracle XE</a:t>
            </a:r>
            <a:r>
              <a:rPr kumimoji="1" lang="ja-JP" altLang="en-US" dirty="0" smtClean="0"/>
              <a:t>に接続する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1000108"/>
            <a:ext cx="9144000" cy="2554545"/>
          </a:xfrm>
          <a:prstGeom prst="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000" b="1" dirty="0" smtClean="0"/>
              <a:t>C:\Users&gt;</a:t>
            </a:r>
            <a:r>
              <a:rPr lang="en-US" altLang="ja-JP" sz="2000" b="1" dirty="0" err="1" smtClean="0"/>
              <a:t>sqlplus</a:t>
            </a:r>
            <a:r>
              <a:rPr lang="en-US" altLang="ja-JP" sz="2000" b="1" dirty="0" smtClean="0"/>
              <a:t> </a:t>
            </a:r>
            <a:r>
              <a:rPr lang="en-US" altLang="ja-JP" sz="2000" b="1" dirty="0" err="1" smtClean="0">
                <a:hlinkClick r:id="rId2"/>
              </a:rPr>
              <a:t>scott</a:t>
            </a:r>
            <a:r>
              <a:rPr lang="en-US" altLang="ja-JP" sz="2000" b="1" dirty="0" smtClean="0">
                <a:hlinkClick r:id="rId2"/>
              </a:rPr>
              <a:t>/tiger@192.168.11.10:1521/orcl.ora11g.dolis.dfjj.net</a:t>
            </a:r>
            <a:endParaRPr lang="en-US" altLang="ja-JP" sz="2000" b="1" dirty="0" smtClean="0"/>
          </a:p>
          <a:p>
            <a:r>
              <a:rPr lang="en-US" altLang="ja-JP" sz="2000" b="1" dirty="0" smtClean="0"/>
              <a:t>SQL*Plus: Release 11.1.0.6.0 - Production on </a:t>
            </a:r>
            <a:r>
              <a:rPr lang="ja-JP" altLang="en-US" sz="2000" b="1" dirty="0" smtClean="0"/>
              <a:t>日 </a:t>
            </a:r>
            <a:r>
              <a:rPr lang="en-US" altLang="ja-JP" sz="2000" b="1" dirty="0" smtClean="0"/>
              <a:t>7</a:t>
            </a:r>
            <a:r>
              <a:rPr lang="ja-JP" altLang="en-US" sz="2000" b="1" dirty="0" smtClean="0"/>
              <a:t>月 </a:t>
            </a:r>
            <a:r>
              <a:rPr lang="en-US" altLang="ja-JP" sz="2000" b="1" dirty="0" smtClean="0"/>
              <a:t>5 12:19:12 2009</a:t>
            </a:r>
          </a:p>
          <a:p>
            <a:r>
              <a:rPr lang="en-US" altLang="ja-JP" sz="2000" b="1" dirty="0" smtClean="0"/>
              <a:t>Copyright (c) 1982, 2007, Oracle.  All rights reserved.</a:t>
            </a:r>
          </a:p>
          <a:p>
            <a:endParaRPr lang="en-US" altLang="ja-JP" sz="2000" b="1" dirty="0" smtClean="0"/>
          </a:p>
          <a:p>
            <a:r>
              <a:rPr lang="en-US" altLang="ja-JP" sz="2000" b="1" dirty="0" smtClean="0"/>
              <a:t>Oracle Database 11g Enterprise Edition Release 11.1.0.6.0 - Production</a:t>
            </a:r>
          </a:p>
          <a:p>
            <a:r>
              <a:rPr lang="en-US" altLang="ja-JP" sz="2000" b="1" dirty="0" smtClean="0"/>
              <a:t>With the Partitioning, Oracle Label Security, Oracle Database Vault and Real Application Testing options</a:t>
            </a:r>
            <a:r>
              <a:rPr lang="ja-JP" altLang="en-US" sz="2000" b="1" dirty="0" smtClean="0"/>
              <a:t>に接続されました。</a:t>
            </a:r>
          </a:p>
          <a:p>
            <a:r>
              <a:rPr lang="en-US" altLang="ja-JP" sz="2000" b="1" dirty="0" smtClean="0"/>
              <a:t>SQL&gt;</a:t>
            </a:r>
            <a:endParaRPr kumimoji="1" lang="ja-JP" altLang="en-US" sz="2000" b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-32" y="3753999"/>
            <a:ext cx="9144000" cy="2246769"/>
          </a:xfrm>
          <a:prstGeom prst="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000" b="1" dirty="0" smtClean="0"/>
              <a:t>C:\Users&gt;</a:t>
            </a:r>
            <a:r>
              <a:rPr lang="en-US" altLang="ja-JP" sz="2000" b="1" dirty="0" err="1" smtClean="0"/>
              <a:t>sqlplus</a:t>
            </a:r>
            <a:r>
              <a:rPr lang="en-US" altLang="ja-JP" sz="2000" b="1" dirty="0" smtClean="0"/>
              <a:t> </a:t>
            </a:r>
            <a:r>
              <a:rPr lang="en-US" altLang="ja-JP" sz="2000" b="1" dirty="0" smtClean="0">
                <a:hlinkClick r:id="rId3"/>
              </a:rPr>
              <a:t>system/oracle@127.0.0.1:1521/XE</a:t>
            </a:r>
            <a:endParaRPr lang="en-US" altLang="ja-JP" sz="2000" b="1" dirty="0" smtClean="0"/>
          </a:p>
          <a:p>
            <a:r>
              <a:rPr lang="en-US" altLang="ja-JP" sz="2000" b="1" dirty="0" smtClean="0"/>
              <a:t>SQL*Plus: Release 11.1.0.6.0 - Production on </a:t>
            </a:r>
            <a:r>
              <a:rPr lang="ja-JP" altLang="en-US" sz="2000" b="1" dirty="0" smtClean="0"/>
              <a:t>日 </a:t>
            </a:r>
            <a:r>
              <a:rPr lang="en-US" altLang="ja-JP" sz="2000" b="1" dirty="0" smtClean="0"/>
              <a:t>7</a:t>
            </a:r>
            <a:r>
              <a:rPr lang="ja-JP" altLang="en-US" sz="2000" b="1" dirty="0" smtClean="0"/>
              <a:t>月 </a:t>
            </a:r>
            <a:r>
              <a:rPr lang="en-US" altLang="ja-JP" sz="2000" b="1" dirty="0" smtClean="0"/>
              <a:t>5 12:48:02 2009</a:t>
            </a:r>
          </a:p>
          <a:p>
            <a:r>
              <a:rPr lang="en-US" altLang="ja-JP" sz="2000" b="1" dirty="0" smtClean="0"/>
              <a:t>Copyright (c) 1982, 2007, Oracle.  All rights reserved.</a:t>
            </a:r>
          </a:p>
          <a:p>
            <a:endParaRPr lang="en-US" altLang="ja-JP" sz="2000" b="1" dirty="0" smtClean="0"/>
          </a:p>
          <a:p>
            <a:r>
              <a:rPr lang="en-US" altLang="ja-JP" sz="2000" b="1" dirty="0" smtClean="0"/>
              <a:t>Oracle Database 10g Express Edition Release 10.2.0.1.0 - Production</a:t>
            </a:r>
          </a:p>
          <a:p>
            <a:r>
              <a:rPr lang="ja-JP" altLang="en-US" sz="2000" b="1" dirty="0" smtClean="0"/>
              <a:t>に接続されました。</a:t>
            </a:r>
          </a:p>
          <a:p>
            <a:r>
              <a:rPr lang="en-US" altLang="ja-JP" sz="2000" b="1" dirty="0" smtClean="0"/>
              <a:t>SQL&gt;</a:t>
            </a:r>
            <a:endParaRPr kumimoji="1" lang="ja-JP" altLang="en-US" sz="2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参照設定は</a:t>
            </a:r>
            <a:r>
              <a:rPr lang="en-US" altLang="ja-JP" dirty="0" smtClean="0"/>
              <a:t>2.111.6.20 (.NET </a:t>
            </a:r>
            <a:r>
              <a:rPr lang="en-US" altLang="ja-JP" dirty="0" err="1" smtClean="0"/>
              <a:t>Fx</a:t>
            </a:r>
            <a:r>
              <a:rPr lang="en-US" altLang="ja-JP" dirty="0" smtClean="0"/>
              <a:t> 2.0</a:t>
            </a:r>
            <a:r>
              <a:rPr lang="ja-JP" altLang="en-US" dirty="0" smtClean="0"/>
              <a:t>用の</a:t>
            </a:r>
            <a:r>
              <a:rPr lang="en-US" altLang="ja-JP" dirty="0" smtClean="0"/>
              <a:t>11.1.0.6.20)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071546"/>
            <a:ext cx="9143999" cy="4269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ODP.NET</a:t>
            </a:r>
            <a:r>
              <a:rPr kumimoji="1" lang="ja-JP" altLang="en-US" dirty="0" smtClean="0"/>
              <a:t>プログラミング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14282" y="857232"/>
            <a:ext cx="8715436" cy="563231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Private Const </a:t>
            </a:r>
            <a:r>
              <a:rPr lang="en-US" altLang="ja-JP" dirty="0" err="1" smtClean="0">
                <a:latin typeface="ＭＳ ゴシック" pitchFamily="49" charset="-128"/>
                <a:ea typeface="ＭＳ ゴシック" pitchFamily="49" charset="-128"/>
              </a:rPr>
              <a:t>ConnectString</a:t>
            </a:r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 As String = _</a:t>
            </a:r>
          </a:p>
          <a:p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        "User Id={0};Password={1};Data Source=127.0.0.1:1521/XE;"</a:t>
            </a:r>
          </a:p>
          <a:p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Private Const </a:t>
            </a:r>
            <a:r>
              <a:rPr lang="en-US" altLang="ja-JP" dirty="0" err="1" smtClean="0">
                <a:latin typeface="ＭＳ ゴシック" pitchFamily="49" charset="-128"/>
                <a:ea typeface="ＭＳ ゴシック" pitchFamily="49" charset="-128"/>
              </a:rPr>
              <a:t>sqlString</a:t>
            </a:r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 As String = _</a:t>
            </a:r>
          </a:p>
          <a:p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        "SELECT * FROM EMPLOYEES ORDER BY EMPLOYEE_ID"</a:t>
            </a:r>
          </a:p>
          <a:p>
            <a:endParaRPr lang="ja-JP" altLang="en-US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Private Function </a:t>
            </a:r>
            <a:r>
              <a:rPr lang="en-US" altLang="ja-JP" dirty="0" err="1" smtClean="0">
                <a:latin typeface="ＭＳ ゴシック" pitchFamily="49" charset="-128"/>
                <a:ea typeface="ＭＳ ゴシック" pitchFamily="49" charset="-128"/>
              </a:rPr>
              <a:t>GetRecords</a:t>
            </a:r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(</a:t>
            </a:r>
            <a:r>
              <a:rPr lang="en-US" altLang="ja-JP" dirty="0" err="1" smtClean="0">
                <a:latin typeface="ＭＳ ゴシック" pitchFamily="49" charset="-128"/>
                <a:ea typeface="ＭＳ ゴシック" pitchFamily="49" charset="-128"/>
              </a:rPr>
              <a:t>ByVal</a:t>
            </a:r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en-US" altLang="ja-JP" dirty="0" err="1" smtClean="0">
                <a:latin typeface="ＭＳ ゴシック" pitchFamily="49" charset="-128"/>
                <a:ea typeface="ＭＳ ゴシック" pitchFamily="49" charset="-128"/>
              </a:rPr>
              <a:t>userID</a:t>
            </a:r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 As String, _</a:t>
            </a:r>
          </a:p>
          <a:p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                            </a:t>
            </a:r>
            <a:r>
              <a:rPr lang="en-US" altLang="ja-JP" dirty="0" err="1" smtClean="0">
                <a:latin typeface="ＭＳ ゴシック" pitchFamily="49" charset="-128"/>
                <a:ea typeface="ＭＳ ゴシック" pitchFamily="49" charset="-128"/>
              </a:rPr>
              <a:t>ByVal</a:t>
            </a:r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 password As String) As </a:t>
            </a:r>
            <a:r>
              <a:rPr lang="en-US" altLang="ja-JP" dirty="0" err="1" smtClean="0">
                <a:latin typeface="ＭＳ ゴシック" pitchFamily="49" charset="-128"/>
                <a:ea typeface="ＭＳ ゴシック" pitchFamily="49" charset="-128"/>
              </a:rPr>
              <a:t>DataSet</a:t>
            </a:r>
            <a:endParaRPr lang="en-US" altLang="ja-JP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    Dim </a:t>
            </a:r>
            <a:r>
              <a:rPr lang="en-US" altLang="ja-JP" dirty="0" err="1" smtClean="0">
                <a:latin typeface="ＭＳ ゴシック" pitchFamily="49" charset="-128"/>
                <a:ea typeface="ＭＳ ゴシック" pitchFamily="49" charset="-128"/>
              </a:rPr>
              <a:t>ds</a:t>
            </a:r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 As New </a:t>
            </a:r>
            <a:r>
              <a:rPr lang="en-US" altLang="ja-JP" dirty="0" err="1" smtClean="0">
                <a:latin typeface="ＭＳ ゴシック" pitchFamily="49" charset="-128"/>
                <a:ea typeface="ＭＳ ゴシック" pitchFamily="49" charset="-128"/>
              </a:rPr>
              <a:t>DataSet</a:t>
            </a:r>
            <a:endParaRPr lang="en-US" altLang="ja-JP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    Using _</a:t>
            </a:r>
            <a:r>
              <a:rPr lang="en-US" altLang="ja-JP" dirty="0" err="1" smtClean="0">
                <a:latin typeface="ＭＳ ゴシック" pitchFamily="49" charset="-128"/>
                <a:ea typeface="ＭＳ ゴシック" pitchFamily="49" charset="-128"/>
              </a:rPr>
              <a:t>cn</a:t>
            </a:r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 As New </a:t>
            </a:r>
            <a:r>
              <a:rPr lang="en-US" altLang="ja-JP" dirty="0" err="1" smtClean="0">
                <a:latin typeface="ＭＳ ゴシック" pitchFamily="49" charset="-128"/>
                <a:ea typeface="ＭＳ ゴシック" pitchFamily="49" charset="-128"/>
              </a:rPr>
              <a:t>OracleConnection</a:t>
            </a:r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(</a:t>
            </a:r>
            <a:r>
              <a:rPr lang="en-US" altLang="ja-JP" dirty="0" err="1" smtClean="0">
                <a:latin typeface="ＭＳ ゴシック" pitchFamily="49" charset="-128"/>
                <a:ea typeface="ＭＳ ゴシック" pitchFamily="49" charset="-128"/>
              </a:rPr>
              <a:t>String.Format</a:t>
            </a:r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(</a:t>
            </a:r>
            <a:r>
              <a:rPr lang="en-US" altLang="ja-JP" dirty="0" err="1" smtClean="0">
                <a:latin typeface="ＭＳ ゴシック" pitchFamily="49" charset="-128"/>
                <a:ea typeface="ＭＳ ゴシック" pitchFamily="49" charset="-128"/>
              </a:rPr>
              <a:t>ConnectString</a:t>
            </a:r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, _</a:t>
            </a:r>
          </a:p>
          <a:p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     </a:t>
            </a:r>
            <a:r>
              <a:rPr lang="en-US" altLang="ja-JP" dirty="0" err="1" smtClean="0">
                <a:latin typeface="ＭＳ ゴシック" pitchFamily="49" charset="-128"/>
                <a:ea typeface="ＭＳ ゴシック" pitchFamily="49" charset="-128"/>
              </a:rPr>
              <a:t>userID</a:t>
            </a:r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, password))                                         </a:t>
            </a:r>
          </a:p>
          <a:p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        _</a:t>
            </a:r>
            <a:r>
              <a:rPr lang="en-US" altLang="ja-JP" dirty="0" err="1" smtClean="0">
                <a:latin typeface="ＭＳ ゴシック" pitchFamily="49" charset="-128"/>
                <a:ea typeface="ＭＳ ゴシック" pitchFamily="49" charset="-128"/>
              </a:rPr>
              <a:t>cn.Open</a:t>
            </a:r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()</a:t>
            </a:r>
          </a:p>
          <a:p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        Using _</a:t>
            </a:r>
            <a:r>
              <a:rPr lang="en-US" altLang="ja-JP" dirty="0" err="1" smtClean="0">
                <a:latin typeface="ＭＳ ゴシック" pitchFamily="49" charset="-128"/>
                <a:ea typeface="ＭＳ ゴシック" pitchFamily="49" charset="-128"/>
              </a:rPr>
              <a:t>cmd</a:t>
            </a:r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 As New </a:t>
            </a:r>
            <a:r>
              <a:rPr lang="en-US" altLang="ja-JP" dirty="0" err="1" smtClean="0">
                <a:latin typeface="ＭＳ ゴシック" pitchFamily="49" charset="-128"/>
                <a:ea typeface="ＭＳ ゴシック" pitchFamily="49" charset="-128"/>
              </a:rPr>
              <a:t>OracleCommand</a:t>
            </a:r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(</a:t>
            </a:r>
            <a:r>
              <a:rPr lang="en-US" altLang="ja-JP" dirty="0" err="1" smtClean="0">
                <a:latin typeface="ＭＳ ゴシック" pitchFamily="49" charset="-128"/>
                <a:ea typeface="ＭＳ ゴシック" pitchFamily="49" charset="-128"/>
              </a:rPr>
              <a:t>sqlString</a:t>
            </a:r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, _</a:t>
            </a:r>
            <a:r>
              <a:rPr lang="en-US" altLang="ja-JP" dirty="0" err="1" smtClean="0">
                <a:latin typeface="ＭＳ ゴシック" pitchFamily="49" charset="-128"/>
                <a:ea typeface="ＭＳ ゴシック" pitchFamily="49" charset="-128"/>
              </a:rPr>
              <a:t>cn</a:t>
            </a:r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)</a:t>
            </a:r>
          </a:p>
          <a:p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            Using _</a:t>
            </a:r>
            <a:r>
              <a:rPr lang="en-US" altLang="ja-JP" dirty="0" err="1" smtClean="0">
                <a:latin typeface="ＭＳ ゴシック" pitchFamily="49" charset="-128"/>
                <a:ea typeface="ＭＳ ゴシック" pitchFamily="49" charset="-128"/>
              </a:rPr>
              <a:t>da</a:t>
            </a:r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 As New </a:t>
            </a:r>
            <a:r>
              <a:rPr lang="en-US" altLang="ja-JP" dirty="0" err="1" smtClean="0">
                <a:latin typeface="ＭＳ ゴシック" pitchFamily="49" charset="-128"/>
                <a:ea typeface="ＭＳ ゴシック" pitchFamily="49" charset="-128"/>
              </a:rPr>
              <a:t>OracleDataAdapter</a:t>
            </a:r>
            <a:endParaRPr lang="en-US" altLang="ja-JP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                _</a:t>
            </a:r>
            <a:r>
              <a:rPr lang="en-US" altLang="ja-JP" dirty="0" err="1" smtClean="0">
                <a:latin typeface="ＭＳ ゴシック" pitchFamily="49" charset="-128"/>
                <a:ea typeface="ＭＳ ゴシック" pitchFamily="49" charset="-128"/>
              </a:rPr>
              <a:t>da.SelectCommand</a:t>
            </a:r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 = _</a:t>
            </a:r>
            <a:r>
              <a:rPr lang="en-US" altLang="ja-JP" dirty="0" err="1" smtClean="0">
                <a:latin typeface="ＭＳ ゴシック" pitchFamily="49" charset="-128"/>
                <a:ea typeface="ＭＳ ゴシック" pitchFamily="49" charset="-128"/>
              </a:rPr>
              <a:t>cmd</a:t>
            </a:r>
            <a:endParaRPr lang="en-US" altLang="ja-JP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                _</a:t>
            </a:r>
            <a:r>
              <a:rPr lang="en-US" altLang="ja-JP" dirty="0" err="1" smtClean="0">
                <a:latin typeface="ＭＳ ゴシック" pitchFamily="49" charset="-128"/>
                <a:ea typeface="ＭＳ ゴシック" pitchFamily="49" charset="-128"/>
              </a:rPr>
              <a:t>da.Fill</a:t>
            </a:r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(</a:t>
            </a:r>
            <a:r>
              <a:rPr lang="en-US" altLang="ja-JP" dirty="0" err="1" smtClean="0">
                <a:latin typeface="ＭＳ ゴシック" pitchFamily="49" charset="-128"/>
                <a:ea typeface="ＭＳ ゴシック" pitchFamily="49" charset="-128"/>
              </a:rPr>
              <a:t>ds</a:t>
            </a:r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, "EMP")</a:t>
            </a:r>
          </a:p>
          <a:p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            End Using</a:t>
            </a:r>
          </a:p>
          <a:p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        End Using</a:t>
            </a:r>
          </a:p>
          <a:p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    End Using</a:t>
            </a:r>
          </a:p>
          <a:p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    Return </a:t>
            </a:r>
            <a:r>
              <a:rPr lang="en-US" altLang="ja-JP" dirty="0" err="1" smtClean="0">
                <a:latin typeface="ＭＳ ゴシック" pitchFamily="49" charset="-128"/>
                <a:ea typeface="ＭＳ ゴシック" pitchFamily="49" charset="-128"/>
              </a:rPr>
              <a:t>ds</a:t>
            </a:r>
            <a:endParaRPr lang="en-US" altLang="ja-JP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dirty="0" smtClean="0">
                <a:latin typeface="ＭＳ ゴシック" pitchFamily="49" charset="-128"/>
                <a:ea typeface="ＭＳ ゴシック" pitchFamily="49" charset="-128"/>
              </a:rPr>
              <a:t>End Function</a:t>
            </a:r>
            <a:endParaRPr kumimoji="1" lang="ja-JP" altLang="en-US" dirty="0">
              <a:latin typeface="ＭＳ ゴシック" pitchFamily="49" charset="-128"/>
              <a:ea typeface="ＭＳ ゴシック" pitchFamily="49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実行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142983"/>
            <a:ext cx="7715304" cy="4839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角丸四角形 4"/>
          <p:cNvSpPr/>
          <p:nvPr/>
        </p:nvSpPr>
        <p:spPr>
          <a:xfrm>
            <a:off x="395786" y="1500174"/>
            <a:ext cx="4357718" cy="64294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67224" y="4500570"/>
            <a:ext cx="4676280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インストール直後は使用不可になっているので</a:t>
            </a:r>
            <a:endParaRPr kumimoji="1" lang="en-US" altLang="ja-JP" dirty="0" smtClean="0"/>
          </a:p>
          <a:p>
            <a:r>
              <a:rPr lang="ja-JP" altLang="en-US" dirty="0" smtClean="0"/>
              <a:t>管理サイトからロックを解除しておく</a:t>
            </a:r>
            <a:endParaRPr kumimoji="1" lang="ja-JP" altLang="en-US" dirty="0"/>
          </a:p>
        </p:txBody>
      </p:sp>
      <p:cxnSp>
        <p:nvCxnSpPr>
          <p:cNvPr id="8" name="カギ線コネクタ 7"/>
          <p:cNvCxnSpPr>
            <a:stCxn id="6" idx="1"/>
          </p:cNvCxnSpPr>
          <p:nvPr/>
        </p:nvCxnSpPr>
        <p:spPr>
          <a:xfrm>
            <a:off x="467224" y="4857760"/>
            <a:ext cx="914400" cy="9144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カギ線コネクタ 9"/>
          <p:cNvCxnSpPr>
            <a:stCxn id="6" idx="1"/>
            <a:endCxn id="5" idx="1"/>
          </p:cNvCxnSpPr>
          <p:nvPr/>
        </p:nvCxnSpPr>
        <p:spPr>
          <a:xfrm rot="10800000">
            <a:off x="395786" y="1821646"/>
            <a:ext cx="71438" cy="3002091"/>
          </a:xfrm>
          <a:prstGeom prst="bentConnector3">
            <a:avLst>
              <a:gd name="adj1" fmla="val 419998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スライドマスタT36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スライドマスタT36</Template>
  <TotalTime>487</TotalTime>
  <Words>466</Words>
  <Application>Microsoft Office PowerPoint</Application>
  <PresentationFormat>画面に合わせる (4:3)</PresentationFormat>
  <Paragraphs>79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Arial</vt:lpstr>
      <vt:lpstr>ＭＳ Ｐゴシック</vt:lpstr>
      <vt:lpstr>ＭＳ ゴシック</vt:lpstr>
      <vt:lpstr>Calibri</vt:lpstr>
      <vt:lpstr>スライドマスタT36</vt:lpstr>
      <vt:lpstr>Oracle XEを使ってみよう</vt:lpstr>
      <vt:lpstr>今回のセッションについて</vt:lpstr>
      <vt:lpstr>Oracle XEを入手</vt:lpstr>
      <vt:lpstr>Oracle XEを使う上での注意点</vt:lpstr>
      <vt:lpstr>ODACの入手</vt:lpstr>
      <vt:lpstr>Oracle XEに接続する</vt:lpstr>
      <vt:lpstr>参照設定は2.111.6.20 (.NET Fx 2.0用の11.1.0.6.20)</vt:lpstr>
      <vt:lpstr>ODP.NETプログラミング</vt:lpstr>
      <vt:lpstr>実行</vt:lpstr>
      <vt:lpstr>Visual Studio 2010 β1から使ってみました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Oracle XEを使ってみよう</dc:title>
  <dc:creator>Hatsune, Akira</dc:creator>
  <cp:lastModifiedBy>わんくま同盟</cp:lastModifiedBy>
  <cp:revision>10</cp:revision>
  <dcterms:created xsi:type="dcterms:W3CDTF">2009-07-04T23:05:37Z</dcterms:created>
  <dcterms:modified xsi:type="dcterms:W3CDTF">2009-09-10T17:05:10Z</dcterms:modified>
</cp:coreProperties>
</file>