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76" r:id="rId2"/>
    <p:sldId id="278" r:id="rId3"/>
    <p:sldId id="288" r:id="rId4"/>
    <p:sldId id="303" r:id="rId5"/>
    <p:sldId id="302" r:id="rId6"/>
    <p:sldId id="304" r:id="rId7"/>
    <p:sldId id="284" r:id="rId8"/>
    <p:sldId id="305" r:id="rId9"/>
    <p:sldId id="306" r:id="rId10"/>
    <p:sldId id="292" r:id="rId11"/>
    <p:sldId id="309" r:id="rId12"/>
    <p:sldId id="289" r:id="rId13"/>
    <p:sldId id="291" r:id="rId14"/>
    <p:sldId id="310" r:id="rId15"/>
    <p:sldId id="311" r:id="rId16"/>
    <p:sldId id="312" r:id="rId17"/>
    <p:sldId id="313" r:id="rId18"/>
    <p:sldId id="314" r:id="rId19"/>
    <p:sldId id="315" r:id="rId20"/>
    <p:sldId id="317" r:id="rId21"/>
    <p:sldId id="316" r:id="rId22"/>
    <p:sldId id="295" r:id="rId23"/>
  </p:sldIdLst>
  <p:sldSz cx="9144000" cy="6858000" type="screen4x3"/>
  <p:notesSz cx="6735763" cy="9866313"/>
  <p:embeddedFontLst>
    <p:embeddedFont>
      <p:font typeface="メイリオ" pitchFamily="50" charset="-128"/>
      <p:regular r:id="rId26"/>
      <p:bold r:id="rId27"/>
      <p:italic r:id="rId28"/>
      <p:boldItalic r:id="rId29"/>
    </p:embeddedFont>
    <p:embeddedFont>
      <p:font typeface="Consolas" pitchFamily="49" charset="0"/>
      <p:regular r:id="rId30"/>
      <p:bold r:id="rId31"/>
      <p:italic r:id="rId32"/>
      <p:boldItalic r:id="rId33"/>
    </p:embeddedFont>
    <p:embeddedFont>
      <p:font typeface="Calibri" pitchFamily="34" charset="0"/>
      <p:regular r:id="rId34"/>
      <p:bold r:id="rId35"/>
      <p:italic r:id="rId36"/>
      <p:boldItalic r:id="rId37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99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9" autoAdjust="0"/>
    <p:restoredTop sz="93654" autoAdjust="0"/>
  </p:normalViewPr>
  <p:slideViewPr>
    <p:cSldViewPr>
      <p:cViewPr varScale="1">
        <p:scale>
          <a:sx n="111" d="100"/>
          <a:sy n="111" d="100"/>
        </p:scale>
        <p:origin x="-90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-1332" y="-102"/>
      </p:cViewPr>
      <p:guideLst>
        <p:guide orient="horz" pos="3107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 8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1F20F-3575-490C-975A-EF863D95DAC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ja-JP" dirty="0" smtClean="0"/>
              <a:t>2008/09/20</a:t>
            </a:r>
            <a:endParaRPr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189C3-70FD-45C8-AA34-3D07BFDF18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57158" y="1052513"/>
            <a:ext cx="8329642" cy="50736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ocalnaka\Desktop\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357158" y="291587"/>
            <a:ext cx="8286808" cy="5709181"/>
          </a:xfrm>
          <a:prstGeom prst="rect">
            <a:avLst/>
          </a:prstGeom>
          <a:noFill/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58" y="274638"/>
            <a:ext cx="828680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58" y="1052513"/>
            <a:ext cx="8286808" cy="494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979613" y="6165850"/>
            <a:ext cx="6624637" cy="571500"/>
          </a:xfrm>
          <a:prstGeom prst="rect">
            <a:avLst/>
          </a:prstGeom>
          <a:solidFill>
            <a:srgbClr val="F3BB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ja-JP" altLang="en-US" sz="2300" dirty="0">
                <a:solidFill>
                  <a:schemeClr val="tx2"/>
                </a:solidFill>
                <a:latin typeface="+mn-ea"/>
                <a:ea typeface="+mn-ea"/>
              </a:rPr>
              <a:t>わんくま同盟 </a:t>
            </a:r>
            <a:r>
              <a:rPr kumimoji="0" lang="ja-JP" altLang="en-US" sz="2300" dirty="0" smtClean="0">
                <a:solidFill>
                  <a:schemeClr val="tx2"/>
                </a:solidFill>
                <a:latin typeface="+mn-ea"/>
                <a:ea typeface="+mn-ea"/>
              </a:rPr>
              <a:t>大阪勉強会 </a:t>
            </a:r>
            <a:r>
              <a:rPr kumimoji="0" lang="en-US" altLang="ja-JP" sz="2300" dirty="0" smtClean="0">
                <a:solidFill>
                  <a:schemeClr val="tx2"/>
                </a:solidFill>
                <a:latin typeface="+mn-ea"/>
                <a:ea typeface="+mn-ea"/>
              </a:rPr>
              <a:t>#31</a:t>
            </a:r>
            <a:endParaRPr kumimoji="0" lang="en-US" altLang="ja-JP" sz="23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pic>
        <p:nvPicPr>
          <p:cNvPr id="10" name="Picture 2" descr="C:\Users\localnaka\Desktop\名称未設定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8596" y="6165056"/>
            <a:ext cx="1643074" cy="57295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mesh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sz="5400" b="1" dirty="0" smtClean="0">
                <a:latin typeface="+mj-ea"/>
              </a:rPr>
              <a:t>Live Framework </a:t>
            </a:r>
            <a:r>
              <a:rPr kumimoji="1" lang="ja-JP" altLang="en-US" sz="5400" b="1" dirty="0" smtClean="0">
                <a:latin typeface="+mj-ea"/>
              </a:rPr>
              <a:t>入門</a:t>
            </a:r>
            <a:r>
              <a:rPr kumimoji="1" lang="en-US" altLang="ja-JP" sz="5400" b="1" dirty="0" smtClean="0">
                <a:latin typeface="+mj-ea"/>
              </a:rPr>
              <a:t/>
            </a:r>
            <a:br>
              <a:rPr kumimoji="1" lang="en-US" altLang="ja-JP" sz="5400" b="1" dirty="0" smtClean="0">
                <a:latin typeface="+mj-ea"/>
              </a:rPr>
            </a:br>
            <a:r>
              <a:rPr kumimoji="1" lang="ja-JP" altLang="en-US" sz="5400" b="1" dirty="0" smtClean="0">
                <a:latin typeface="+mj-ea"/>
              </a:rPr>
              <a:t>その２</a:t>
            </a:r>
            <a:endParaRPr kumimoji="1" lang="ja-JP" altLang="en-US" sz="5400" b="1" dirty="0">
              <a:latin typeface="+mj-ea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1371600" y="3714752"/>
            <a:ext cx="6400800" cy="1928826"/>
          </a:xfrm>
        </p:spPr>
        <p:txBody>
          <a:bodyPr/>
          <a:lstStyle/>
          <a:p>
            <a:r>
              <a:rPr kumimoji="1" lang="ja-JP" altLang="en-US" sz="4800" b="1" dirty="0" smtClean="0"/>
              <a:t>ＪＺ５（松江）</a:t>
            </a:r>
            <a:endParaRPr kumimoji="1" lang="en-US" altLang="ja-JP" sz="4800" b="1" dirty="0" smtClean="0"/>
          </a:p>
          <a:p>
            <a:pPr algn="r"/>
            <a:r>
              <a:rPr lang="en-US" altLang="ja-JP" sz="4800" b="1" dirty="0" smtClean="0"/>
              <a:t>2009/8/22</a:t>
            </a:r>
            <a:endParaRPr kumimoji="1" lang="ja-JP" altLang="en-US" sz="4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Mesh-enabled Web App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Web App + Desktop App</a:t>
            </a:r>
          </a:p>
          <a:p>
            <a:pPr lvl="1"/>
            <a:r>
              <a:rPr kumimoji="1" lang="ja-JP" altLang="en-US" b="1" dirty="0" smtClean="0"/>
              <a:t>どこからで</a:t>
            </a:r>
            <a:r>
              <a:rPr lang="ja-JP" altLang="en-US" b="1" dirty="0" smtClean="0"/>
              <a:t>もアクセス</a:t>
            </a:r>
            <a:r>
              <a:rPr lang="en-US" altLang="ja-JP" b="1" dirty="0" smtClean="0"/>
              <a:t>(Web Sites &amp; Devices &amp; Live Desktop)</a:t>
            </a:r>
          </a:p>
          <a:p>
            <a:pPr lvl="1"/>
            <a:r>
              <a:rPr lang="ja-JP" altLang="en-US" b="1" dirty="0" smtClean="0"/>
              <a:t>オフライン実行</a:t>
            </a:r>
            <a:endParaRPr lang="en-US" altLang="ja-JP" b="1" dirty="0" smtClean="0"/>
          </a:p>
          <a:p>
            <a:pPr lvl="1"/>
            <a:r>
              <a:rPr lang="ja-JP" altLang="en-US" b="1" dirty="0" smtClean="0"/>
              <a:t>データの同期・共有</a:t>
            </a:r>
            <a:endParaRPr lang="en-US" altLang="ja-JP" b="1" dirty="0" smtClean="0"/>
          </a:p>
          <a:p>
            <a:pPr lvl="1"/>
            <a:r>
              <a:rPr lang="ja-JP" altLang="en-US" b="1" dirty="0" smtClean="0"/>
              <a:t>自動アップグレード</a:t>
            </a:r>
            <a:endParaRPr lang="en-US" altLang="ja-JP" b="1" dirty="0" smtClean="0"/>
          </a:p>
          <a:p>
            <a:pPr lvl="1"/>
            <a:r>
              <a:rPr kumimoji="1" lang="ja-JP" altLang="en-US" b="1" dirty="0" smtClean="0"/>
              <a:t>サンドボックス内で実行</a:t>
            </a:r>
            <a:endParaRPr kumimoji="1" lang="en-US" altLang="ja-JP" b="1" dirty="0" smtClean="0"/>
          </a:p>
          <a:p>
            <a:r>
              <a:rPr lang="en-US" altLang="ja-JP" b="1" dirty="0" smtClean="0"/>
              <a:t>Live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Mesh</a:t>
            </a:r>
            <a:r>
              <a:rPr lang="ja-JP" altLang="en-US" b="1" dirty="0" smtClean="0"/>
              <a:t>サービスでホスト</a:t>
            </a:r>
            <a:endParaRPr kumimoji="1" lang="ja-JP" alt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Live Framework </a:t>
            </a:r>
            <a:r>
              <a:rPr kumimoji="1" lang="ja-JP" altLang="en-US" dirty="0" smtClean="0"/>
              <a:t>による開発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Live Framework SDK and Tools</a:t>
            </a:r>
          </a:p>
          <a:p>
            <a:pPr lvl="1"/>
            <a:r>
              <a:rPr lang="en-US" altLang="ja-JP" b="1" dirty="0" smtClean="0"/>
              <a:t>.NET Kit</a:t>
            </a:r>
          </a:p>
          <a:p>
            <a:pPr lvl="1"/>
            <a:r>
              <a:rPr kumimoji="1" lang="en-US" altLang="ja-JP" b="1" dirty="0" smtClean="0"/>
              <a:t>Silverlight Kit</a:t>
            </a:r>
          </a:p>
          <a:p>
            <a:pPr lvl="1"/>
            <a:r>
              <a:rPr lang="en-US" altLang="ja-JP" b="1" dirty="0" smtClean="0"/>
              <a:t>JavaScript Kit</a:t>
            </a:r>
          </a:p>
          <a:p>
            <a:endParaRPr kumimoji="1" lang="en-US" altLang="ja-JP" b="1" dirty="0" smtClean="0"/>
          </a:p>
          <a:p>
            <a:r>
              <a:rPr lang="ja-JP" altLang="en-US" b="1" dirty="0" smtClean="0"/>
              <a:t>各種ユーザー登録や環境準備が必要</a:t>
            </a:r>
            <a:endParaRPr lang="en-US" altLang="ja-JP" b="1" dirty="0" smtClean="0"/>
          </a:p>
          <a:p>
            <a:endParaRPr kumimoji="1" lang="ja-JP" altLang="en-US" b="1" dirty="0"/>
          </a:p>
        </p:txBody>
      </p:sp>
      <p:sp>
        <p:nvSpPr>
          <p:cNvPr id="4" name="右中かっこ 3"/>
          <p:cNvSpPr/>
          <p:nvPr/>
        </p:nvSpPr>
        <p:spPr>
          <a:xfrm>
            <a:off x="4357686" y="1714488"/>
            <a:ext cx="357190" cy="1571636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86314" y="2014357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atin typeface="メイリオ" pitchFamily="50" charset="-128"/>
                <a:ea typeface="メイリオ" pitchFamily="50" charset="-128"/>
              </a:rPr>
              <a:t>低レベル</a:t>
            </a:r>
            <a:r>
              <a:rPr lang="ja-JP" altLang="en-US" sz="2400" b="1" dirty="0" err="1" smtClean="0">
                <a:latin typeface="メイリオ" pitchFamily="50" charset="-128"/>
                <a:ea typeface="メイリオ" pitchFamily="50" charset="-128"/>
              </a:rPr>
              <a:t>な</a:t>
            </a:r>
            <a:r>
              <a:rPr lang="en-US" altLang="ja-JP" sz="2400" b="1" dirty="0" smtClean="0">
                <a:latin typeface="メイリオ" pitchFamily="50" charset="-128"/>
                <a:ea typeface="メイリオ" pitchFamily="50" charset="-128"/>
              </a:rPr>
              <a:t>HTTP</a:t>
            </a:r>
            <a:r>
              <a:rPr lang="ja-JP" altLang="en-US" sz="2400" b="1" dirty="0" smtClean="0">
                <a:latin typeface="メイリオ" pitchFamily="50" charset="-128"/>
                <a:ea typeface="メイリオ" pitchFamily="50" charset="-128"/>
              </a:rPr>
              <a:t>や</a:t>
            </a:r>
            <a:r>
              <a:rPr lang="en-US" altLang="ja-JP" sz="2400" b="1" dirty="0" smtClean="0">
                <a:latin typeface="メイリオ" pitchFamily="50" charset="-128"/>
                <a:ea typeface="メイリオ" pitchFamily="50" charset="-128"/>
              </a:rPr>
              <a:t>XML/JSON</a:t>
            </a:r>
            <a:r>
              <a:rPr lang="ja-JP" altLang="en-US" sz="2400" b="1" dirty="0" smtClean="0">
                <a:latin typeface="メイリオ" pitchFamily="50" charset="-128"/>
                <a:ea typeface="メイリオ" pitchFamily="50" charset="-128"/>
              </a:rPr>
              <a:t>を意識せずにプログラミング可能</a:t>
            </a:r>
            <a:endParaRPr lang="en-US" altLang="ja-JP" sz="2400" b="1" dirty="0" smtClean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00100" y="4786322"/>
            <a:ext cx="3500462" cy="684015"/>
          </a:xfrm>
          <a:prstGeom prst="rect">
            <a:avLst/>
          </a:prstGeom>
          <a:ln>
            <a:solidFill>
              <a:schemeClr val="tx2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tIns="144000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tx1"/>
                </a:solidFill>
                <a:latin typeface="+mn-ea"/>
              </a:rPr>
              <a:t>Live</a:t>
            </a:r>
            <a:r>
              <a:rPr kumimoji="1" lang="ja-JP" altLang="en-US" sz="3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kumimoji="1" lang="en-US" altLang="ja-JP" sz="3200" dirty="0" smtClean="0">
                <a:solidFill>
                  <a:schemeClr val="tx1"/>
                </a:solidFill>
                <a:latin typeface="+mn-ea"/>
              </a:rPr>
              <a:t>Framework</a:t>
            </a:r>
            <a:endParaRPr kumimoji="1" lang="ja-JP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43438" y="4786322"/>
            <a:ext cx="1214446" cy="684015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tIns="144000" rtlCol="0">
            <a:spAutoFit/>
          </a:bodyPr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検索</a:t>
            </a:r>
            <a:endParaRPr kumimoji="1" lang="ja-JP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42844" y="100122"/>
            <a:ext cx="3893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+mn-ea"/>
                <a:ea typeface="+mn-ea"/>
              </a:rPr>
              <a:t>Live</a:t>
            </a:r>
            <a:r>
              <a:rPr lang="ja-JP" altLang="en-US" b="1" dirty="0" smtClean="0">
                <a:latin typeface="+mn-ea"/>
                <a:ea typeface="+mn-ea"/>
              </a:rPr>
              <a:t> </a:t>
            </a:r>
            <a:r>
              <a:rPr lang="en-US" altLang="ja-JP" b="1" dirty="0" smtClean="0">
                <a:latin typeface="+mn-ea"/>
                <a:ea typeface="+mn-ea"/>
              </a:rPr>
              <a:t>Framework</a:t>
            </a:r>
            <a:r>
              <a:rPr lang="ja-JP" altLang="en-US" b="1" dirty="0" smtClean="0">
                <a:latin typeface="+mn-ea"/>
                <a:ea typeface="+mn-ea"/>
              </a:rPr>
              <a:t> </a:t>
            </a:r>
            <a:r>
              <a:rPr lang="en-US" altLang="ja-JP" b="1" dirty="0" smtClean="0">
                <a:latin typeface="+mn-ea"/>
                <a:ea typeface="+mn-ea"/>
              </a:rPr>
              <a:t>Programming</a:t>
            </a:r>
            <a:endParaRPr lang="ja-JP" altLang="en-US" b="1" dirty="0">
              <a:latin typeface="+mn-ea"/>
              <a:ea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Live Operating Environment</a:t>
            </a:r>
            <a:endParaRPr kumimoji="1" lang="ja-JP" altLang="en-US" dirty="0"/>
          </a:p>
        </p:txBody>
      </p:sp>
      <p:sp>
        <p:nvSpPr>
          <p:cNvPr id="4" name="雲 3"/>
          <p:cNvSpPr/>
          <p:nvPr/>
        </p:nvSpPr>
        <p:spPr>
          <a:xfrm>
            <a:off x="3071802" y="2428868"/>
            <a:ext cx="2428892" cy="178595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tIns="288000" rtlCol="0" anchor="ctr"/>
          <a:lstStyle/>
          <a:p>
            <a:pPr algn="ctr"/>
            <a:r>
              <a:rPr kumimoji="1" lang="en-US" altLang="ja-JP" sz="5400" dirty="0" smtClean="0"/>
              <a:t>LOE</a:t>
            </a:r>
            <a:endParaRPr kumimoji="1" lang="ja-JP" altLang="en-US" dirty="0"/>
          </a:p>
        </p:txBody>
      </p:sp>
      <p:sp>
        <p:nvSpPr>
          <p:cNvPr id="5" name="フローチャート : 磁気ディスク 4"/>
          <p:cNvSpPr/>
          <p:nvPr/>
        </p:nvSpPr>
        <p:spPr>
          <a:xfrm>
            <a:off x="5429256" y="857232"/>
            <a:ext cx="1357322" cy="1500198"/>
          </a:xfrm>
          <a:prstGeom prst="flowChartMagneticDisk">
            <a:avLst/>
          </a:prstGeom>
          <a:solidFill>
            <a:srgbClr val="FFCCCC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9999"/>
              </a:solidFill>
            </a:endParaRPr>
          </a:p>
        </p:txBody>
      </p:sp>
      <p:sp>
        <p:nvSpPr>
          <p:cNvPr id="6" name="フローチャート : 磁気ディスク 5"/>
          <p:cNvSpPr/>
          <p:nvPr/>
        </p:nvSpPr>
        <p:spPr>
          <a:xfrm>
            <a:off x="5715008" y="1071546"/>
            <a:ext cx="1357322" cy="1500198"/>
          </a:xfrm>
          <a:prstGeom prst="flowChartMagneticDisk">
            <a:avLst/>
          </a:prstGeom>
          <a:solidFill>
            <a:srgbClr val="FFCCCC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9999"/>
              </a:solidFill>
            </a:endParaRPr>
          </a:p>
        </p:txBody>
      </p:sp>
      <p:sp>
        <p:nvSpPr>
          <p:cNvPr id="7" name="フローチャート : 磁気ディスク 6"/>
          <p:cNvSpPr/>
          <p:nvPr/>
        </p:nvSpPr>
        <p:spPr>
          <a:xfrm>
            <a:off x="6072198" y="1285860"/>
            <a:ext cx="1357322" cy="1500198"/>
          </a:xfrm>
          <a:prstGeom prst="flowChartMagneticDisk">
            <a:avLst/>
          </a:prstGeom>
          <a:solidFill>
            <a:srgbClr val="FFCCCC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9999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00628" y="1649544"/>
            <a:ext cx="3708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 smtClean="0">
                <a:latin typeface="+mn-ea"/>
                <a:ea typeface="+mn-ea"/>
              </a:rPr>
              <a:t>Live Services</a:t>
            </a:r>
            <a:endParaRPr kumimoji="1" lang="ja-JP" altLang="en-US" sz="4000" b="1" dirty="0">
              <a:latin typeface="+mn-ea"/>
              <a:ea typeface="+mn-ea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rot="5400000" flipH="1" flipV="1">
            <a:off x="4929190" y="2285992"/>
            <a:ext cx="642942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5081590" y="2428868"/>
            <a:ext cx="847732" cy="6524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5233990" y="2714620"/>
            <a:ext cx="1123960" cy="5095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642910" y="4357694"/>
            <a:ext cx="7858180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7143768" y="3286124"/>
            <a:ext cx="1409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latin typeface="+mn-ea"/>
                <a:ea typeface="+mn-ea"/>
              </a:rPr>
              <a:t>Cloud</a:t>
            </a:r>
            <a:endParaRPr kumimoji="1" lang="ja-JP" altLang="en-US" sz="3200" b="1" dirty="0">
              <a:latin typeface="+mn-ea"/>
              <a:ea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786578" y="4701613"/>
            <a:ext cx="1843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latin typeface="+mn-ea"/>
                <a:ea typeface="+mn-ea"/>
              </a:rPr>
              <a:t>Devices</a:t>
            </a:r>
            <a:endParaRPr kumimoji="1" lang="ja-JP" altLang="en-US" sz="3200" b="1" dirty="0">
              <a:latin typeface="+mn-ea"/>
              <a:ea typeface="+mn-ea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642910" y="4643446"/>
            <a:ext cx="1643074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chemeClr val="tx1"/>
                </a:solidFill>
              </a:rPr>
              <a:t>Desktop</a:t>
            </a:r>
          </a:p>
          <a:p>
            <a:pPr algn="ctr"/>
            <a:r>
              <a:rPr kumimoji="1" lang="en-US" altLang="ja-JP" sz="2400" b="1" dirty="0" smtClean="0">
                <a:solidFill>
                  <a:schemeClr val="tx1"/>
                </a:solidFill>
              </a:rPr>
              <a:t>Apps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2357422" y="4643446"/>
            <a:ext cx="1643074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>
                <a:solidFill>
                  <a:schemeClr val="tx1"/>
                </a:solidFill>
              </a:rPr>
              <a:t>Mobile</a:t>
            </a:r>
          </a:p>
          <a:p>
            <a:pPr algn="ctr"/>
            <a:r>
              <a:rPr lang="en-US" altLang="ja-JP" sz="2800" b="1" dirty="0" smtClean="0">
                <a:solidFill>
                  <a:schemeClr val="tx1"/>
                </a:solidFill>
              </a:rPr>
              <a:t>Apps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cxnSp>
        <p:nvCxnSpPr>
          <p:cNvPr id="21" name="直線矢印コネクタ 20"/>
          <p:cNvCxnSpPr>
            <a:stCxn id="20" idx="0"/>
          </p:cNvCxnSpPr>
          <p:nvPr/>
        </p:nvCxnSpPr>
        <p:spPr>
          <a:xfrm rot="5400000" flipH="1" flipV="1">
            <a:off x="3196819" y="4054084"/>
            <a:ext cx="571503" cy="6072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19" idx="0"/>
          </p:cNvCxnSpPr>
          <p:nvPr/>
        </p:nvCxnSpPr>
        <p:spPr>
          <a:xfrm rot="5400000" flipH="1" flipV="1">
            <a:off x="2018092" y="3161109"/>
            <a:ext cx="928693" cy="20359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角丸四角形 26"/>
          <p:cNvSpPr/>
          <p:nvPr/>
        </p:nvSpPr>
        <p:spPr>
          <a:xfrm>
            <a:off x="642910" y="2928934"/>
            <a:ext cx="1643074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chemeClr val="tx1"/>
                </a:solidFill>
              </a:rPr>
              <a:t>Web</a:t>
            </a:r>
          </a:p>
          <a:p>
            <a:pPr algn="ctr"/>
            <a:r>
              <a:rPr kumimoji="1" lang="en-US" altLang="ja-JP" sz="2400" b="1" dirty="0" smtClean="0">
                <a:solidFill>
                  <a:schemeClr val="tx1"/>
                </a:solidFill>
              </a:rPr>
              <a:t>Apps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cxnSp>
        <p:nvCxnSpPr>
          <p:cNvPr id="28" name="直線矢印コネクタ 27"/>
          <p:cNvCxnSpPr>
            <a:stCxn id="27" idx="3"/>
          </p:cNvCxnSpPr>
          <p:nvPr/>
        </p:nvCxnSpPr>
        <p:spPr>
          <a:xfrm>
            <a:off x="2285984" y="3464719"/>
            <a:ext cx="1071570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1714480" y="3714752"/>
            <a:ext cx="1601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HTTP(S)</a:t>
            </a:r>
            <a:endParaRPr kumimoji="1" lang="ja-JP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643306" y="3643314"/>
            <a:ext cx="4178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http:</a:t>
            </a:r>
            <a:r>
              <a:rPr lang="en-US" altLang="ja-JP" sz="2800" b="1" dirty="0" smtClean="0"/>
              <a:t>//user.windows.net</a:t>
            </a:r>
            <a:endParaRPr kumimoji="1" lang="en-US" altLang="ja-JP" sz="2800" b="1" dirty="0" smtClean="0"/>
          </a:p>
        </p:txBody>
      </p:sp>
      <p:sp>
        <p:nvSpPr>
          <p:cNvPr id="35" name="角丸四角形 34"/>
          <p:cNvSpPr/>
          <p:nvPr/>
        </p:nvSpPr>
        <p:spPr>
          <a:xfrm>
            <a:off x="4071934" y="4643446"/>
            <a:ext cx="1643074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solidFill>
                  <a:schemeClr val="tx1"/>
                </a:solidFill>
              </a:rPr>
              <a:t>Flash/</a:t>
            </a:r>
          </a:p>
          <a:p>
            <a:pPr algn="ctr"/>
            <a:r>
              <a:rPr lang="en-US" altLang="ja-JP" sz="2400" b="1" dirty="0" smtClean="0">
                <a:solidFill>
                  <a:schemeClr val="tx1"/>
                </a:solidFill>
              </a:rPr>
              <a:t>Ajax/SL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cxnSp>
        <p:nvCxnSpPr>
          <p:cNvPr id="36" name="直線矢印コネクタ 35"/>
          <p:cNvCxnSpPr>
            <a:stCxn id="35" idx="0"/>
          </p:cNvCxnSpPr>
          <p:nvPr/>
        </p:nvCxnSpPr>
        <p:spPr>
          <a:xfrm rot="16200000" flipV="1">
            <a:off x="4375546" y="4125521"/>
            <a:ext cx="571504" cy="4643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9" grpId="0" animBg="1"/>
      <p:bldP spid="20" grpId="0" animBg="1"/>
      <p:bldP spid="27" grpId="0" animBg="1"/>
      <p:bldP spid="32" grpId="0"/>
      <p:bldP spid="34" grpId="0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4929190" y="4643446"/>
            <a:ext cx="157163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>
                <a:solidFill>
                  <a:schemeClr val="tx1"/>
                </a:solidFill>
              </a:rPr>
              <a:t>Client</a:t>
            </a:r>
          </a:p>
          <a:p>
            <a:pPr algn="ctr"/>
            <a:r>
              <a:rPr lang="en-US" altLang="ja-JP" sz="2800" b="1" dirty="0" smtClean="0">
                <a:solidFill>
                  <a:schemeClr val="tx1"/>
                </a:solidFill>
              </a:rPr>
              <a:t>LOE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Live Operating Environment</a:t>
            </a:r>
            <a:endParaRPr kumimoji="1" lang="ja-JP" altLang="en-US" dirty="0"/>
          </a:p>
        </p:txBody>
      </p:sp>
      <p:sp>
        <p:nvSpPr>
          <p:cNvPr id="4" name="雲 3"/>
          <p:cNvSpPr/>
          <p:nvPr/>
        </p:nvSpPr>
        <p:spPr>
          <a:xfrm>
            <a:off x="2571736" y="928670"/>
            <a:ext cx="2428892" cy="178595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tIns="288000" rtlCol="0" anchor="ctr"/>
          <a:lstStyle/>
          <a:p>
            <a:pPr algn="ctr"/>
            <a:r>
              <a:rPr kumimoji="1" lang="en-US" altLang="ja-JP" sz="5400" dirty="0" smtClean="0"/>
              <a:t>LOE</a:t>
            </a:r>
            <a:endParaRPr kumimoji="1" lang="ja-JP" altLang="en-US" dirty="0"/>
          </a:p>
        </p:txBody>
      </p:sp>
      <p:sp>
        <p:nvSpPr>
          <p:cNvPr id="5" name="フローチャート : 磁気ディスク 4"/>
          <p:cNvSpPr/>
          <p:nvPr/>
        </p:nvSpPr>
        <p:spPr>
          <a:xfrm>
            <a:off x="5429256" y="857232"/>
            <a:ext cx="1357322" cy="1500198"/>
          </a:xfrm>
          <a:prstGeom prst="flowChartMagneticDisk">
            <a:avLst/>
          </a:prstGeom>
          <a:solidFill>
            <a:srgbClr val="FFCCCC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9999"/>
              </a:solidFill>
            </a:endParaRPr>
          </a:p>
        </p:txBody>
      </p:sp>
      <p:sp>
        <p:nvSpPr>
          <p:cNvPr id="6" name="フローチャート : 磁気ディスク 5"/>
          <p:cNvSpPr/>
          <p:nvPr/>
        </p:nvSpPr>
        <p:spPr>
          <a:xfrm>
            <a:off x="5715008" y="1071546"/>
            <a:ext cx="1357322" cy="1500198"/>
          </a:xfrm>
          <a:prstGeom prst="flowChartMagneticDisk">
            <a:avLst/>
          </a:prstGeom>
          <a:solidFill>
            <a:srgbClr val="FFCCCC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9999"/>
              </a:solidFill>
            </a:endParaRPr>
          </a:p>
        </p:txBody>
      </p:sp>
      <p:sp>
        <p:nvSpPr>
          <p:cNvPr id="7" name="フローチャート : 磁気ディスク 6"/>
          <p:cNvSpPr/>
          <p:nvPr/>
        </p:nvSpPr>
        <p:spPr>
          <a:xfrm>
            <a:off x="6072198" y="1285860"/>
            <a:ext cx="1357322" cy="1500198"/>
          </a:xfrm>
          <a:prstGeom prst="flowChartMagneticDisk">
            <a:avLst/>
          </a:prstGeom>
          <a:solidFill>
            <a:srgbClr val="FFCCCC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9999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43504" y="1772655"/>
            <a:ext cx="3005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latin typeface="+mn-ea"/>
                <a:ea typeface="+mn-ea"/>
              </a:rPr>
              <a:t>Live Services</a:t>
            </a:r>
            <a:endParaRPr kumimoji="1" lang="ja-JP" altLang="en-US" sz="3200" b="1" dirty="0">
              <a:latin typeface="+mn-ea"/>
              <a:ea typeface="+mn-ea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4857752" y="1643050"/>
            <a:ext cx="99060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642910" y="3143248"/>
            <a:ext cx="7858180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7286644" y="2500306"/>
            <a:ext cx="1409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latin typeface="+mn-ea"/>
                <a:ea typeface="+mn-ea"/>
              </a:rPr>
              <a:t>Cloud</a:t>
            </a:r>
            <a:endParaRPr kumimoji="1" lang="ja-JP" altLang="en-US" sz="3200" b="1" dirty="0">
              <a:latin typeface="+mn-ea"/>
              <a:ea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858016" y="3214686"/>
            <a:ext cx="1843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latin typeface="+mn-ea"/>
                <a:ea typeface="+mn-ea"/>
              </a:rPr>
              <a:t>Devices</a:t>
            </a:r>
            <a:endParaRPr kumimoji="1" lang="ja-JP" altLang="en-US" sz="3200" b="1" dirty="0">
              <a:latin typeface="+mn-ea"/>
              <a:ea typeface="+mn-ea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571604" y="3500438"/>
            <a:ext cx="1643074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chemeClr val="tx1"/>
                </a:solidFill>
              </a:rPr>
              <a:t>Desktop</a:t>
            </a:r>
          </a:p>
          <a:p>
            <a:pPr algn="ctr"/>
            <a:r>
              <a:rPr kumimoji="1" lang="en-US" altLang="ja-JP" sz="2400" b="1" dirty="0" smtClean="0">
                <a:solidFill>
                  <a:schemeClr val="tx1"/>
                </a:solidFill>
              </a:rPr>
              <a:t>Apps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1571604" y="4643446"/>
            <a:ext cx="1643074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>
                <a:solidFill>
                  <a:schemeClr val="tx1"/>
                </a:solidFill>
              </a:rPr>
              <a:t>Mobile</a:t>
            </a:r>
          </a:p>
          <a:p>
            <a:pPr algn="ctr"/>
            <a:r>
              <a:rPr lang="en-US" altLang="ja-JP" sz="2800" b="1" dirty="0" smtClean="0">
                <a:solidFill>
                  <a:schemeClr val="tx1"/>
                </a:solidFill>
              </a:rPr>
              <a:t>Apps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cxnSp>
        <p:nvCxnSpPr>
          <p:cNvPr id="21" name="直線矢印コネクタ 20"/>
          <p:cNvCxnSpPr>
            <a:stCxn id="20" idx="3"/>
          </p:cNvCxnSpPr>
          <p:nvPr/>
        </p:nvCxnSpPr>
        <p:spPr>
          <a:xfrm>
            <a:off x="3214678" y="5179231"/>
            <a:ext cx="1928826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19" idx="3"/>
            <a:endCxn id="32" idx="3"/>
          </p:cNvCxnSpPr>
          <p:nvPr/>
        </p:nvCxnSpPr>
        <p:spPr>
          <a:xfrm>
            <a:off x="3214678" y="4036223"/>
            <a:ext cx="1816035" cy="7259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22" idx="0"/>
          </p:cNvCxnSpPr>
          <p:nvPr/>
        </p:nvCxnSpPr>
        <p:spPr>
          <a:xfrm rot="16200000" flipV="1">
            <a:off x="3893340" y="2821778"/>
            <a:ext cx="2428891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3428992" y="4500570"/>
            <a:ext cx="1601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</a:t>
            </a:r>
            <a:endParaRPr kumimoji="1" lang="ja-JP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026024" y="5715016"/>
            <a:ext cx="340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http:</a:t>
            </a:r>
            <a:r>
              <a:rPr lang="en-US" altLang="ja-JP" sz="2800" dirty="0" smtClean="0"/>
              <a:t>//localhost:2048</a:t>
            </a:r>
            <a:endParaRPr kumimoji="1" lang="en-US" altLang="ja-JP" sz="2800" dirty="0" smtClean="0"/>
          </a:p>
        </p:txBody>
      </p:sp>
      <p:sp>
        <p:nvSpPr>
          <p:cNvPr id="23" name="フローチャート : 磁気ディスク 22"/>
          <p:cNvSpPr/>
          <p:nvPr/>
        </p:nvSpPr>
        <p:spPr>
          <a:xfrm>
            <a:off x="6572264" y="4357694"/>
            <a:ext cx="1357322" cy="1500198"/>
          </a:xfrm>
          <a:prstGeom prst="flowChartMagneticDisk">
            <a:avLst/>
          </a:prstGeom>
          <a:solidFill>
            <a:srgbClr val="FFCCCC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chemeClr val="tx1"/>
                </a:solidFill>
              </a:rPr>
              <a:t>Local</a:t>
            </a:r>
          </a:p>
          <a:p>
            <a:pPr algn="ctr"/>
            <a:r>
              <a:rPr lang="en-US" altLang="ja-JP" sz="2400" b="1" dirty="0" smtClean="0">
                <a:solidFill>
                  <a:schemeClr val="tx1"/>
                </a:solidFill>
              </a:rPr>
              <a:t>Cache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cxnSp>
        <p:nvCxnSpPr>
          <p:cNvPr id="43" name="直線矢印コネクタ 42"/>
          <p:cNvCxnSpPr>
            <a:stCxn id="22" idx="0"/>
          </p:cNvCxnSpPr>
          <p:nvPr/>
        </p:nvCxnSpPr>
        <p:spPr>
          <a:xfrm rot="5400000" flipH="1" flipV="1">
            <a:off x="6715142" y="2643182"/>
            <a:ext cx="1000131" cy="30003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4286248" y="2714620"/>
            <a:ext cx="1601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HTTP(S)</a:t>
            </a:r>
            <a:endParaRPr kumimoji="1" lang="ja-JP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715272" y="3905912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P2P</a:t>
            </a:r>
            <a:endParaRPr kumimoji="1" lang="ja-JP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  <p:bldP spid="20" grpId="0" animBg="1"/>
      <p:bldP spid="32" grpId="0"/>
      <p:bldP spid="34" grpId="0"/>
      <p:bldP spid="23" grpId="0" animBg="1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LOE</a:t>
            </a:r>
            <a:r>
              <a:rPr kumimoji="1" lang="ja-JP" altLang="en-US" dirty="0" err="1" smtClean="0"/>
              <a:t>への</a:t>
            </a:r>
            <a:r>
              <a:rPr kumimoji="1" lang="ja-JP" altLang="en-US" dirty="0" smtClean="0"/>
              <a:t>接続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158" y="928670"/>
            <a:ext cx="8286808" cy="5072098"/>
          </a:xfrm>
        </p:spPr>
        <p:txBody>
          <a:bodyPr/>
          <a:lstStyle/>
          <a:p>
            <a:r>
              <a:rPr kumimoji="1" lang="en-US" altLang="ja-JP" b="1" dirty="0" smtClean="0"/>
              <a:t>Live</a:t>
            </a:r>
            <a:r>
              <a:rPr kumimoji="1" lang="ja-JP" altLang="en-US" b="1" dirty="0" smtClean="0"/>
              <a:t> </a:t>
            </a:r>
            <a:r>
              <a:rPr kumimoji="1" lang="en-US" altLang="ja-JP" b="1" dirty="0" smtClean="0"/>
              <a:t>Framework</a:t>
            </a:r>
            <a:r>
              <a:rPr kumimoji="1" lang="ja-JP" altLang="en-US" b="1" dirty="0" smtClean="0"/>
              <a:t> </a:t>
            </a:r>
            <a:r>
              <a:rPr kumimoji="1" lang="en-US" altLang="ja-JP" b="1" dirty="0" smtClean="0"/>
              <a:t>SDK</a:t>
            </a:r>
            <a:r>
              <a:rPr kumimoji="1" lang="ja-JP" altLang="en-US" b="1" dirty="0" smtClean="0"/>
              <a:t> </a:t>
            </a:r>
            <a:r>
              <a:rPr kumimoji="1" lang="en-US" altLang="ja-JP" b="1" dirty="0" smtClean="0"/>
              <a:t>DLLs</a:t>
            </a:r>
            <a:r>
              <a:rPr kumimoji="1" lang="ja-JP" altLang="en-US" b="1" dirty="0" smtClean="0"/>
              <a:t>を参照</a:t>
            </a:r>
            <a:endParaRPr kumimoji="1" lang="ja-JP" altLang="en-US" b="1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1643050"/>
            <a:ext cx="85725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var</a:t>
            </a: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 </a:t>
            </a:r>
            <a:r>
              <a:rPr kumimoji="1" lang="en-US" altLang="ja-JP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creds</a:t>
            </a: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 = </a:t>
            </a: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new</a:t>
            </a: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 </a:t>
            </a:r>
            <a:r>
              <a:rPr kumimoji="1" lang="en-US" altLang="ja-JP" b="1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NetworkCredential</a:t>
            </a: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(</a:t>
            </a: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"***@</a:t>
            </a:r>
            <a:r>
              <a:rPr kumimoji="1" lang="en-US" altLang="ja-JP" b="1" i="0" u="none" strike="noStrike" cap="none" normalizeH="0" baseline="0" dirty="0" err="1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hotmail.com</a:t>
            </a: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"</a:t>
            </a: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, </a:t>
            </a: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"password"</a:t>
            </a: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);</a:t>
            </a:r>
            <a:endParaRPr kumimoji="1" lang="en-US" altLang="ja-JP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var</a:t>
            </a: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 </a:t>
            </a:r>
            <a:r>
              <a:rPr kumimoji="1" lang="en-US" altLang="ja-JP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loe</a:t>
            </a: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 = </a:t>
            </a: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new</a:t>
            </a: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 </a:t>
            </a:r>
            <a:r>
              <a:rPr kumimoji="1" lang="en-US" altLang="ja-JP" b="1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LiveOperatingEnvironment</a:t>
            </a: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();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loe.Connect</a:t>
            </a: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(</a:t>
            </a:r>
            <a:r>
              <a:rPr kumimoji="1" lang="en-US" altLang="ja-JP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creds</a:t>
            </a: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, </a:t>
            </a: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new</a:t>
            </a: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 </a:t>
            </a:r>
            <a:r>
              <a:rPr kumimoji="1" lang="en-US" altLang="ja-JP" b="1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LiveItemAccessOptions</a:t>
            </a: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(</a:t>
            </a: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true</a:t>
            </a: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));</a:t>
            </a:r>
            <a:endParaRPr kumimoji="1" lang="en-US" altLang="ja-JP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500034" y="2786058"/>
            <a:ext cx="857256" cy="7143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00166" y="2643182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latin typeface="メイリオ" pitchFamily="50" charset="-128"/>
                <a:ea typeface="メイリオ" pitchFamily="50" charset="-128"/>
              </a:rPr>
              <a:t>https://user-ctp.windows.net/</a:t>
            </a:r>
            <a:r>
              <a:rPr lang="ja-JP" altLang="en-US" sz="2400" b="1" dirty="0" smtClean="0">
                <a:latin typeface="メイリオ" pitchFamily="50" charset="-128"/>
                <a:ea typeface="メイリオ" pitchFamily="50" charset="-128"/>
              </a:rPr>
              <a:t> </a:t>
            </a:r>
            <a:r>
              <a:rPr lang="en-US" altLang="ja-JP" sz="2400" b="1" dirty="0" smtClean="0">
                <a:latin typeface="メイリオ" pitchFamily="50" charset="-128"/>
                <a:ea typeface="メイリオ" pitchFamily="50" charset="-128"/>
              </a:rPr>
              <a:t>or</a:t>
            </a:r>
          </a:p>
          <a:p>
            <a:r>
              <a:rPr lang="en-US" altLang="ja-JP" sz="2400" b="1" dirty="0" smtClean="0">
                <a:latin typeface="メイリオ" pitchFamily="50" charset="-128"/>
                <a:ea typeface="メイリオ" pitchFamily="50" charset="-128"/>
              </a:rPr>
              <a:t>http://localhost:2048/</a:t>
            </a:r>
          </a:p>
          <a:p>
            <a:r>
              <a:rPr lang="ja-JP" altLang="en-US" sz="2400" b="1" dirty="0" smtClean="0">
                <a:latin typeface="メイリオ" pitchFamily="50" charset="-128"/>
                <a:ea typeface="メイリオ" pitchFamily="50" charset="-128"/>
              </a:rPr>
              <a:t>へアクセス</a:t>
            </a:r>
            <a:endParaRPr lang="en-US" altLang="ja-JP" sz="2400" b="1" dirty="0" smtClean="0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リソースへのアクセスの前に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 smtClean="0"/>
              <a:t>リソース指向</a:t>
            </a:r>
            <a:r>
              <a:rPr kumimoji="1" lang="ja-JP" altLang="en-US" sz="2800" b="1" dirty="0" smtClean="0"/>
              <a:t>（</a:t>
            </a:r>
            <a:r>
              <a:rPr kumimoji="1" lang="en-US" altLang="ja-JP" sz="2800" b="1" dirty="0" smtClean="0"/>
              <a:t>Live</a:t>
            </a:r>
            <a:r>
              <a:rPr kumimoji="1" lang="ja-JP" altLang="en-US" sz="2800" b="1" dirty="0" smtClean="0"/>
              <a:t> </a:t>
            </a:r>
            <a:r>
              <a:rPr kumimoji="1" lang="en-US" altLang="ja-JP" sz="2800" b="1" dirty="0" err="1" smtClean="0"/>
              <a:t>Fx</a:t>
            </a:r>
            <a:r>
              <a:rPr kumimoji="1" lang="ja-JP" altLang="en-US" sz="2800" b="1" dirty="0" smtClean="0"/>
              <a:t>の特長のひとつ）</a:t>
            </a:r>
            <a:endParaRPr kumimoji="1" lang="en-US" altLang="ja-JP" b="1" dirty="0" smtClean="0"/>
          </a:p>
          <a:p>
            <a:pPr lvl="1"/>
            <a:r>
              <a:rPr lang="ja-JP" altLang="en-US" b="1" dirty="0" smtClean="0"/>
              <a:t>リソース</a:t>
            </a:r>
            <a:r>
              <a:rPr lang="en-US" altLang="ja-JP" b="1" dirty="0" smtClean="0"/>
              <a:t>: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Applications, Folders/Files, Devices, Etc.</a:t>
            </a:r>
          </a:p>
          <a:p>
            <a:pPr lvl="1"/>
            <a:r>
              <a:rPr lang="en-US" altLang="ja-JP" b="1" dirty="0" smtClean="0"/>
              <a:t>URI</a:t>
            </a:r>
            <a:r>
              <a:rPr lang="ja-JP" altLang="en-US" b="1" dirty="0" smtClean="0"/>
              <a:t>で表現可能</a:t>
            </a:r>
            <a:endParaRPr lang="en-US" altLang="ja-JP" b="1" dirty="0" smtClean="0"/>
          </a:p>
          <a:p>
            <a:pPr lvl="1"/>
            <a:r>
              <a:rPr lang="en-US" altLang="ja-JP" b="1" dirty="0" smtClean="0"/>
              <a:t>HTTP</a:t>
            </a:r>
            <a:r>
              <a:rPr lang="ja-JP" altLang="en-US" b="1" dirty="0" smtClean="0"/>
              <a:t>メソッドでアクセス可能</a:t>
            </a:r>
            <a:endParaRPr lang="en-US" altLang="ja-JP" b="1" dirty="0" smtClean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カギ線コネクタ 31"/>
          <p:cNvCxnSpPr>
            <a:stCxn id="19" idx="0"/>
            <a:endCxn id="4" idx="2"/>
          </p:cNvCxnSpPr>
          <p:nvPr/>
        </p:nvCxnSpPr>
        <p:spPr>
          <a:xfrm rot="5400000" flipH="1" flipV="1">
            <a:off x="2214546" y="4143380"/>
            <a:ext cx="3143272" cy="1588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リソースモデル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3200" b="1" dirty="0" smtClean="0"/>
              <a:t>Live</a:t>
            </a:r>
            <a:r>
              <a:rPr kumimoji="1" lang="ja-JP" altLang="en-US" sz="3200" b="1" dirty="0" smtClean="0"/>
              <a:t> </a:t>
            </a:r>
            <a:r>
              <a:rPr kumimoji="1" lang="en-US" altLang="ja-JP" sz="3200" b="1" dirty="0" smtClean="0"/>
              <a:t>Framework</a:t>
            </a:r>
            <a:r>
              <a:rPr kumimoji="1" lang="ja-JP" altLang="en-US" sz="3200" b="1" dirty="0" smtClean="0"/>
              <a:t>では何がリソース？</a:t>
            </a:r>
            <a:endParaRPr kumimoji="1" lang="ja-JP" altLang="en-US" sz="3200" b="1" dirty="0"/>
          </a:p>
        </p:txBody>
      </p:sp>
      <p:sp>
        <p:nvSpPr>
          <p:cNvPr id="4" name="角丸四角形 3"/>
          <p:cNvSpPr/>
          <p:nvPr/>
        </p:nvSpPr>
        <p:spPr>
          <a:xfrm>
            <a:off x="3071802" y="1785926"/>
            <a:ext cx="1428760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108000" rtlCol="0" anchor="ctr"/>
          <a:lstStyle/>
          <a:p>
            <a:pPr algn="ctr"/>
            <a:r>
              <a:rPr kumimoji="1" lang="en-US" altLang="ja-JP" b="1" dirty="0" smtClean="0"/>
              <a:t>Service</a:t>
            </a:r>
          </a:p>
          <a:p>
            <a:pPr algn="ctr"/>
            <a:r>
              <a:rPr lang="en-US" altLang="ja-JP" b="1" dirty="0" smtClean="0"/>
              <a:t>Endpoint</a:t>
            </a:r>
            <a:endParaRPr kumimoji="1" lang="ja-JP" altLang="en-US" b="1" dirty="0"/>
          </a:p>
        </p:txBody>
      </p:sp>
      <p:sp>
        <p:nvSpPr>
          <p:cNvPr id="5" name="角丸四角形 4"/>
          <p:cNvSpPr/>
          <p:nvPr/>
        </p:nvSpPr>
        <p:spPr>
          <a:xfrm>
            <a:off x="3071802" y="2714620"/>
            <a:ext cx="1428760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108000" rtlCol="0" anchor="ctr"/>
          <a:lstStyle/>
          <a:p>
            <a:pPr algn="ctr"/>
            <a:r>
              <a:rPr kumimoji="1" lang="en-US" altLang="ja-JP" b="1" dirty="0" smtClean="0"/>
              <a:t>Mesh</a:t>
            </a:r>
            <a:endParaRPr kumimoji="1" lang="ja-JP" altLang="en-US" b="1" dirty="0"/>
          </a:p>
        </p:txBody>
      </p:sp>
      <p:sp>
        <p:nvSpPr>
          <p:cNvPr id="6" name="角丸四角形 5"/>
          <p:cNvSpPr/>
          <p:nvPr/>
        </p:nvSpPr>
        <p:spPr>
          <a:xfrm>
            <a:off x="4572000" y="2714620"/>
            <a:ext cx="1428760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08000" rtlCol="0" anchor="ctr"/>
          <a:lstStyle/>
          <a:p>
            <a:pPr algn="ctr"/>
            <a:r>
              <a:rPr lang="en-US" altLang="ja-JP" b="1" dirty="0" smtClean="0"/>
              <a:t>Profiles</a:t>
            </a:r>
            <a:endParaRPr kumimoji="1" lang="ja-JP" altLang="en-US" b="1" dirty="0"/>
          </a:p>
        </p:txBody>
      </p:sp>
      <p:sp>
        <p:nvSpPr>
          <p:cNvPr id="7" name="角丸四角形 6"/>
          <p:cNvSpPr/>
          <p:nvPr/>
        </p:nvSpPr>
        <p:spPr>
          <a:xfrm>
            <a:off x="6072198" y="2714620"/>
            <a:ext cx="1428760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08000" rtlCol="0" anchor="ctr"/>
          <a:lstStyle/>
          <a:p>
            <a:pPr algn="ctr"/>
            <a:r>
              <a:rPr lang="en-US" altLang="ja-JP" b="1" dirty="0" smtClean="0"/>
              <a:t>Contacts</a:t>
            </a:r>
            <a:endParaRPr kumimoji="1" lang="ja-JP" altLang="en-US" b="1" dirty="0"/>
          </a:p>
        </p:txBody>
      </p:sp>
      <p:sp>
        <p:nvSpPr>
          <p:cNvPr id="8" name="角丸四角形 7"/>
          <p:cNvSpPr/>
          <p:nvPr/>
        </p:nvSpPr>
        <p:spPr>
          <a:xfrm>
            <a:off x="1571604" y="2714620"/>
            <a:ext cx="1428760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08000" rtlCol="0" anchor="ctr"/>
          <a:lstStyle/>
          <a:p>
            <a:pPr algn="ctr"/>
            <a:r>
              <a:rPr kumimoji="1" lang="en-US" altLang="ja-JP" b="1" dirty="0" smtClean="0"/>
              <a:t>Scripts</a:t>
            </a:r>
            <a:endParaRPr kumimoji="1" lang="ja-JP" altLang="en-US" b="1" dirty="0"/>
          </a:p>
        </p:txBody>
      </p:sp>
      <p:sp>
        <p:nvSpPr>
          <p:cNvPr id="9" name="角丸四角形 8"/>
          <p:cNvSpPr/>
          <p:nvPr/>
        </p:nvSpPr>
        <p:spPr>
          <a:xfrm>
            <a:off x="3071802" y="3714752"/>
            <a:ext cx="1428760" cy="78581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08000" rtlCol="0" anchor="ctr"/>
          <a:lstStyle/>
          <a:p>
            <a:pPr algn="ctr"/>
            <a:r>
              <a:rPr lang="en-US" altLang="ja-JP" b="1" dirty="0" smtClean="0"/>
              <a:t>Mesh</a:t>
            </a:r>
          </a:p>
          <a:p>
            <a:pPr algn="ctr"/>
            <a:r>
              <a:rPr lang="en-US" altLang="ja-JP" b="1" dirty="0" smtClean="0"/>
              <a:t>Objects</a:t>
            </a:r>
            <a:endParaRPr lang="ja-JP" altLang="en-US" b="1" dirty="0"/>
          </a:p>
        </p:txBody>
      </p:sp>
      <p:sp>
        <p:nvSpPr>
          <p:cNvPr id="10" name="角丸四角形 9"/>
          <p:cNvSpPr/>
          <p:nvPr/>
        </p:nvSpPr>
        <p:spPr>
          <a:xfrm>
            <a:off x="71406" y="3714752"/>
            <a:ext cx="1428760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Devices</a:t>
            </a:r>
            <a:endParaRPr kumimoji="1" lang="ja-JP" altLang="en-US" b="1" dirty="0"/>
          </a:p>
        </p:txBody>
      </p:sp>
      <p:sp>
        <p:nvSpPr>
          <p:cNvPr id="11" name="角丸四角形 10"/>
          <p:cNvSpPr/>
          <p:nvPr/>
        </p:nvSpPr>
        <p:spPr>
          <a:xfrm>
            <a:off x="1571604" y="3714752"/>
            <a:ext cx="1428760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08000" rtlCol="0" anchor="ctr"/>
          <a:lstStyle/>
          <a:p>
            <a:pPr algn="ctr"/>
            <a:r>
              <a:rPr kumimoji="1" lang="en-US" altLang="ja-JP" sz="1400" b="1" dirty="0" smtClean="0"/>
              <a:t>Applications</a:t>
            </a:r>
            <a:endParaRPr kumimoji="1" lang="ja-JP" altLang="en-US" sz="1400" b="1" dirty="0"/>
          </a:p>
        </p:txBody>
      </p:sp>
      <p:sp>
        <p:nvSpPr>
          <p:cNvPr id="12" name="角丸四角形 11"/>
          <p:cNvSpPr/>
          <p:nvPr/>
        </p:nvSpPr>
        <p:spPr>
          <a:xfrm>
            <a:off x="4572000" y="3714752"/>
            <a:ext cx="1428760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08000" rtlCol="0" anchor="ctr"/>
          <a:lstStyle/>
          <a:p>
            <a:pPr algn="ctr"/>
            <a:r>
              <a:rPr lang="en-US" altLang="ja-JP" b="1" dirty="0" smtClean="0"/>
              <a:t>News</a:t>
            </a:r>
            <a:endParaRPr lang="ja-JP" altLang="en-US" b="1" dirty="0" smtClean="0"/>
          </a:p>
        </p:txBody>
      </p:sp>
      <p:sp>
        <p:nvSpPr>
          <p:cNvPr id="13" name="角丸四角形 12"/>
          <p:cNvSpPr/>
          <p:nvPr/>
        </p:nvSpPr>
        <p:spPr>
          <a:xfrm>
            <a:off x="6072198" y="3714752"/>
            <a:ext cx="1428760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08000" rtlCol="0" anchor="ctr"/>
          <a:lstStyle/>
          <a:p>
            <a:pPr algn="ctr"/>
            <a:r>
              <a:rPr lang="en-US" altLang="ja-JP" b="1" dirty="0" smtClean="0"/>
              <a:t>…</a:t>
            </a:r>
            <a:endParaRPr lang="ja-JP" altLang="en-US" b="1" dirty="0"/>
          </a:p>
        </p:txBody>
      </p:sp>
      <p:sp>
        <p:nvSpPr>
          <p:cNvPr id="17" name="角丸四角形 16"/>
          <p:cNvSpPr/>
          <p:nvPr/>
        </p:nvSpPr>
        <p:spPr>
          <a:xfrm>
            <a:off x="3071802" y="4714884"/>
            <a:ext cx="1428760" cy="78581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08000" rtlCol="0" anchor="ctr"/>
          <a:lstStyle/>
          <a:p>
            <a:pPr algn="ctr"/>
            <a:r>
              <a:rPr lang="en-US" altLang="ja-JP" b="1" dirty="0" smtClean="0"/>
              <a:t>Data Feeds</a:t>
            </a:r>
            <a:endParaRPr lang="ja-JP" altLang="en-US" b="1" dirty="0" smtClean="0"/>
          </a:p>
        </p:txBody>
      </p:sp>
      <p:sp>
        <p:nvSpPr>
          <p:cNvPr id="18" name="角丸四角形 17"/>
          <p:cNvSpPr/>
          <p:nvPr/>
        </p:nvSpPr>
        <p:spPr>
          <a:xfrm>
            <a:off x="4572000" y="4714884"/>
            <a:ext cx="1428760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08000" rtlCol="0" anchor="ctr"/>
          <a:lstStyle/>
          <a:p>
            <a:pPr algn="ctr"/>
            <a:r>
              <a:rPr lang="en-US" altLang="ja-JP" b="1" dirty="0" smtClean="0"/>
              <a:t>…</a:t>
            </a:r>
            <a:endParaRPr kumimoji="1" lang="ja-JP" altLang="en-US" b="1" dirty="0"/>
          </a:p>
        </p:txBody>
      </p:sp>
      <p:sp>
        <p:nvSpPr>
          <p:cNvPr id="19" name="角丸四角形 18"/>
          <p:cNvSpPr/>
          <p:nvPr/>
        </p:nvSpPr>
        <p:spPr>
          <a:xfrm>
            <a:off x="3071802" y="5715016"/>
            <a:ext cx="1428760" cy="78581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08000" rtlCol="0" anchor="ctr"/>
          <a:lstStyle/>
          <a:p>
            <a:pPr algn="ctr"/>
            <a:r>
              <a:rPr lang="en-US" altLang="ja-JP" b="1" dirty="0" smtClean="0"/>
              <a:t>Data Entries</a:t>
            </a:r>
            <a:endParaRPr kumimoji="1" lang="ja-JP" altLang="en-US" b="1" dirty="0"/>
          </a:p>
        </p:txBody>
      </p:sp>
      <p:sp>
        <p:nvSpPr>
          <p:cNvPr id="20" name="角丸四角形 19"/>
          <p:cNvSpPr/>
          <p:nvPr/>
        </p:nvSpPr>
        <p:spPr>
          <a:xfrm>
            <a:off x="4572000" y="5715016"/>
            <a:ext cx="1428760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08000" rtlCol="0" anchor="ctr"/>
          <a:lstStyle/>
          <a:p>
            <a:pPr algn="ctr"/>
            <a:r>
              <a:rPr lang="en-US" altLang="ja-JP" b="1" dirty="0" smtClean="0"/>
              <a:t>…</a:t>
            </a:r>
            <a:endParaRPr kumimoji="1" lang="ja-JP" altLang="en-US" b="1" dirty="0"/>
          </a:p>
        </p:txBody>
      </p:sp>
      <p:sp>
        <p:nvSpPr>
          <p:cNvPr id="21" name="角丸四角形 20"/>
          <p:cNvSpPr/>
          <p:nvPr/>
        </p:nvSpPr>
        <p:spPr>
          <a:xfrm>
            <a:off x="1571604" y="4714884"/>
            <a:ext cx="1428760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08000" rtlCol="0" anchor="ctr"/>
          <a:lstStyle/>
          <a:p>
            <a:pPr algn="ctr"/>
            <a:r>
              <a:rPr lang="en-US" altLang="ja-JP" b="1" dirty="0" smtClean="0"/>
              <a:t>…</a:t>
            </a:r>
            <a:endParaRPr kumimoji="1" lang="ja-JP" altLang="en-US" b="1" dirty="0"/>
          </a:p>
        </p:txBody>
      </p:sp>
      <p:sp>
        <p:nvSpPr>
          <p:cNvPr id="22" name="角丸四角形 21"/>
          <p:cNvSpPr/>
          <p:nvPr/>
        </p:nvSpPr>
        <p:spPr>
          <a:xfrm>
            <a:off x="1571604" y="5715016"/>
            <a:ext cx="1428760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08000" rtlCol="0" anchor="ctr"/>
          <a:lstStyle/>
          <a:p>
            <a:pPr algn="ctr"/>
            <a:r>
              <a:rPr lang="en-US" altLang="ja-JP" b="1" dirty="0" smtClean="0"/>
              <a:t>…</a:t>
            </a:r>
            <a:endParaRPr kumimoji="1" lang="ja-JP" altLang="en-US" b="1" dirty="0"/>
          </a:p>
        </p:txBody>
      </p:sp>
      <p:cxnSp>
        <p:nvCxnSpPr>
          <p:cNvPr id="23" name="カギ線コネクタ 22"/>
          <p:cNvCxnSpPr>
            <a:stCxn id="4" idx="2"/>
            <a:endCxn id="7" idx="0"/>
          </p:cNvCxnSpPr>
          <p:nvPr/>
        </p:nvCxnSpPr>
        <p:spPr>
          <a:xfrm rot="16200000" flipH="1">
            <a:off x="5214942" y="1142984"/>
            <a:ext cx="142876" cy="3000396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カギ線コネクタ 25"/>
          <p:cNvCxnSpPr>
            <a:stCxn id="4" idx="2"/>
            <a:endCxn id="6" idx="0"/>
          </p:cNvCxnSpPr>
          <p:nvPr/>
        </p:nvCxnSpPr>
        <p:spPr>
          <a:xfrm rot="16200000" flipH="1">
            <a:off x="4464843" y="1893083"/>
            <a:ext cx="142876" cy="1500198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カギ線コネクタ 28"/>
          <p:cNvCxnSpPr>
            <a:stCxn id="8" idx="0"/>
            <a:endCxn id="4" idx="2"/>
          </p:cNvCxnSpPr>
          <p:nvPr/>
        </p:nvCxnSpPr>
        <p:spPr>
          <a:xfrm rot="5400000" flipH="1" flipV="1">
            <a:off x="2964645" y="1893083"/>
            <a:ext cx="142876" cy="1500198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カギ線コネクタ 34"/>
          <p:cNvCxnSpPr>
            <a:stCxn id="12" idx="0"/>
            <a:endCxn id="5" idx="2"/>
          </p:cNvCxnSpPr>
          <p:nvPr/>
        </p:nvCxnSpPr>
        <p:spPr>
          <a:xfrm rot="16200000" flipV="1">
            <a:off x="4429124" y="2857496"/>
            <a:ext cx="214314" cy="1500198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カギ線コネクタ 37"/>
          <p:cNvCxnSpPr>
            <a:stCxn id="13" idx="0"/>
            <a:endCxn id="5" idx="2"/>
          </p:cNvCxnSpPr>
          <p:nvPr/>
        </p:nvCxnSpPr>
        <p:spPr>
          <a:xfrm rot="16200000" flipV="1">
            <a:off x="5179223" y="2107397"/>
            <a:ext cx="214314" cy="3000396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カギ線コネクタ 40"/>
          <p:cNvCxnSpPr>
            <a:stCxn id="11" idx="0"/>
            <a:endCxn id="5" idx="2"/>
          </p:cNvCxnSpPr>
          <p:nvPr/>
        </p:nvCxnSpPr>
        <p:spPr>
          <a:xfrm rot="5400000" flipH="1" flipV="1">
            <a:off x="2928926" y="2857496"/>
            <a:ext cx="214314" cy="1500198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カギ線コネクタ 43"/>
          <p:cNvCxnSpPr>
            <a:stCxn id="10" idx="0"/>
            <a:endCxn id="5" idx="2"/>
          </p:cNvCxnSpPr>
          <p:nvPr/>
        </p:nvCxnSpPr>
        <p:spPr>
          <a:xfrm rot="5400000" flipH="1" flipV="1">
            <a:off x="2178827" y="2107397"/>
            <a:ext cx="214314" cy="3000396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カギ線コネクタ 46"/>
          <p:cNvCxnSpPr>
            <a:stCxn id="21" idx="0"/>
            <a:endCxn id="9" idx="2"/>
          </p:cNvCxnSpPr>
          <p:nvPr/>
        </p:nvCxnSpPr>
        <p:spPr>
          <a:xfrm rot="5400000" flipH="1" flipV="1">
            <a:off x="2928926" y="3857628"/>
            <a:ext cx="214314" cy="1500198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カギ線コネクタ 49"/>
          <p:cNvCxnSpPr>
            <a:stCxn id="18" idx="0"/>
            <a:endCxn id="9" idx="2"/>
          </p:cNvCxnSpPr>
          <p:nvPr/>
        </p:nvCxnSpPr>
        <p:spPr>
          <a:xfrm rot="16200000" flipV="1">
            <a:off x="4429124" y="3857628"/>
            <a:ext cx="214314" cy="1500198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カギ線コネクタ 52"/>
          <p:cNvCxnSpPr>
            <a:stCxn id="20" idx="0"/>
            <a:endCxn id="17" idx="2"/>
          </p:cNvCxnSpPr>
          <p:nvPr/>
        </p:nvCxnSpPr>
        <p:spPr>
          <a:xfrm rot="16200000" flipV="1">
            <a:off x="4429124" y="4857760"/>
            <a:ext cx="214314" cy="1500198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カギ線コネクタ 55"/>
          <p:cNvCxnSpPr>
            <a:stCxn id="22" idx="0"/>
            <a:endCxn id="17" idx="2"/>
          </p:cNvCxnSpPr>
          <p:nvPr/>
        </p:nvCxnSpPr>
        <p:spPr>
          <a:xfrm rot="5400000" flipH="1" flipV="1">
            <a:off x="2928926" y="4857760"/>
            <a:ext cx="214314" cy="1500198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正方形/長方形 58"/>
          <p:cNvSpPr/>
          <p:nvPr/>
        </p:nvSpPr>
        <p:spPr>
          <a:xfrm>
            <a:off x="4500562" y="1785926"/>
            <a:ext cx="4643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/>
              <a:t>https://user-ctp.windows.net/V0.1/Mesh/MeshObjects</a:t>
            </a:r>
            <a:endParaRPr lang="ja-JP" altLang="en-US" b="1" dirty="0"/>
          </a:p>
        </p:txBody>
      </p:sp>
      <p:cxnSp>
        <p:nvCxnSpPr>
          <p:cNvPr id="61" name="直線矢印コネクタ 60"/>
          <p:cNvCxnSpPr/>
          <p:nvPr/>
        </p:nvCxnSpPr>
        <p:spPr>
          <a:xfrm rot="5400000">
            <a:off x="3804317" y="2937175"/>
            <a:ext cx="1500198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Mesh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Objects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Mesh</a:t>
            </a:r>
            <a:r>
              <a:rPr kumimoji="1" lang="ja-JP" altLang="en-US" b="1" dirty="0" smtClean="0"/>
              <a:t> </a:t>
            </a:r>
            <a:r>
              <a:rPr kumimoji="1" lang="en-US" altLang="ja-JP" b="1" dirty="0" smtClean="0"/>
              <a:t>Services</a:t>
            </a:r>
            <a:r>
              <a:rPr kumimoji="1" lang="ja-JP" altLang="en-US" b="1" dirty="0" smtClean="0"/>
              <a:t>で同期される単位</a:t>
            </a:r>
            <a:endParaRPr kumimoji="1" lang="en-US" altLang="ja-JP" b="1" dirty="0" smtClean="0"/>
          </a:p>
          <a:p>
            <a:pPr lvl="1"/>
            <a:r>
              <a:rPr lang="ja-JP" altLang="en-US" sz="2800" b="1" dirty="0" smtClean="0"/>
              <a:t>例</a:t>
            </a:r>
            <a:r>
              <a:rPr lang="en-US" altLang="ja-JP" sz="2800" b="1" dirty="0" smtClean="0"/>
              <a:t>: Live Mesh Folder</a:t>
            </a:r>
          </a:p>
          <a:p>
            <a:pPr lvl="1"/>
            <a:r>
              <a:rPr lang="en-US" altLang="ja-JP" sz="2800" b="1" dirty="0" smtClean="0"/>
              <a:t>Data</a:t>
            </a:r>
            <a:r>
              <a:rPr lang="ja-JP" altLang="en-US" sz="2800" b="1" dirty="0" smtClean="0"/>
              <a:t> </a:t>
            </a:r>
            <a:r>
              <a:rPr lang="en-US" altLang="ja-JP" sz="2800" b="1" dirty="0" smtClean="0"/>
              <a:t>Feed</a:t>
            </a:r>
            <a:r>
              <a:rPr lang="ja-JP" altLang="en-US" sz="2800" b="1" dirty="0" smtClean="0"/>
              <a:t>のコレクションを持つ</a:t>
            </a:r>
            <a:endParaRPr lang="en-US" altLang="ja-JP" sz="2800" b="1" dirty="0" smtClean="0"/>
          </a:p>
          <a:p>
            <a:r>
              <a:rPr lang="en-US" altLang="ja-JP" b="1" dirty="0" smtClean="0"/>
              <a:t>Data Entry</a:t>
            </a:r>
          </a:p>
          <a:p>
            <a:pPr lvl="1"/>
            <a:r>
              <a:rPr kumimoji="1" lang="ja-JP" altLang="en-US" sz="2800" b="1" dirty="0" smtClean="0"/>
              <a:t>写真や文書などひとつのデータを表す単位</a:t>
            </a:r>
            <a:endParaRPr kumimoji="1" lang="en-US" altLang="ja-JP" sz="2800" b="1" dirty="0" smtClean="0"/>
          </a:p>
          <a:p>
            <a:r>
              <a:rPr lang="en-US" altLang="ja-JP" b="1" dirty="0" smtClean="0"/>
              <a:t>Data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Feed</a:t>
            </a:r>
          </a:p>
          <a:p>
            <a:pPr lvl="1"/>
            <a:r>
              <a:rPr lang="en-US" altLang="ja-JP" sz="2800" b="1" dirty="0" smtClean="0"/>
              <a:t>Data</a:t>
            </a:r>
            <a:r>
              <a:rPr lang="ja-JP" altLang="en-US" sz="2800" b="1" dirty="0" smtClean="0"/>
              <a:t> </a:t>
            </a:r>
            <a:r>
              <a:rPr lang="en-US" altLang="ja-JP" sz="2800" b="1" dirty="0" smtClean="0"/>
              <a:t>Entry</a:t>
            </a:r>
            <a:r>
              <a:rPr lang="ja-JP" altLang="en-US" sz="2800" b="1" dirty="0" smtClean="0"/>
              <a:t>のコレクションを持つ</a:t>
            </a:r>
            <a:endParaRPr lang="en-US" altLang="ja-JP" sz="2800" b="1" dirty="0" smtClean="0"/>
          </a:p>
          <a:p>
            <a:pPr lvl="1"/>
            <a:endParaRPr kumimoji="1" lang="ja-JP" altLang="en-US" b="1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リソースへアクセス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Devices</a:t>
            </a:r>
            <a:r>
              <a:rPr kumimoji="1" lang="ja-JP" altLang="en-US" b="1" dirty="0" smtClean="0"/>
              <a:t>の一覧</a:t>
            </a:r>
            <a:endParaRPr kumimoji="1" lang="en-US" altLang="ja-JP" b="1" dirty="0" smtClean="0"/>
          </a:p>
          <a:p>
            <a:endParaRPr lang="en-US" altLang="ja-JP" b="1" dirty="0" smtClean="0"/>
          </a:p>
          <a:p>
            <a:endParaRPr kumimoji="1" lang="en-US" altLang="ja-JP" b="1" dirty="0" smtClean="0"/>
          </a:p>
          <a:p>
            <a:r>
              <a:rPr lang="en-US" altLang="ja-JP" b="1" dirty="0" smtClean="0"/>
              <a:t>Mesh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Object</a:t>
            </a:r>
            <a:r>
              <a:rPr lang="ja-JP" altLang="en-US" b="1" dirty="0" smtClean="0"/>
              <a:t>の一覧</a:t>
            </a:r>
            <a:endParaRPr kumimoji="1" lang="ja-JP" altLang="en-US" b="1" dirty="0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714348" y="1571612"/>
            <a:ext cx="563006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foreach</a:t>
            </a: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 (</a:t>
            </a:r>
            <a:r>
              <a:rPr kumimoji="1" lang="en-US" altLang="ja-JP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var</a:t>
            </a: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 d </a:t>
            </a: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in</a:t>
            </a: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 </a:t>
            </a:r>
            <a:r>
              <a:rPr kumimoji="1" lang="en-US" altLang="ja-JP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loe.Mesh.Devices.Entries</a:t>
            </a: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)</a:t>
            </a:r>
            <a:endParaRPr kumimoji="1" lang="en-US" altLang="ja-JP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{</a:t>
            </a:r>
            <a:endParaRPr kumimoji="1" lang="en-US" altLang="ja-JP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    </a:t>
            </a:r>
            <a:r>
              <a:rPr kumimoji="1" lang="en-US" altLang="ja-JP" b="1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Console</a:t>
            </a:r>
            <a:r>
              <a:rPr kumimoji="1" lang="en-US" altLang="ja-JP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.WriteLine</a:t>
            </a: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(</a:t>
            </a:r>
            <a:r>
              <a:rPr kumimoji="1" lang="en-US" altLang="ja-JP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d.Resource.Title</a:t>
            </a: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);</a:t>
            </a:r>
            <a:endParaRPr kumimoji="1" lang="en-US" altLang="ja-JP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}</a:t>
            </a:r>
            <a:endParaRPr kumimoji="1" lang="en-US" altLang="ja-JP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714348" y="3585993"/>
            <a:ext cx="61366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foreach</a:t>
            </a: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 (</a:t>
            </a:r>
            <a:r>
              <a:rPr kumimoji="1" lang="en-US" altLang="ja-JP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var</a:t>
            </a: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 m </a:t>
            </a: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in</a:t>
            </a: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 </a:t>
            </a:r>
            <a:r>
              <a:rPr kumimoji="1" lang="en-US" altLang="ja-JP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loe.Mesh.MeshObjects.Entries</a:t>
            </a: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)</a:t>
            </a:r>
            <a:endParaRPr kumimoji="1" lang="en-US" altLang="ja-JP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{</a:t>
            </a:r>
            <a:endParaRPr kumimoji="1" lang="en-US" altLang="ja-JP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    </a:t>
            </a:r>
            <a:r>
              <a:rPr kumimoji="1" lang="en-US" altLang="ja-JP" b="1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Console</a:t>
            </a:r>
            <a:r>
              <a:rPr kumimoji="1" lang="en-US" altLang="ja-JP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.WriteLine</a:t>
            </a: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(</a:t>
            </a:r>
            <a:r>
              <a:rPr kumimoji="1" lang="en-US" altLang="ja-JP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m.Resource.Title</a:t>
            </a: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);</a:t>
            </a:r>
            <a:endParaRPr kumimoji="1" lang="en-US" altLang="ja-JP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}</a:t>
            </a:r>
            <a:endParaRPr kumimoji="1" lang="en-US" altLang="ja-JP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  <a:ea typeface="ＭＳ Ｐゴシック" pitchFamily="50" charset="-128"/>
              <a:cs typeface="ＭＳ Ｐゴシック" pitchFamily="50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Mesh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Object</a:t>
            </a:r>
            <a:r>
              <a:rPr kumimoji="1" lang="ja-JP" altLang="en-US" dirty="0" smtClean="0"/>
              <a:t>の作成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Live</a:t>
            </a:r>
            <a:r>
              <a:rPr kumimoji="1" lang="ja-JP" altLang="en-US" b="1" dirty="0" smtClean="0"/>
              <a:t> </a:t>
            </a:r>
            <a:r>
              <a:rPr kumimoji="1" lang="en-US" altLang="ja-JP" b="1" dirty="0" smtClean="0"/>
              <a:t>Mesh</a:t>
            </a:r>
            <a:r>
              <a:rPr kumimoji="1" lang="ja-JP" altLang="en-US" b="1" dirty="0" smtClean="0"/>
              <a:t> </a:t>
            </a:r>
            <a:r>
              <a:rPr kumimoji="1" lang="en-US" altLang="ja-JP" b="1" dirty="0" smtClean="0"/>
              <a:t>Folder</a:t>
            </a:r>
            <a:r>
              <a:rPr kumimoji="1" lang="ja-JP" altLang="en-US" b="1" dirty="0" smtClean="0"/>
              <a:t>の作成</a:t>
            </a:r>
            <a:endParaRPr kumimoji="1" lang="en-US" altLang="ja-JP" b="1" dirty="0" smtClean="0"/>
          </a:p>
          <a:p>
            <a:endParaRPr kumimoji="1" lang="ja-JP" altLang="en-US" b="1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57158" y="1783241"/>
            <a:ext cx="8712642" cy="343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var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 folder = 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new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 </a:t>
            </a:r>
            <a:r>
              <a:rPr kumimoji="1" lang="en-US" altLang="ja-JP" sz="1600" b="1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MeshObject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();</a:t>
            </a:r>
            <a:endParaRPr kumimoji="1" lang="en-US" altLang="ja-JP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folder.Resource.Title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 = 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"</a:t>
            </a:r>
            <a:r>
              <a:rPr kumimoji="1" lang="ja-JP" altLang="en-US" sz="1600" b="1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新しいフォルダ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"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;</a:t>
            </a:r>
            <a:endParaRPr kumimoji="1" lang="en-US" altLang="ja-JP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folder.Resource.Type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 = 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"</a:t>
            </a:r>
            <a:r>
              <a:rPr kumimoji="1" lang="en-US" altLang="ja-JP" sz="1600" b="1" i="0" u="none" strike="noStrike" cap="none" normalizeH="0" baseline="0" dirty="0" err="1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LiveMeshFolder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"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;</a:t>
            </a:r>
            <a:endParaRPr kumimoji="1" lang="en-US" altLang="ja-JP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loe.Mesh.MeshObjects.Add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(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ref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 folder);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var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 </a:t>
            </a:r>
            <a:r>
              <a:rPr kumimoji="1" lang="en-US" altLang="ja-JP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fileSystem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 = 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new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 </a:t>
            </a:r>
            <a:r>
              <a:rPr kumimoji="1" lang="en-US" altLang="ja-JP" sz="1600" b="1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DataFeed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();</a:t>
            </a:r>
            <a:endParaRPr kumimoji="1" lang="en-US" altLang="ja-JP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fileSystem.Resource.Title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 = 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"</a:t>
            </a:r>
            <a:r>
              <a:rPr kumimoji="1" lang="en-US" altLang="ja-JP" sz="1600" b="1" i="0" u="none" strike="noStrike" cap="none" normalizeH="0" baseline="0" dirty="0" err="1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LiveMeshFiles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"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;</a:t>
            </a:r>
            <a:endParaRPr kumimoji="1" lang="en-US" altLang="ja-JP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fileSystem.Resource.Type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 = 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"</a:t>
            </a:r>
            <a:r>
              <a:rPr kumimoji="1" lang="en-US" altLang="ja-JP" sz="1600" b="1" i="0" u="none" strike="noStrike" cap="none" normalizeH="0" baseline="0" dirty="0" err="1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LiveMeshFiles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"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;</a:t>
            </a:r>
            <a:endParaRPr kumimoji="1" lang="en-US" altLang="ja-JP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fileSystem.Resource.HandlerType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 = 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"</a:t>
            </a:r>
            <a:r>
              <a:rPr kumimoji="1" lang="en-US" altLang="ja-JP" sz="1600" b="1" i="0" u="none" strike="noStrike" cap="none" normalizeH="0" baseline="0" dirty="0" err="1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FileSystem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"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;</a:t>
            </a:r>
            <a:endParaRPr kumimoji="1" lang="en-US" altLang="ja-JP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folder.DataFeeds.Add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(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ref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 </a:t>
            </a:r>
            <a:r>
              <a:rPr kumimoji="1" lang="en-US" altLang="ja-JP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fileSystem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);</a:t>
            </a:r>
            <a:endParaRPr kumimoji="1" lang="en-US" altLang="ja-JP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nsolas" pitchFamily="49" charset="0"/>
              <a:ea typeface="VL ゴシック" pitchFamily="49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var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 </a:t>
            </a:r>
            <a:r>
              <a:rPr kumimoji="1" lang="en-US" altLang="ja-JP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fs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 = 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new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 </a:t>
            </a:r>
            <a:r>
              <a:rPr kumimoji="1" lang="en-US" altLang="ja-JP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System.IO.</a:t>
            </a:r>
            <a:r>
              <a:rPr kumimoji="1" lang="en-US" altLang="ja-JP" sz="1600" b="1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FileStream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(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@"C:\misao.png"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, </a:t>
            </a:r>
            <a:r>
              <a:rPr kumimoji="1" lang="en-US" altLang="ja-JP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System.IO.</a:t>
            </a:r>
            <a:r>
              <a:rPr kumimoji="1" lang="en-US" altLang="ja-JP" sz="1600" b="1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FileMode</a:t>
            </a:r>
            <a:r>
              <a:rPr kumimoji="1" lang="en-US" altLang="ja-JP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.Open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);</a:t>
            </a:r>
            <a:endParaRPr kumimoji="1" lang="en-US" altLang="ja-JP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fileSystem.DataEntries.Add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(</a:t>
            </a:r>
            <a:r>
              <a:rPr kumimoji="1" lang="en-US" altLang="ja-JP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fs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, 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"misao.png"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, 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"image/</a:t>
            </a:r>
            <a:r>
              <a:rPr kumimoji="1" lang="en-US" altLang="ja-JP" sz="1600" b="1" i="0" u="none" strike="noStrike" cap="none" normalizeH="0" baseline="0" dirty="0" err="1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png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"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);</a:t>
            </a:r>
            <a:endParaRPr kumimoji="1" lang="en-US" altLang="ja-JP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fs.Close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VL ゴシック" pitchFamily="49" charset="-128"/>
                <a:cs typeface="Times New Roman" pitchFamily="18" charset="0"/>
              </a:rPr>
              <a:t>();</a:t>
            </a:r>
            <a:endParaRPr kumimoji="1" lang="en-US" altLang="ja-JP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  <a:ea typeface="ＭＳ Ｐゴシック" pitchFamily="50" charset="-128"/>
              <a:cs typeface="ＭＳ Ｐゴシック" pitchFamily="50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自己紹介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 smtClean="0"/>
              <a:t>ＪＺ５（松江祐輔）＠</a:t>
            </a:r>
            <a:r>
              <a:rPr kumimoji="1" lang="ja-JP" altLang="en-US" b="1" dirty="0" err="1" smtClean="0"/>
              <a:t>わんくま</a:t>
            </a:r>
            <a:r>
              <a:rPr kumimoji="1" lang="ja-JP" altLang="en-US" b="1" dirty="0" smtClean="0"/>
              <a:t>同盟</a:t>
            </a:r>
            <a:endParaRPr kumimoji="1" lang="en-US" altLang="ja-JP" b="1" dirty="0" smtClean="0"/>
          </a:p>
          <a:p>
            <a:r>
              <a:rPr lang="en-US" altLang="ja-JP" b="1" dirty="0" smtClean="0"/>
              <a:t>jz5</a:t>
            </a:r>
            <a:r>
              <a:rPr lang="ja-JP" altLang="en-US" b="1" dirty="0" smtClean="0"/>
              <a:t> ＠</a:t>
            </a:r>
            <a:r>
              <a:rPr lang="en-US" altLang="ja-JP" b="1" dirty="0" smtClean="0"/>
              <a:t>Twitter</a:t>
            </a:r>
          </a:p>
          <a:p>
            <a:r>
              <a:rPr lang="ja-JP" altLang="en-US" b="1" dirty="0" smtClean="0"/>
              <a:t>仕事： </a:t>
            </a:r>
            <a:r>
              <a:rPr lang="en-US" altLang="ja-JP" b="1" dirty="0" err="1" smtClean="0"/>
              <a:t>SystemVerilog</a:t>
            </a:r>
            <a:r>
              <a:rPr lang="ja-JP" altLang="en-US" b="1" dirty="0" smtClean="0"/>
              <a:t>を使いたい</a:t>
            </a:r>
            <a:endParaRPr lang="en-US" altLang="ja-JP" b="1" dirty="0" smtClean="0"/>
          </a:p>
          <a:p>
            <a:r>
              <a:rPr lang="en-US" altLang="ja-JP" sz="3200" b="1" dirty="0" smtClean="0"/>
              <a:t>Windows Live</a:t>
            </a:r>
            <a:r>
              <a:rPr lang="ja-JP" altLang="en-US" sz="3200" b="1" dirty="0" smtClean="0"/>
              <a:t>の記事も書いてます＠</a:t>
            </a:r>
            <a:r>
              <a:rPr lang="en-US" altLang="ja-JP" sz="3200" b="1" dirty="0" smtClean="0"/>
              <a:t> gihyo.jp</a:t>
            </a:r>
          </a:p>
          <a:p>
            <a:r>
              <a:rPr lang="en-US" altLang="ja-JP" b="1" dirty="0" smtClean="0"/>
              <a:t>katamari.wankuma.com</a:t>
            </a:r>
          </a:p>
          <a:p>
            <a:r>
              <a:rPr kumimoji="1" lang="en-US" altLang="ja-JP" b="1" dirty="0" smtClean="0"/>
              <a:t>katamari.jp</a:t>
            </a:r>
          </a:p>
          <a:p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応用？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 smtClean="0"/>
              <a:t>独自データの保存</a:t>
            </a:r>
            <a:endParaRPr kumimoji="1" lang="en-US" altLang="ja-JP" b="1" dirty="0" smtClean="0"/>
          </a:p>
          <a:p>
            <a:pPr lvl="1"/>
            <a:r>
              <a:rPr lang="en-US" altLang="ja-JP" b="1" dirty="0" err="1" smtClean="0"/>
              <a:t>MeshObject</a:t>
            </a:r>
            <a:r>
              <a:rPr lang="en-US" altLang="ja-JP" b="1" dirty="0" smtClean="0"/>
              <a:t>, </a:t>
            </a:r>
            <a:r>
              <a:rPr lang="en-US" altLang="ja-JP" b="1" dirty="0" err="1" smtClean="0"/>
              <a:t>DataEntry</a:t>
            </a:r>
            <a:r>
              <a:rPr lang="ja-JP" altLang="en-US" b="1" dirty="0" smtClean="0"/>
              <a:t>にある</a:t>
            </a:r>
            <a:r>
              <a:rPr lang="en-US" altLang="ja-JP" b="1" dirty="0" err="1" smtClean="0"/>
              <a:t>SetUserData</a:t>
            </a:r>
            <a:r>
              <a:rPr lang="en-US" altLang="ja-JP" b="1" dirty="0" smtClean="0"/>
              <a:t>, </a:t>
            </a:r>
            <a:r>
              <a:rPr lang="en-US" altLang="ja-JP" b="1" dirty="0" err="1" smtClean="0"/>
              <a:t>GetUserData</a:t>
            </a:r>
            <a:r>
              <a:rPr lang="ja-JP" altLang="en-US" b="1" dirty="0" smtClean="0"/>
              <a:t>メソッド</a:t>
            </a:r>
            <a:endParaRPr lang="en-US" altLang="ja-JP" b="1" dirty="0" smtClean="0"/>
          </a:p>
          <a:p>
            <a:r>
              <a:rPr kumimoji="1" lang="ja-JP" altLang="en-US" b="1" dirty="0" smtClean="0"/>
              <a:t>更新通知</a:t>
            </a:r>
            <a:endParaRPr kumimoji="1" lang="en-US" altLang="ja-JP" b="1" dirty="0" smtClean="0"/>
          </a:p>
          <a:p>
            <a:pPr lvl="1"/>
            <a:r>
              <a:rPr lang="en-US" altLang="ja-JP" sz="2800" b="1" dirty="0" err="1" smtClean="0"/>
              <a:t>ChangeNotificationReceived</a:t>
            </a:r>
            <a:r>
              <a:rPr lang="ja-JP" altLang="en-US" sz="2800" b="1" dirty="0" smtClean="0"/>
              <a:t>イベント</a:t>
            </a:r>
            <a:endParaRPr kumimoji="1" lang="en-US" altLang="ja-JP" sz="2800" b="1" dirty="0" smtClean="0"/>
          </a:p>
          <a:p>
            <a:r>
              <a:rPr kumimoji="1" lang="ja-JP" altLang="en-US" b="1" dirty="0" smtClean="0"/>
              <a:t>同期と衝突</a:t>
            </a:r>
            <a:endParaRPr kumimoji="1" lang="en-US" altLang="ja-JP" b="1" dirty="0" smtClean="0"/>
          </a:p>
          <a:p>
            <a:pPr lvl="1"/>
            <a:r>
              <a:rPr lang="en-US" altLang="ja-JP" sz="2400" b="1" dirty="0" err="1" smtClean="0"/>
              <a:t>DataFeed.SyncEntries.Entries</a:t>
            </a:r>
            <a:r>
              <a:rPr lang="en-US" altLang="ja-JP" sz="2400" b="1" dirty="0" smtClean="0"/>
              <a:t> </a:t>
            </a:r>
            <a:r>
              <a:rPr lang="ja-JP" altLang="en-US" sz="2400" b="1" dirty="0" smtClean="0"/>
              <a:t>プロパティ</a:t>
            </a:r>
            <a:endParaRPr lang="en-US" altLang="ja-JP" sz="2400" b="1" dirty="0" smtClean="0"/>
          </a:p>
          <a:p>
            <a:pPr lvl="1">
              <a:buNone/>
            </a:pPr>
            <a:endParaRPr kumimoji="1" lang="en-US" altLang="ja-JP" b="1" dirty="0" smtClean="0"/>
          </a:p>
          <a:p>
            <a:pPr lvl="1"/>
            <a:endParaRPr kumimoji="1" lang="ja-JP" altLang="en-US" b="1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Mesh-enabled Web App</a:t>
            </a:r>
            <a:r>
              <a:rPr kumimoji="1" lang="ja-JP" altLang="en-US" dirty="0" smtClean="0"/>
              <a:t>の開発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158" y="1052513"/>
            <a:ext cx="8286808" cy="1519231"/>
          </a:xfrm>
        </p:spPr>
        <p:txBody>
          <a:bodyPr/>
          <a:lstStyle/>
          <a:p>
            <a:r>
              <a:rPr kumimoji="1" lang="en-US" altLang="ja-JP" b="1" dirty="0" smtClean="0"/>
              <a:t>Mesh-enabled Web App</a:t>
            </a:r>
            <a:r>
              <a:rPr kumimoji="1" lang="ja-JP" altLang="en-US" b="1" dirty="0" smtClean="0"/>
              <a:t>は</a:t>
            </a:r>
            <a:r>
              <a:rPr kumimoji="1" lang="en-US" altLang="ja-JP" b="1" dirty="0" smtClean="0"/>
              <a:t>Mesh</a:t>
            </a:r>
            <a:r>
              <a:rPr kumimoji="1" lang="ja-JP" altLang="en-US" b="1" dirty="0" smtClean="0"/>
              <a:t> </a:t>
            </a:r>
            <a:r>
              <a:rPr kumimoji="1" lang="en-US" altLang="ja-JP" b="1" dirty="0" smtClean="0"/>
              <a:t>Object</a:t>
            </a:r>
            <a:r>
              <a:rPr kumimoji="1" lang="ja-JP" altLang="en-US" b="1" dirty="0" smtClean="0"/>
              <a:t>のひとつ</a:t>
            </a:r>
            <a:endParaRPr kumimoji="1" lang="en-US" altLang="ja-JP" b="1" dirty="0" smtClean="0"/>
          </a:p>
          <a:p>
            <a:r>
              <a:rPr lang="en-US" altLang="ja-JP" b="1" dirty="0" smtClean="0"/>
              <a:t>Mesh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bar</a:t>
            </a:r>
            <a:r>
              <a:rPr lang="ja-JP" altLang="en-US" b="1" dirty="0" smtClean="0"/>
              <a:t>が利用可能</a:t>
            </a:r>
            <a:endParaRPr lang="en-US" altLang="ja-JP" b="1" dirty="0" smtClean="0"/>
          </a:p>
          <a:p>
            <a:r>
              <a:rPr kumimoji="1" lang="en-US" altLang="ja-JP" b="1" dirty="0" smtClean="0"/>
              <a:t>SDK/Tools</a:t>
            </a:r>
            <a:r>
              <a:rPr lang="ja-JP" altLang="en-US" b="1" dirty="0" smtClean="0"/>
              <a:t>でクライアント</a:t>
            </a:r>
            <a:r>
              <a:rPr lang="en-US" altLang="ja-JP" b="1" dirty="0" smtClean="0"/>
              <a:t>App</a:t>
            </a:r>
            <a:r>
              <a:rPr lang="ja-JP" altLang="en-US" b="1" dirty="0" smtClean="0"/>
              <a:t>とほぼ同等な記述で開発可能</a:t>
            </a:r>
            <a:endParaRPr kumimoji="1" lang="en-US" altLang="ja-JP" b="1" dirty="0" smtClean="0"/>
          </a:p>
          <a:p>
            <a:endParaRPr lang="en-US" altLang="ja-JP" b="1" dirty="0" smtClean="0"/>
          </a:p>
          <a:p>
            <a:pPr>
              <a:buNone/>
            </a:pPr>
            <a:r>
              <a:rPr lang="ja-JP" altLang="en-US" b="1" dirty="0" smtClean="0"/>
              <a:t>　</a:t>
            </a:r>
            <a:endParaRPr kumimoji="1" lang="ja-JP" altLang="en-US" b="1" dirty="0"/>
          </a:p>
        </p:txBody>
      </p:sp>
      <p:sp>
        <p:nvSpPr>
          <p:cNvPr id="4" name="正方形/長方形 3"/>
          <p:cNvSpPr/>
          <p:nvPr/>
        </p:nvSpPr>
        <p:spPr>
          <a:xfrm>
            <a:off x="857224" y="4143380"/>
            <a:ext cx="7429552" cy="12144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400" b="1" dirty="0" smtClean="0"/>
              <a:t>Note:</a:t>
            </a:r>
            <a:r>
              <a:rPr lang="ja-JP" altLang="en-US" sz="2400" b="1" dirty="0" smtClean="0"/>
              <a:t> ユーザーによる許可がない限り、自分の</a:t>
            </a:r>
            <a:r>
              <a:rPr lang="en-US" altLang="ja-JP" sz="2400" b="1" dirty="0" smtClean="0"/>
              <a:t>Data</a:t>
            </a:r>
            <a:r>
              <a:rPr lang="ja-JP" altLang="en-US" sz="2400" b="1" dirty="0" smtClean="0"/>
              <a:t> </a:t>
            </a:r>
            <a:r>
              <a:rPr lang="en-US" altLang="ja-JP" sz="2400" b="1" dirty="0" smtClean="0"/>
              <a:t>Feeds, Data Entries</a:t>
            </a:r>
            <a:r>
              <a:rPr lang="ja-JP" altLang="en-US" sz="2400" b="1" dirty="0" smtClean="0"/>
              <a:t>以外にはアクセス不可</a:t>
            </a:r>
            <a:endParaRPr kumimoji="1" lang="ja-JP" altLang="en-US" sz="2400" dirty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Live Framework </a:t>
            </a:r>
            <a:r>
              <a:rPr kumimoji="1" lang="ja-JP" altLang="en-US" b="1" dirty="0" smtClean="0"/>
              <a:t>概要</a:t>
            </a:r>
            <a:endParaRPr kumimoji="1" lang="en-US" altLang="ja-JP" b="1" dirty="0" smtClean="0"/>
          </a:p>
          <a:p>
            <a:pPr lvl="1"/>
            <a:r>
              <a:rPr kumimoji="1" lang="en-US" altLang="ja-JP" sz="2800" b="1" dirty="0" smtClean="0"/>
              <a:t>Live</a:t>
            </a:r>
            <a:r>
              <a:rPr kumimoji="1" lang="ja-JP" altLang="en-US" sz="2800" b="1" dirty="0" smtClean="0"/>
              <a:t> </a:t>
            </a:r>
            <a:r>
              <a:rPr kumimoji="1" lang="en-US" altLang="ja-JP" sz="2800" b="1" dirty="0" smtClean="0"/>
              <a:t>Services</a:t>
            </a:r>
            <a:r>
              <a:rPr lang="ja-JP" altLang="en-US" sz="2800" b="1" dirty="0" smtClean="0"/>
              <a:t>へ</a:t>
            </a:r>
            <a:r>
              <a:rPr kumimoji="1" lang="ja-JP" altLang="en-US" sz="2800" b="1" dirty="0" smtClean="0"/>
              <a:t>アクセスする統一的手法</a:t>
            </a:r>
            <a:endParaRPr kumimoji="1" lang="en-US" altLang="ja-JP" sz="2800" b="1" dirty="0" smtClean="0"/>
          </a:p>
          <a:p>
            <a:r>
              <a:rPr lang="en-US" altLang="ja-JP" b="1" dirty="0" smtClean="0"/>
              <a:t>Live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Mesh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Services</a:t>
            </a:r>
          </a:p>
          <a:p>
            <a:pPr lvl="1"/>
            <a:r>
              <a:rPr kumimoji="1" lang="en-US" altLang="ja-JP" sz="2800" b="1" dirty="0" smtClean="0"/>
              <a:t>Beta</a:t>
            </a:r>
            <a:r>
              <a:rPr kumimoji="1" lang="ja-JP" altLang="en-US" sz="2800" b="1" dirty="0" smtClean="0"/>
              <a:t>と開発者向け</a:t>
            </a:r>
            <a:r>
              <a:rPr kumimoji="1" lang="en-US" altLang="ja-JP" sz="2800" b="1" dirty="0" smtClean="0"/>
              <a:t>CTP</a:t>
            </a:r>
          </a:p>
          <a:p>
            <a:r>
              <a:rPr lang="en-US" altLang="ja-JP" b="1" dirty="0" smtClean="0"/>
              <a:t>Live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Framework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Programming</a:t>
            </a:r>
          </a:p>
          <a:p>
            <a:pPr lvl="1"/>
            <a:r>
              <a:rPr lang="en-US" altLang="ja-JP" sz="2800" b="1" dirty="0" smtClean="0"/>
              <a:t>.NET</a:t>
            </a:r>
            <a:r>
              <a:rPr lang="ja-JP" altLang="en-US" sz="2800" b="1" dirty="0" smtClean="0"/>
              <a:t>なら楽ちん</a:t>
            </a:r>
            <a:endParaRPr lang="en-US" altLang="ja-JP" sz="2800" b="1" dirty="0" smtClean="0"/>
          </a:p>
          <a:p>
            <a:endParaRPr kumimoji="1" lang="ja-JP" altLang="en-US" b="1" dirty="0"/>
          </a:p>
        </p:txBody>
      </p:sp>
      <p:sp>
        <p:nvSpPr>
          <p:cNvPr id="4" name="右矢印 3"/>
          <p:cNvSpPr/>
          <p:nvPr/>
        </p:nvSpPr>
        <p:spPr>
          <a:xfrm>
            <a:off x="642910" y="4643446"/>
            <a:ext cx="8358246" cy="164307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/>
              <a:t>Enjoy Live Programming</a:t>
            </a:r>
            <a:endParaRPr kumimoji="1" lang="ja-JP" alt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はじめに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CTP</a:t>
            </a:r>
            <a:r>
              <a:rPr kumimoji="1" lang="ja-JP" altLang="en-US" b="1" dirty="0" smtClean="0"/>
              <a:t>を元にした話しです。</a:t>
            </a:r>
            <a:endParaRPr kumimoji="1" lang="en-US" altLang="ja-JP" b="1" dirty="0" smtClean="0"/>
          </a:p>
          <a:p>
            <a:r>
              <a:rPr lang="ja-JP" altLang="en-US" b="1" dirty="0" smtClean="0"/>
              <a:t>私が入門しました。</a:t>
            </a:r>
            <a:endParaRPr lang="en-US" altLang="ja-JP" b="1" dirty="0" smtClean="0"/>
          </a:p>
          <a:p>
            <a:pPr algn="ctr">
              <a:buNone/>
            </a:pPr>
            <a:endParaRPr lang="en-US" altLang="ja-JP" sz="2000" b="1" dirty="0" smtClean="0"/>
          </a:p>
          <a:p>
            <a:pPr algn="ctr">
              <a:buNone/>
            </a:pPr>
            <a:r>
              <a:rPr lang="ja-JP" altLang="en-US" b="1" dirty="0" smtClean="0"/>
              <a:t>目次</a:t>
            </a:r>
            <a:endParaRPr lang="en-US" altLang="ja-JP" b="1" dirty="0" smtClean="0"/>
          </a:p>
          <a:p>
            <a:r>
              <a:rPr kumimoji="1" lang="en-US" altLang="ja-JP" b="1" dirty="0" smtClean="0"/>
              <a:t>Live</a:t>
            </a:r>
            <a:r>
              <a:rPr kumimoji="1" lang="ja-JP" altLang="en-US" b="1" dirty="0" smtClean="0"/>
              <a:t> </a:t>
            </a:r>
            <a:r>
              <a:rPr kumimoji="1" lang="en-US" altLang="ja-JP" b="1" dirty="0" smtClean="0"/>
              <a:t>Framework</a:t>
            </a:r>
            <a:r>
              <a:rPr kumimoji="1" lang="ja-JP" altLang="en-US" b="1" dirty="0" smtClean="0"/>
              <a:t> 概要</a:t>
            </a:r>
            <a:endParaRPr kumimoji="1" lang="en-US" altLang="ja-JP" b="1" dirty="0" smtClean="0"/>
          </a:p>
          <a:p>
            <a:r>
              <a:rPr lang="en-US" altLang="ja-JP" b="1" dirty="0" smtClean="0"/>
              <a:t>Live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Mesh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Services</a:t>
            </a:r>
          </a:p>
          <a:p>
            <a:r>
              <a:rPr lang="en-US" altLang="ja-JP" b="1" dirty="0" smtClean="0"/>
              <a:t>Live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Framework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Programming</a:t>
            </a:r>
            <a:endParaRPr kumimoji="1" lang="en-US" altLang="ja-JP" b="1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86808" cy="706437"/>
          </a:xfrm>
        </p:spPr>
        <p:txBody>
          <a:bodyPr/>
          <a:lstStyle/>
          <a:p>
            <a:r>
              <a:rPr kumimoji="1" lang="en-US" altLang="ja-JP" dirty="0" smtClean="0"/>
              <a:t>Azure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Service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Platform</a:t>
            </a:r>
            <a:br>
              <a:rPr kumimoji="1" lang="en-US" altLang="ja-JP" dirty="0" smtClean="0"/>
            </a:br>
            <a:r>
              <a:rPr lang="en-US" altLang="ja-JP" dirty="0" smtClean="0"/>
              <a:t>&amp;</a:t>
            </a:r>
            <a:br>
              <a:rPr lang="en-US" altLang="ja-JP" dirty="0" smtClean="0"/>
            </a:br>
            <a:r>
              <a:rPr lang="en-US" altLang="ja-JP" dirty="0" smtClean="0"/>
              <a:t>Live Services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158" y="2195521"/>
            <a:ext cx="8501122" cy="1233479"/>
          </a:xfrm>
        </p:spPr>
        <p:txBody>
          <a:bodyPr/>
          <a:lstStyle/>
          <a:p>
            <a:r>
              <a:rPr kumimoji="1" lang="en-US" altLang="ja-JP" sz="3200" b="1" dirty="0" smtClean="0"/>
              <a:t>Live Services: Azure Service Platform</a:t>
            </a:r>
            <a:r>
              <a:rPr kumimoji="1" lang="ja-JP" altLang="en-US" sz="3200" b="1" dirty="0" smtClean="0"/>
              <a:t>のビルディングブロックのひとつ</a:t>
            </a:r>
            <a:endParaRPr kumimoji="1" lang="ja-JP" altLang="en-US" sz="3200" b="1" dirty="0"/>
          </a:p>
        </p:txBody>
      </p:sp>
      <p:sp>
        <p:nvSpPr>
          <p:cNvPr id="4" name="角丸四角形 3"/>
          <p:cNvSpPr/>
          <p:nvPr/>
        </p:nvSpPr>
        <p:spPr>
          <a:xfrm>
            <a:off x="785786" y="5143512"/>
            <a:ext cx="7286676" cy="642942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08000" rtlCol="0" anchor="ctr"/>
          <a:lstStyle/>
          <a:p>
            <a:pPr algn="ctr"/>
            <a:r>
              <a:rPr kumimoji="1" lang="en-US" altLang="ja-JP" sz="3600" b="1" dirty="0" smtClean="0"/>
              <a:t>Windows Azure</a:t>
            </a:r>
            <a:endParaRPr kumimoji="1" lang="ja-JP" altLang="en-US" sz="3600" b="1" dirty="0"/>
          </a:p>
        </p:txBody>
      </p:sp>
      <p:sp>
        <p:nvSpPr>
          <p:cNvPr id="5" name="角丸四角形 4"/>
          <p:cNvSpPr/>
          <p:nvPr/>
        </p:nvSpPr>
        <p:spPr>
          <a:xfrm>
            <a:off x="785786" y="4071942"/>
            <a:ext cx="1714512" cy="928694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08000" rtlCol="0" anchor="ctr"/>
          <a:lstStyle/>
          <a:p>
            <a:pPr algn="ctr"/>
            <a:r>
              <a:rPr kumimoji="1" lang="en-US" altLang="ja-JP" sz="2400" b="1" dirty="0" smtClean="0"/>
              <a:t>Live Services</a:t>
            </a:r>
            <a:endParaRPr kumimoji="1" lang="ja-JP" altLang="en-US" sz="2400" b="1" dirty="0"/>
          </a:p>
        </p:txBody>
      </p:sp>
      <p:sp>
        <p:nvSpPr>
          <p:cNvPr id="6" name="角丸四角形 5"/>
          <p:cNvSpPr/>
          <p:nvPr/>
        </p:nvSpPr>
        <p:spPr>
          <a:xfrm>
            <a:off x="2643174" y="4071942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108000" rtlCol="0" anchor="ctr"/>
          <a:lstStyle/>
          <a:p>
            <a:pPr algn="ctr"/>
            <a:r>
              <a:rPr lang="en-US" altLang="ja-JP" sz="2400" b="1" dirty="0" smtClean="0"/>
              <a:t>.NET Services</a:t>
            </a:r>
            <a:endParaRPr kumimoji="1" lang="ja-JP" altLang="en-US" sz="2400" b="1" dirty="0"/>
          </a:p>
        </p:txBody>
      </p:sp>
      <p:sp>
        <p:nvSpPr>
          <p:cNvPr id="8" name="角丸四角形 7"/>
          <p:cNvSpPr/>
          <p:nvPr/>
        </p:nvSpPr>
        <p:spPr>
          <a:xfrm>
            <a:off x="4500562" y="4071942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108000" rtlCol="0" anchor="ctr"/>
          <a:lstStyle/>
          <a:p>
            <a:pPr algn="ctr"/>
            <a:r>
              <a:rPr lang="en-US" altLang="ja-JP" sz="2400" b="1" dirty="0" smtClean="0"/>
              <a:t>SQL Services</a:t>
            </a:r>
            <a:endParaRPr kumimoji="1" lang="ja-JP" altLang="en-US" sz="2400" b="1" dirty="0"/>
          </a:p>
        </p:txBody>
      </p:sp>
      <p:sp>
        <p:nvSpPr>
          <p:cNvPr id="9" name="角丸四角形 8"/>
          <p:cNvSpPr/>
          <p:nvPr/>
        </p:nvSpPr>
        <p:spPr>
          <a:xfrm>
            <a:off x="6357950" y="4071942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108000" rtlCol="0" anchor="ctr"/>
          <a:lstStyle/>
          <a:p>
            <a:pPr algn="ctr"/>
            <a:r>
              <a:rPr lang="en-US" altLang="ja-JP" sz="2400" b="1" dirty="0" smtClean="0"/>
              <a:t>…</a:t>
            </a:r>
            <a:endParaRPr kumimoji="1" lang="ja-JP" altLang="en-US" sz="24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43108" y="3500438"/>
            <a:ext cx="474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latin typeface="メイリオ" pitchFamily="50" charset="-128"/>
                <a:ea typeface="メイリオ" pitchFamily="50" charset="-128"/>
              </a:rPr>
              <a:t>Azure Service Platform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142844" y="142852"/>
            <a:ext cx="2676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+mn-ea"/>
                <a:ea typeface="+mn-ea"/>
              </a:rPr>
              <a:t>Live</a:t>
            </a:r>
            <a:r>
              <a:rPr lang="ja-JP" altLang="en-US" b="1" dirty="0" smtClean="0">
                <a:latin typeface="+mn-ea"/>
                <a:ea typeface="+mn-ea"/>
              </a:rPr>
              <a:t> </a:t>
            </a:r>
            <a:r>
              <a:rPr lang="en-US" altLang="ja-JP" b="1" dirty="0" smtClean="0">
                <a:latin typeface="+mn-ea"/>
                <a:ea typeface="+mn-ea"/>
              </a:rPr>
              <a:t>Framework</a:t>
            </a:r>
            <a:r>
              <a:rPr lang="ja-JP" altLang="en-US" b="1" dirty="0" smtClean="0">
                <a:latin typeface="+mn-ea"/>
                <a:ea typeface="+mn-ea"/>
              </a:rPr>
              <a:t> 概要</a:t>
            </a:r>
            <a:endParaRPr lang="ja-JP" altLang="en-US" b="1" dirty="0">
              <a:latin typeface="+mn-ea"/>
              <a:ea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Live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Services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158" y="1052513"/>
            <a:ext cx="8286808" cy="1304917"/>
          </a:xfrm>
        </p:spPr>
        <p:txBody>
          <a:bodyPr/>
          <a:lstStyle/>
          <a:p>
            <a:r>
              <a:rPr lang="ja-JP" altLang="en-US" b="1" dirty="0" smtClean="0"/>
              <a:t>ユーザーデータとアプリケーションリソースを扱う</a:t>
            </a:r>
            <a:endParaRPr lang="en-US" altLang="ja-JP" b="1" dirty="0" smtClean="0"/>
          </a:p>
          <a:p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428596" y="3071810"/>
            <a:ext cx="8143932" cy="1643074"/>
          </a:xfrm>
          <a:prstGeom prst="roundRect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kumimoji="1" lang="en-US" altLang="ja-JP" sz="3600" b="1" dirty="0" smtClean="0"/>
              <a:t>Mesh</a:t>
            </a:r>
            <a:r>
              <a:rPr kumimoji="1" lang="ja-JP" altLang="en-US" sz="3600" b="1" dirty="0" smtClean="0"/>
              <a:t> </a:t>
            </a:r>
            <a:r>
              <a:rPr kumimoji="1" lang="en-US" altLang="ja-JP" sz="3600" b="1" dirty="0" smtClean="0"/>
              <a:t>Services</a:t>
            </a:r>
            <a:endParaRPr kumimoji="1" lang="ja-JP" altLang="en-US" sz="3600" b="1" dirty="0"/>
          </a:p>
        </p:txBody>
      </p:sp>
      <p:sp>
        <p:nvSpPr>
          <p:cNvPr id="5" name="角丸四角形 4"/>
          <p:cNvSpPr/>
          <p:nvPr/>
        </p:nvSpPr>
        <p:spPr>
          <a:xfrm>
            <a:off x="428596" y="4786322"/>
            <a:ext cx="1571636" cy="928694"/>
          </a:xfrm>
          <a:prstGeom prst="roundRect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44000" rtlCol="0" anchor="ctr"/>
          <a:lstStyle/>
          <a:p>
            <a:pPr algn="ctr"/>
            <a:r>
              <a:rPr lang="ja-JP" altLang="en-US" sz="2400" b="1" dirty="0" smtClean="0"/>
              <a:t>認証</a:t>
            </a:r>
            <a:endParaRPr kumimoji="1" lang="ja-JP" altLang="en-US" sz="2400" b="1" dirty="0"/>
          </a:p>
        </p:txBody>
      </p:sp>
      <p:sp>
        <p:nvSpPr>
          <p:cNvPr id="6" name="角丸四角形 5"/>
          <p:cNvSpPr/>
          <p:nvPr/>
        </p:nvSpPr>
        <p:spPr>
          <a:xfrm>
            <a:off x="2071670" y="4786322"/>
            <a:ext cx="1571636" cy="928694"/>
          </a:xfrm>
          <a:prstGeom prst="roundRect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44000" rtlCol="0" anchor="ctr"/>
          <a:lstStyle/>
          <a:p>
            <a:pPr algn="ctr"/>
            <a:r>
              <a:rPr kumimoji="1" lang="ja-JP" altLang="en-US" sz="2400" b="1" dirty="0" smtClean="0"/>
              <a:t>連絡先</a:t>
            </a:r>
            <a:endParaRPr kumimoji="1" lang="ja-JP" altLang="en-US" sz="2400" b="1" dirty="0"/>
          </a:p>
        </p:txBody>
      </p:sp>
      <p:sp>
        <p:nvSpPr>
          <p:cNvPr id="7" name="角丸四角形 6"/>
          <p:cNvSpPr/>
          <p:nvPr/>
        </p:nvSpPr>
        <p:spPr>
          <a:xfrm>
            <a:off x="3714744" y="4786322"/>
            <a:ext cx="1571636" cy="928694"/>
          </a:xfrm>
          <a:prstGeom prst="roundRect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44000" rtlCol="0" anchor="ctr"/>
          <a:lstStyle/>
          <a:p>
            <a:pPr algn="ctr"/>
            <a:r>
              <a:rPr kumimoji="1" lang="ja-JP" altLang="en-US" sz="2400" b="1" dirty="0" smtClean="0"/>
              <a:t>記憶域</a:t>
            </a:r>
            <a:endParaRPr kumimoji="1" lang="ja-JP" altLang="en-US" sz="2400" b="1" dirty="0"/>
          </a:p>
        </p:txBody>
      </p:sp>
      <p:sp>
        <p:nvSpPr>
          <p:cNvPr id="8" name="角丸四角形 7"/>
          <p:cNvSpPr/>
          <p:nvPr/>
        </p:nvSpPr>
        <p:spPr>
          <a:xfrm>
            <a:off x="5357818" y="4786322"/>
            <a:ext cx="1571636" cy="928694"/>
          </a:xfrm>
          <a:prstGeom prst="roundRect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44000" rtlCol="0" anchor="ctr"/>
          <a:lstStyle/>
          <a:p>
            <a:pPr algn="ctr"/>
            <a:r>
              <a:rPr kumimoji="1" lang="ja-JP" altLang="en-US" sz="2400" b="1" dirty="0" smtClean="0"/>
              <a:t>通信＆</a:t>
            </a:r>
            <a:endParaRPr kumimoji="1" lang="en-US" altLang="ja-JP" sz="2400" b="1" dirty="0" smtClean="0"/>
          </a:p>
          <a:p>
            <a:pPr algn="ctr"/>
            <a:r>
              <a:rPr lang="ja-JP" altLang="en-US" sz="2400" b="1" dirty="0" smtClean="0"/>
              <a:t>接続状況</a:t>
            </a:r>
            <a:endParaRPr kumimoji="1" lang="ja-JP" altLang="en-US" sz="2400" b="1" dirty="0"/>
          </a:p>
        </p:txBody>
      </p:sp>
      <p:sp>
        <p:nvSpPr>
          <p:cNvPr id="9" name="角丸四角形 8"/>
          <p:cNvSpPr/>
          <p:nvPr/>
        </p:nvSpPr>
        <p:spPr>
          <a:xfrm>
            <a:off x="7000892" y="4786322"/>
            <a:ext cx="1571636" cy="928694"/>
          </a:xfrm>
          <a:prstGeom prst="roundRect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44000" rtlCol="0" anchor="ctr"/>
          <a:lstStyle/>
          <a:p>
            <a:pPr algn="ctr"/>
            <a:r>
              <a:rPr kumimoji="1" lang="ja-JP" altLang="en-US" sz="2400" b="1" dirty="0" smtClean="0"/>
              <a:t>検索＆</a:t>
            </a:r>
            <a:endParaRPr kumimoji="1" lang="en-US" altLang="ja-JP" sz="2400" b="1" dirty="0" smtClean="0"/>
          </a:p>
          <a:p>
            <a:pPr algn="ctr"/>
            <a:r>
              <a:rPr lang="ja-JP" altLang="en-US" sz="2400" b="1" dirty="0" smtClean="0"/>
              <a:t>地図</a:t>
            </a:r>
            <a:endParaRPr kumimoji="1" lang="ja-JP" altLang="en-US" sz="2400" b="1" dirty="0"/>
          </a:p>
        </p:txBody>
      </p:sp>
      <p:sp>
        <p:nvSpPr>
          <p:cNvPr id="10" name="角丸四角形 9"/>
          <p:cNvSpPr/>
          <p:nvPr/>
        </p:nvSpPr>
        <p:spPr>
          <a:xfrm>
            <a:off x="1000100" y="3786190"/>
            <a:ext cx="1571636" cy="785818"/>
          </a:xfrm>
          <a:prstGeom prst="roundRect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44000" rtlCol="0" anchor="ctr"/>
          <a:lstStyle/>
          <a:p>
            <a:pPr algn="ctr"/>
            <a:r>
              <a:rPr kumimoji="1" lang="ja-JP" altLang="en-US" sz="2400" b="1" dirty="0" smtClean="0"/>
              <a:t>ユーザー</a:t>
            </a:r>
            <a:endParaRPr kumimoji="1" lang="ja-JP" altLang="en-US" sz="2400" b="1" dirty="0"/>
          </a:p>
        </p:txBody>
      </p:sp>
      <p:sp>
        <p:nvSpPr>
          <p:cNvPr id="11" name="角丸四角形 10"/>
          <p:cNvSpPr/>
          <p:nvPr/>
        </p:nvSpPr>
        <p:spPr>
          <a:xfrm>
            <a:off x="2786050" y="3786190"/>
            <a:ext cx="1571636" cy="785818"/>
          </a:xfrm>
          <a:prstGeom prst="roundRect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44000" rtlCol="0" anchor="ctr"/>
          <a:lstStyle/>
          <a:p>
            <a:pPr algn="ctr"/>
            <a:r>
              <a:rPr kumimoji="1" lang="ja-JP" altLang="en-US" sz="2400" b="1" dirty="0" smtClean="0"/>
              <a:t>デバイス</a:t>
            </a:r>
            <a:endParaRPr kumimoji="1" lang="ja-JP" altLang="en-US" sz="2400" b="1" dirty="0"/>
          </a:p>
        </p:txBody>
      </p:sp>
      <p:sp>
        <p:nvSpPr>
          <p:cNvPr id="12" name="角丸四角形 11"/>
          <p:cNvSpPr/>
          <p:nvPr/>
        </p:nvSpPr>
        <p:spPr>
          <a:xfrm>
            <a:off x="4572000" y="3786190"/>
            <a:ext cx="1571636" cy="785818"/>
          </a:xfrm>
          <a:prstGeom prst="roundRect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44000" rtlCol="0" anchor="ctr"/>
          <a:lstStyle/>
          <a:p>
            <a:pPr algn="ctr"/>
            <a:r>
              <a:rPr kumimoji="1" lang="ja-JP" altLang="en-US" sz="2400" b="1" dirty="0" smtClean="0"/>
              <a:t>アプリ</a:t>
            </a:r>
            <a:endParaRPr kumimoji="1" lang="ja-JP" altLang="en-US" sz="2400" b="1" dirty="0"/>
          </a:p>
        </p:txBody>
      </p:sp>
      <p:sp>
        <p:nvSpPr>
          <p:cNvPr id="13" name="角丸四角形 12"/>
          <p:cNvSpPr/>
          <p:nvPr/>
        </p:nvSpPr>
        <p:spPr>
          <a:xfrm>
            <a:off x="6357950" y="3786190"/>
            <a:ext cx="1571636" cy="785818"/>
          </a:xfrm>
          <a:prstGeom prst="roundRect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44000" rtlCol="0" anchor="ctr"/>
          <a:lstStyle/>
          <a:p>
            <a:pPr algn="ctr"/>
            <a:r>
              <a:rPr kumimoji="1" lang="ja-JP" altLang="en-US" sz="2400" b="1" dirty="0" smtClean="0"/>
              <a:t>同期</a:t>
            </a:r>
            <a:endParaRPr kumimoji="1" lang="ja-JP" altLang="en-US" sz="24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43108" y="2571744"/>
            <a:ext cx="474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メイリオ" pitchFamily="50" charset="-128"/>
                <a:ea typeface="メイリオ" pitchFamily="50" charset="-128"/>
              </a:rPr>
              <a:t>Live</a:t>
            </a:r>
            <a:r>
              <a:rPr lang="ja-JP" altLang="en-US" sz="2800" b="1" dirty="0" smtClean="0">
                <a:latin typeface="メイリオ" pitchFamily="50" charset="-128"/>
                <a:ea typeface="メイリオ" pitchFamily="50" charset="-128"/>
              </a:rPr>
              <a:t> </a:t>
            </a:r>
            <a:r>
              <a:rPr lang="en-US" altLang="ja-JP" sz="2800" b="1" dirty="0" smtClean="0">
                <a:latin typeface="メイリオ" pitchFamily="50" charset="-128"/>
                <a:ea typeface="メイリオ" pitchFamily="50" charset="-128"/>
              </a:rPr>
              <a:t>Services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Live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Framework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Live</a:t>
            </a:r>
            <a:r>
              <a:rPr kumimoji="1" lang="ja-JP" altLang="en-US" b="1" dirty="0" smtClean="0"/>
              <a:t> </a:t>
            </a:r>
            <a:r>
              <a:rPr kumimoji="1" lang="en-US" altLang="ja-JP" b="1" dirty="0" smtClean="0"/>
              <a:t>Services</a:t>
            </a:r>
            <a:r>
              <a:rPr kumimoji="1" lang="ja-JP" altLang="en-US" b="1" dirty="0" smtClean="0"/>
              <a:t>を利用するための統一的な手法</a:t>
            </a:r>
            <a:endParaRPr lang="en-US" altLang="ja-JP" b="1" dirty="0" smtClean="0"/>
          </a:p>
          <a:p>
            <a:pPr lvl="1"/>
            <a:r>
              <a:rPr lang="ja-JP" altLang="en-US" b="1" dirty="0" smtClean="0"/>
              <a:t>オープン・シンプルな仕様</a:t>
            </a:r>
            <a:endParaRPr lang="en-US" altLang="ja-JP" b="1" dirty="0" smtClean="0"/>
          </a:p>
          <a:p>
            <a:pPr lvl="2"/>
            <a:r>
              <a:rPr lang="en-US" altLang="ja-JP" b="1" dirty="0" smtClean="0"/>
              <a:t>HTTP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and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(XML or JSON)</a:t>
            </a:r>
          </a:p>
          <a:p>
            <a:pPr lvl="1"/>
            <a:r>
              <a:rPr lang="ja-JP" altLang="en-US" b="1" dirty="0" smtClean="0"/>
              <a:t>リソース指向</a:t>
            </a:r>
            <a:endParaRPr lang="en-US" altLang="ja-JP" b="1" dirty="0" smtClean="0"/>
          </a:p>
          <a:p>
            <a:pPr lvl="1"/>
            <a:r>
              <a:rPr lang="en-US" altLang="ja-JP" b="1" dirty="0" smtClean="0"/>
              <a:t>Client</a:t>
            </a:r>
            <a:r>
              <a:rPr lang="ja-JP" altLang="en-US" b="1" dirty="0" smtClean="0"/>
              <a:t>・</a:t>
            </a:r>
            <a:r>
              <a:rPr lang="en-US" altLang="ja-JP" b="1" dirty="0" smtClean="0"/>
              <a:t>Web</a:t>
            </a:r>
            <a:r>
              <a:rPr lang="ja-JP" altLang="en-US" b="1" dirty="0" smtClean="0"/>
              <a:t>共通の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ja-JP" altLang="en-US" b="1" dirty="0" smtClean="0"/>
              <a:t>プログラミングモデル</a:t>
            </a:r>
            <a:endParaRPr lang="en-US" altLang="ja-JP" b="1" dirty="0" smtClean="0"/>
          </a:p>
          <a:p>
            <a:endParaRPr kumimoji="1" lang="ja-JP" altLang="en-US" dirty="0"/>
          </a:p>
        </p:txBody>
      </p:sp>
      <p:sp>
        <p:nvSpPr>
          <p:cNvPr id="4" name="右矢印 3"/>
          <p:cNvSpPr/>
          <p:nvPr/>
        </p:nvSpPr>
        <p:spPr>
          <a:xfrm>
            <a:off x="500034" y="5214950"/>
            <a:ext cx="857256" cy="7143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28728" y="5072074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メイリオ" pitchFamily="50" charset="-128"/>
                <a:ea typeface="メイリオ" pitchFamily="50" charset="-128"/>
              </a:rPr>
              <a:t>Live</a:t>
            </a:r>
            <a:r>
              <a:rPr lang="ja-JP" altLang="en-US" sz="3200" b="1" dirty="0" smtClean="0">
                <a:latin typeface="メイリオ" pitchFamily="50" charset="-128"/>
                <a:ea typeface="メイリオ" pitchFamily="50" charset="-128"/>
              </a:rPr>
              <a:t> </a:t>
            </a:r>
            <a:r>
              <a:rPr lang="en-US" altLang="ja-JP" sz="3200" b="1" dirty="0" smtClean="0">
                <a:latin typeface="メイリオ" pitchFamily="50" charset="-128"/>
                <a:ea typeface="メイリオ" pitchFamily="50" charset="-128"/>
              </a:rPr>
              <a:t>Services</a:t>
            </a:r>
            <a:r>
              <a:rPr lang="ja-JP" altLang="en-US" sz="3200" b="1" dirty="0" smtClean="0">
                <a:latin typeface="メイリオ" pitchFamily="50" charset="-128"/>
                <a:ea typeface="メイリオ" pitchFamily="50" charset="-128"/>
              </a:rPr>
              <a:t>を利用したプログラミングができる！</a:t>
            </a:r>
            <a:endParaRPr lang="en-US" altLang="ja-JP" sz="3200" b="1" dirty="0" smtClean="0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Live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Mesh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="1" dirty="0" smtClean="0"/>
              <a:t>Live Mesh Beta</a:t>
            </a:r>
            <a:r>
              <a:rPr lang="en-US" altLang="ja-JP" dirty="0" smtClean="0"/>
              <a:t> </a:t>
            </a:r>
            <a:r>
              <a:rPr lang="en-US" altLang="ja-JP" dirty="0" smtClean="0">
                <a:hlinkClick r:id="rId2"/>
              </a:rPr>
              <a:t>http://mesh.com</a:t>
            </a:r>
            <a:endParaRPr lang="en-US" altLang="ja-JP" dirty="0" smtClean="0"/>
          </a:p>
          <a:p>
            <a:r>
              <a:rPr lang="ja-JP" altLang="en-US" b="1" dirty="0" smtClean="0"/>
              <a:t>ファイルの同期・共有</a:t>
            </a:r>
            <a:endParaRPr lang="en-US" altLang="ja-JP" b="1" dirty="0" smtClean="0"/>
          </a:p>
          <a:p>
            <a:pPr lvl="1"/>
            <a:r>
              <a:rPr lang="ja-JP" altLang="en-US" b="1" dirty="0" smtClean="0"/>
              <a:t>エクスプローラと統合</a:t>
            </a:r>
            <a:endParaRPr lang="en-US" altLang="ja-JP" b="1" dirty="0" smtClean="0"/>
          </a:p>
          <a:p>
            <a:pPr lvl="1"/>
            <a:r>
              <a:rPr lang="en-US" altLang="ja-JP" b="1" dirty="0" smtClean="0"/>
              <a:t>Web</a:t>
            </a:r>
            <a:r>
              <a:rPr lang="ja-JP" altLang="en-US" b="1" dirty="0" smtClean="0"/>
              <a:t>ブラウザアクセス</a:t>
            </a:r>
            <a:endParaRPr lang="en-US" altLang="ja-JP" b="1" dirty="0" smtClean="0"/>
          </a:p>
          <a:p>
            <a:pPr lvl="1"/>
            <a:r>
              <a:rPr lang="ja-JP" altLang="en-US" b="1" dirty="0" smtClean="0"/>
              <a:t>招待したユーザー同士</a:t>
            </a:r>
            <a:endParaRPr lang="en-US" altLang="ja-JP" b="1" dirty="0" smtClean="0"/>
          </a:p>
          <a:p>
            <a:r>
              <a:rPr lang="ja-JP" altLang="en-US" b="1" dirty="0" smtClean="0"/>
              <a:t>オンラインストレージ</a:t>
            </a:r>
            <a:endParaRPr lang="en-US" altLang="ja-JP" b="1" dirty="0" smtClean="0"/>
          </a:p>
          <a:p>
            <a:pPr lvl="1"/>
            <a:r>
              <a:rPr lang="en-US" altLang="ja-JP" b="1" dirty="0" smtClean="0"/>
              <a:t>5GB</a:t>
            </a:r>
          </a:p>
          <a:p>
            <a:r>
              <a:rPr lang="ja-JP" altLang="en-US" b="1" dirty="0" smtClean="0"/>
              <a:t>リモートデスクトップ</a:t>
            </a:r>
            <a:endParaRPr lang="en-US" altLang="ja-JP" b="1" dirty="0" smtClean="0"/>
          </a:p>
          <a:p>
            <a:endParaRPr kumimoji="1" lang="ja-JP" altLang="en-US" dirty="0"/>
          </a:p>
        </p:txBody>
      </p:sp>
      <p:pic>
        <p:nvPicPr>
          <p:cNvPr id="1026" name="Picture 2" descr="C:\Users\Owner\Pictures\Window Clippings\Live Mesh Beta - Windows Internet Explorer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1892" y="1714488"/>
            <a:ext cx="4259264" cy="3517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ContrastingLeftFacing"/>
            <a:lightRig rig="threePt" dir="t"/>
          </a:scene3d>
        </p:spPr>
      </p:pic>
      <p:sp>
        <p:nvSpPr>
          <p:cNvPr id="9" name="正方形/長方形 8"/>
          <p:cNvSpPr/>
          <p:nvPr/>
        </p:nvSpPr>
        <p:spPr>
          <a:xfrm>
            <a:off x="142844" y="142852"/>
            <a:ext cx="2484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+mn-ea"/>
                <a:ea typeface="+mn-ea"/>
              </a:rPr>
              <a:t>Live</a:t>
            </a:r>
            <a:r>
              <a:rPr lang="ja-JP" altLang="en-US" b="1" dirty="0" smtClean="0">
                <a:latin typeface="+mn-ea"/>
                <a:ea typeface="+mn-ea"/>
              </a:rPr>
              <a:t> </a:t>
            </a:r>
            <a:r>
              <a:rPr lang="en-US" altLang="ja-JP" b="1" dirty="0" smtClean="0">
                <a:latin typeface="+mn-ea"/>
                <a:ea typeface="+mn-ea"/>
              </a:rPr>
              <a:t>Mesh Services</a:t>
            </a:r>
            <a:endParaRPr lang="ja-JP" altLang="en-US" b="1" dirty="0">
              <a:latin typeface="+mn-ea"/>
              <a:ea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Live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Mesh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Keywords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Devices</a:t>
            </a:r>
            <a:r>
              <a:rPr kumimoji="1" lang="en-US" altLang="ja-JP" sz="2800" b="1" dirty="0" smtClean="0"/>
              <a:t>:</a:t>
            </a:r>
            <a:r>
              <a:rPr kumimoji="1" lang="ja-JP" altLang="en-US" sz="2800" b="1" dirty="0" smtClean="0"/>
              <a:t> </a:t>
            </a:r>
            <a:r>
              <a:rPr lang="en-US" altLang="ja-JP" sz="2800" b="1" dirty="0" smtClean="0"/>
              <a:t>Mesh</a:t>
            </a:r>
            <a:r>
              <a:rPr lang="ja-JP" altLang="en-US" sz="2800" b="1" dirty="0" smtClean="0"/>
              <a:t>に接続されているデバイス</a:t>
            </a:r>
            <a:endParaRPr lang="en-US" altLang="ja-JP" b="1" dirty="0" smtClean="0"/>
          </a:p>
          <a:p>
            <a:pPr lvl="1"/>
            <a:r>
              <a:rPr kumimoji="1" lang="en-US" altLang="ja-JP" sz="2800" b="1" dirty="0" smtClean="0"/>
              <a:t>PC, Mac, </a:t>
            </a:r>
            <a:r>
              <a:rPr kumimoji="1" lang="ja-JP" altLang="en-US" sz="2800" b="1" dirty="0" smtClean="0"/>
              <a:t>携帯電話</a:t>
            </a:r>
            <a:endParaRPr lang="en-US" altLang="ja-JP" sz="2800" b="1" dirty="0" smtClean="0"/>
          </a:p>
          <a:p>
            <a:pPr lvl="1"/>
            <a:r>
              <a:rPr kumimoji="1" lang="ja-JP" altLang="en-US" sz="2800" b="1" dirty="0" smtClean="0"/>
              <a:t>ゲーム機</a:t>
            </a:r>
            <a:r>
              <a:rPr kumimoji="1" lang="en-US" altLang="ja-JP" sz="2800" b="1" dirty="0" smtClean="0"/>
              <a:t>, </a:t>
            </a:r>
            <a:r>
              <a:rPr kumimoji="1" lang="ja-JP" altLang="en-US" sz="2800" b="1" dirty="0" smtClean="0"/>
              <a:t>カメラ</a:t>
            </a:r>
            <a:r>
              <a:rPr kumimoji="1" lang="en-US" altLang="ja-JP" sz="2800" b="1" dirty="0" smtClean="0"/>
              <a:t>, </a:t>
            </a:r>
            <a:r>
              <a:rPr kumimoji="1" lang="ja-JP" altLang="en-US" sz="2800" b="1" dirty="0" smtClean="0"/>
              <a:t>プリンターなど</a:t>
            </a:r>
            <a:endParaRPr kumimoji="1" lang="en-US" altLang="ja-JP" sz="2800" b="1" dirty="0" smtClean="0"/>
          </a:p>
          <a:p>
            <a:pPr lvl="1"/>
            <a:r>
              <a:rPr lang="en-US" altLang="ja-JP" sz="2800" b="1" dirty="0" smtClean="0"/>
              <a:t>Amazon,</a:t>
            </a:r>
            <a:r>
              <a:rPr lang="ja-JP" altLang="en-US" sz="2800" b="1" dirty="0" smtClean="0"/>
              <a:t> </a:t>
            </a:r>
            <a:r>
              <a:rPr lang="en-US" altLang="ja-JP" sz="2800" b="1" dirty="0" smtClean="0"/>
              <a:t>Flickr, YouTube</a:t>
            </a:r>
            <a:r>
              <a:rPr lang="ja-JP" altLang="en-US" sz="2800" b="1" dirty="0" smtClean="0"/>
              <a:t>など</a:t>
            </a:r>
            <a:endParaRPr kumimoji="1" lang="en-US" altLang="ja-JP" sz="2800" b="1" dirty="0" smtClean="0"/>
          </a:p>
          <a:p>
            <a:pPr lvl="2"/>
            <a:r>
              <a:rPr kumimoji="1" lang="en-US" altLang="ja-JP" b="1" dirty="0" smtClean="0"/>
              <a:t>Cloud Devices</a:t>
            </a:r>
            <a:r>
              <a:rPr kumimoji="1" lang="en-US" altLang="ja-JP" sz="2400" b="1" dirty="0" smtClean="0"/>
              <a:t>(Storage &amp; Computing)</a:t>
            </a:r>
            <a:endParaRPr kumimoji="1" lang="en-US" altLang="ja-JP" b="1" dirty="0" smtClean="0"/>
          </a:p>
          <a:p>
            <a:r>
              <a:rPr lang="en-US" altLang="ja-JP" b="1" dirty="0" smtClean="0"/>
              <a:t>Live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Desktop</a:t>
            </a:r>
          </a:p>
          <a:p>
            <a:pPr lvl="1"/>
            <a:r>
              <a:rPr lang="en-US" altLang="ja-JP" sz="2800" b="1" dirty="0" smtClean="0"/>
              <a:t>Device</a:t>
            </a:r>
            <a:r>
              <a:rPr lang="ja-JP" altLang="en-US" sz="2800" b="1" dirty="0" smtClean="0"/>
              <a:t>のひとつ</a:t>
            </a:r>
            <a:r>
              <a:rPr lang="en-US" altLang="ja-JP" sz="2800" b="1" dirty="0" smtClean="0"/>
              <a:t>,</a:t>
            </a:r>
            <a:r>
              <a:rPr lang="ja-JP" altLang="en-US" sz="2800" b="1" dirty="0" smtClean="0"/>
              <a:t> </a:t>
            </a:r>
            <a:r>
              <a:rPr lang="en-US" altLang="ja-JP" sz="2800" b="1" dirty="0" smtClean="0"/>
              <a:t>Web</a:t>
            </a:r>
            <a:r>
              <a:rPr lang="ja-JP" altLang="en-US" sz="2800" b="1" dirty="0" smtClean="0"/>
              <a:t>上の</a:t>
            </a:r>
            <a:r>
              <a:rPr lang="en-US" altLang="ja-JP" sz="2800" b="1" dirty="0" smtClean="0"/>
              <a:t>PC, Web</a:t>
            </a:r>
            <a:r>
              <a:rPr lang="ja-JP" altLang="en-US" sz="2800" b="1" dirty="0" smtClean="0"/>
              <a:t>ブラウザからアクセス</a:t>
            </a:r>
            <a:endParaRPr lang="en-US" altLang="ja-JP" sz="2800" b="1" dirty="0" smtClean="0"/>
          </a:p>
          <a:p>
            <a:r>
              <a:rPr kumimoji="1" lang="en-US" altLang="ja-JP" b="1" dirty="0" smtClean="0"/>
              <a:t>Mesh</a:t>
            </a:r>
            <a:r>
              <a:rPr kumimoji="1" lang="ja-JP" altLang="en-US" b="1" dirty="0" smtClean="0"/>
              <a:t> </a:t>
            </a:r>
            <a:r>
              <a:rPr kumimoji="1" lang="en-US" altLang="ja-JP" b="1" dirty="0" smtClean="0"/>
              <a:t>bar</a:t>
            </a:r>
            <a:r>
              <a:rPr kumimoji="1" lang="en-US" altLang="ja-JP" sz="2400" b="1" dirty="0" smtClean="0"/>
              <a:t>:</a:t>
            </a:r>
            <a:r>
              <a:rPr kumimoji="1" lang="ja-JP" altLang="en-US" sz="2400" b="1" dirty="0" smtClean="0"/>
              <a:t> ウィンドウに付く情報ウィンドウ</a:t>
            </a:r>
            <a:endParaRPr kumimoji="1" lang="ja-JP" altLang="en-US" b="1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Live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Framework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CTP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Live</a:t>
            </a:r>
            <a:r>
              <a:rPr kumimoji="1" lang="ja-JP" altLang="en-US" b="1" dirty="0" smtClean="0"/>
              <a:t> </a:t>
            </a:r>
            <a:r>
              <a:rPr kumimoji="1" lang="en-US" altLang="ja-JP" b="1" dirty="0" smtClean="0"/>
              <a:t>Mesh</a:t>
            </a:r>
            <a:r>
              <a:rPr kumimoji="1" lang="ja-JP" altLang="en-US" b="1" dirty="0" smtClean="0"/>
              <a:t> </a:t>
            </a:r>
            <a:r>
              <a:rPr kumimoji="1" lang="en-US" altLang="ja-JP" b="1" dirty="0" smtClean="0"/>
              <a:t>Beta</a:t>
            </a:r>
            <a:r>
              <a:rPr kumimoji="1" lang="ja-JP" altLang="en-US" b="1" dirty="0" smtClean="0"/>
              <a:t>とは異なる開発者向け</a:t>
            </a:r>
            <a:r>
              <a:rPr kumimoji="1" lang="en-US" altLang="ja-JP" b="1" dirty="0" smtClean="0"/>
              <a:t>Live</a:t>
            </a:r>
            <a:r>
              <a:rPr kumimoji="1" lang="ja-JP" altLang="en-US" b="1" dirty="0" smtClean="0"/>
              <a:t> </a:t>
            </a:r>
            <a:r>
              <a:rPr kumimoji="1" lang="en-US" altLang="ja-JP" b="1" dirty="0" smtClean="0"/>
              <a:t>Mesh Services</a:t>
            </a:r>
            <a:r>
              <a:rPr kumimoji="1" lang="ja-JP" altLang="en-US" b="1" dirty="0" smtClean="0"/>
              <a:t>を用意</a:t>
            </a:r>
            <a:endParaRPr kumimoji="1" lang="en-US" altLang="ja-JP" b="1" dirty="0" smtClean="0"/>
          </a:p>
          <a:p>
            <a:pPr lvl="1"/>
            <a:r>
              <a:rPr kumimoji="1" lang="en-US" altLang="ja-JP" b="1" dirty="0" smtClean="0"/>
              <a:t>Live</a:t>
            </a:r>
            <a:r>
              <a:rPr kumimoji="1" lang="ja-JP" altLang="en-US" b="1" dirty="0" smtClean="0"/>
              <a:t> </a:t>
            </a:r>
            <a:r>
              <a:rPr kumimoji="1" lang="en-US" altLang="ja-JP" b="1" dirty="0" smtClean="0"/>
              <a:t>Framework</a:t>
            </a:r>
            <a:r>
              <a:rPr kumimoji="1" lang="ja-JP" altLang="en-US" b="1" dirty="0" smtClean="0"/>
              <a:t> </a:t>
            </a:r>
            <a:r>
              <a:rPr kumimoji="1" lang="en-US" altLang="ja-JP" b="1" dirty="0" smtClean="0"/>
              <a:t>Client</a:t>
            </a:r>
          </a:p>
          <a:p>
            <a:pPr lvl="1"/>
            <a:r>
              <a:rPr kumimoji="1" lang="en-US" altLang="ja-JP" b="1" dirty="0" smtClean="0"/>
              <a:t>Developer</a:t>
            </a:r>
            <a:r>
              <a:rPr kumimoji="1" lang="ja-JP" altLang="en-US" b="1" dirty="0" smtClean="0"/>
              <a:t> </a:t>
            </a:r>
            <a:r>
              <a:rPr kumimoji="1" lang="en-US" altLang="ja-JP" b="1" dirty="0" smtClean="0"/>
              <a:t>Sandbox</a:t>
            </a:r>
          </a:p>
          <a:p>
            <a:r>
              <a:rPr kumimoji="1" lang="en-US" altLang="ja-JP" b="1" dirty="0" smtClean="0"/>
              <a:t>Mesh-enabled Web </a:t>
            </a:r>
            <a:r>
              <a:rPr kumimoji="1" lang="ja-JP" altLang="en-US" b="1" dirty="0" smtClean="0"/>
              <a:t>アプリケーション</a:t>
            </a:r>
            <a:endParaRPr kumimoji="1" lang="ja-JP" altLang="en-US" b="1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スライドマスタT29">
  <a:themeElements>
    <a:clrScheme name="プレゼンテーション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メイリオ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プレゼンテーション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スライドマスタT29</Template>
  <TotalTime>5605</TotalTime>
  <Words>752</Words>
  <Application>Microsoft Office PowerPoint</Application>
  <PresentationFormat>画面に合わせる (4:3)</PresentationFormat>
  <Paragraphs>217</Paragraphs>
  <Slides>22</Slides>
  <Notes>0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0" baseType="lpstr">
      <vt:lpstr>Arial</vt:lpstr>
      <vt:lpstr>ＭＳ Ｐゴシック</vt:lpstr>
      <vt:lpstr>メイリオ</vt:lpstr>
      <vt:lpstr>Consolas</vt:lpstr>
      <vt:lpstr>VL ゴシック</vt:lpstr>
      <vt:lpstr>Times New Roman</vt:lpstr>
      <vt:lpstr>Calibri</vt:lpstr>
      <vt:lpstr>スライドマスタT29</vt:lpstr>
      <vt:lpstr>Live Framework 入門 その２</vt:lpstr>
      <vt:lpstr>自己紹介</vt:lpstr>
      <vt:lpstr>はじめに</vt:lpstr>
      <vt:lpstr>Azure Service Platform &amp; Live Services</vt:lpstr>
      <vt:lpstr>Live Services</vt:lpstr>
      <vt:lpstr>Live Framework</vt:lpstr>
      <vt:lpstr>Live Mesh</vt:lpstr>
      <vt:lpstr>Live Mesh Keywords</vt:lpstr>
      <vt:lpstr>Live Framework CTP</vt:lpstr>
      <vt:lpstr>Mesh-enabled Web App</vt:lpstr>
      <vt:lpstr>Live Framework による開発</vt:lpstr>
      <vt:lpstr>Live Operating Environment</vt:lpstr>
      <vt:lpstr>Live Operating Environment</vt:lpstr>
      <vt:lpstr>LOEへの接続</vt:lpstr>
      <vt:lpstr>リソースへのアクセスの前に</vt:lpstr>
      <vt:lpstr>リソースモデル</vt:lpstr>
      <vt:lpstr>Mesh Objects</vt:lpstr>
      <vt:lpstr>リソースへアクセス</vt:lpstr>
      <vt:lpstr>Mesh Objectの作成</vt:lpstr>
      <vt:lpstr>応用？</vt:lpstr>
      <vt:lpstr>Mesh-enabled Web Appの開発</vt:lpstr>
      <vt:lpstr>まとめ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 Framework 入門その２</dc:title>
  <dc:creator>高萩 俊行</dc:creator>
  <cp:lastModifiedBy>わんくま同盟</cp:lastModifiedBy>
  <cp:revision>246</cp:revision>
  <dcterms:created xsi:type="dcterms:W3CDTF">2009-01-28T04:40:43Z</dcterms:created>
  <dcterms:modified xsi:type="dcterms:W3CDTF">2009-09-10T17:46:05Z</dcterms:modified>
</cp:coreProperties>
</file>