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1"/>
  </p:sldMasterIdLst>
  <p:notesMasterIdLst>
    <p:notesMasterId r:id="rId30"/>
  </p:notesMasterIdLst>
  <p:handoutMasterIdLst>
    <p:handoutMasterId r:id="rId3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735763" cy="9866313"/>
  <p:embeddedFontLst>
    <p:embeddedFont>
      <p:font typeface="Calibri" pitchFamily="34" charset="0"/>
      <p:regular r:id="rId32"/>
      <p:bold r:id="rId33"/>
      <p:italic r:id="rId34"/>
      <p:boldItalic r:id="rId35"/>
    </p:embeddedFont>
  </p:embeddedFontLst>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1" autoAdjust="0"/>
    <p:restoredTop sz="57441" autoAdjust="0"/>
  </p:normalViewPr>
  <p:slideViewPr>
    <p:cSldViewPr>
      <p:cViewPr varScale="1">
        <p:scale>
          <a:sx n="55" d="100"/>
          <a:sy n="55" d="100"/>
        </p:scale>
        <p:origin x="-124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2028" y="-114"/>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2.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1.fntdata"/><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font" Target="fonts/font4.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4F168865-536C-4BCB-8FEA-0534C3317471}" type="datetimeFigureOut">
              <a:rPr lang="ja-JP" altLang="en-US"/>
              <a:pPr>
                <a:defRPr/>
              </a:pPr>
              <a:t>2009/9/11</a:t>
            </a:fld>
            <a:endParaRPr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D446E30D-D1CF-4BC0-96A4-41A5FF20FA8D}"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81A68CFE-3A7A-429F-B01B-2930B643E713}" type="datetimeFigureOut">
              <a:rPr lang="ja-JP" altLang="en-US"/>
              <a:pPr>
                <a:defRPr/>
              </a:pPr>
              <a:t>2009/9/11</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86A2433F-E6BB-4343-A786-941BF0599B5D}"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lang="ja-JP" altLang="en-US" sz="2400" b="1" dirty="0"/>
              <a:t>第３１回</a:t>
            </a:r>
            <a:r>
              <a:rPr lang="ja-JP" altLang="en-US" sz="2400" b="1" dirty="0" err="1"/>
              <a:t>わんくま</a:t>
            </a:r>
            <a:r>
              <a:rPr lang="ja-JP" altLang="en-US" sz="2400" b="1" dirty="0"/>
              <a:t>大阪勉強会</a:t>
            </a:r>
            <a:endParaRPr kumimoji="0" lang="en-US" altLang="ja-JP" sz="2300" dirty="0">
              <a:solidFill>
                <a:schemeClr val="tx2"/>
              </a:solidFill>
              <a:ea typeface="ＭＳ Ｐゴシック" pitchFamily="50" charset="-128"/>
            </a:endParaRP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a:xfrm>
            <a:off x="571500" y="428625"/>
            <a:ext cx="7772400" cy="642938"/>
          </a:xfrm>
        </p:spPr>
        <p:txBody>
          <a:bodyPr/>
          <a:lstStyle/>
          <a:p>
            <a:r>
              <a:rPr lang="ja-JP" altLang="en-US" smtClean="0"/>
              <a:t>コボル文化の人と共存共栄  </a:t>
            </a:r>
            <a:r>
              <a:rPr lang="en-US" altLang="ja-JP" smtClean="0"/>
              <a:t>V2</a:t>
            </a:r>
            <a:endParaRPr lang="ja-JP" altLang="en-US" smtClean="0"/>
          </a:p>
        </p:txBody>
      </p:sp>
      <p:sp>
        <p:nvSpPr>
          <p:cNvPr id="2051" name="サブタイトル 2"/>
          <p:cNvSpPr>
            <a:spLocks noGrp="1"/>
          </p:cNvSpPr>
          <p:nvPr>
            <p:ph type="subTitle" idx="1"/>
          </p:nvPr>
        </p:nvSpPr>
        <p:spPr>
          <a:xfrm>
            <a:off x="571500" y="1214438"/>
            <a:ext cx="7929563" cy="4714875"/>
          </a:xfrm>
        </p:spPr>
        <p:txBody>
          <a:bodyPr/>
          <a:lstStyle/>
          <a:p>
            <a:r>
              <a:rPr lang="ja-JP" altLang="en-US" smtClean="0"/>
              <a:t>　　汎用機系開発者とオープン系開発者が</a:t>
            </a:r>
          </a:p>
          <a:p>
            <a:r>
              <a:rPr lang="ja-JP" altLang="en-US" smtClean="0"/>
              <a:t>　　円満に開発できるために</a:t>
            </a:r>
          </a:p>
          <a:p>
            <a:endParaRPr lang="ja-JP" altLang="en-US" smtClean="0"/>
          </a:p>
          <a:p>
            <a:r>
              <a:rPr lang="ja-JP" altLang="en-US" smtClean="0"/>
              <a:t>なぜ、現場では、衝突するのだろう</a:t>
            </a:r>
            <a:r>
              <a:rPr lang="en-US" altLang="ja-JP" smtClean="0"/>
              <a:t>?</a:t>
            </a:r>
            <a:endParaRPr lang="ja-JP" altLang="en-US" smtClean="0"/>
          </a:p>
          <a:p>
            <a:endParaRPr lang="ja-JP" altLang="en-US" smtClean="0"/>
          </a:p>
          <a:p>
            <a:endParaRPr lang="ja-JP" altLang="en-US" smtClean="0"/>
          </a:p>
          <a:p>
            <a:endParaRPr lang="ja-JP" altLang="en-US" smtClean="0"/>
          </a:p>
          <a:p>
            <a:r>
              <a:rPr lang="en-US" altLang="ja-JP" smtClean="0"/>
              <a:t>Ognac</a:t>
            </a:r>
          </a:p>
          <a:p>
            <a:endParaRPr lang="ja-JP" alt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11267" name="コンテンツ プレースホルダ 2"/>
          <p:cNvSpPr>
            <a:spLocks noGrp="1"/>
          </p:cNvSpPr>
          <p:nvPr>
            <p:ph idx="1"/>
          </p:nvPr>
        </p:nvSpPr>
        <p:spPr>
          <a:xfrm>
            <a:off x="428625" y="1000125"/>
            <a:ext cx="8229600" cy="5073650"/>
          </a:xfrm>
        </p:spPr>
        <p:txBody>
          <a:bodyPr/>
          <a:lstStyle/>
          <a:p>
            <a:r>
              <a:rPr lang="ja-JP" altLang="en-US" sz="2000" smtClean="0"/>
              <a:t>温度差はどこから生じるか</a:t>
            </a:r>
          </a:p>
          <a:p>
            <a:r>
              <a:rPr lang="ja-JP" altLang="en-US" sz="2000" smtClean="0"/>
              <a:t>  業務設計から実装までの過程の捉え方</a:t>
            </a:r>
          </a:p>
          <a:p>
            <a:r>
              <a:rPr lang="ja-JP" altLang="en-US" sz="2000" smtClean="0"/>
              <a:t>  ウォーターフォールの誤った運用</a:t>
            </a:r>
          </a:p>
          <a:p>
            <a:r>
              <a:rPr lang="ja-JP" altLang="en-US" sz="2000" smtClean="0"/>
              <a:t>  古い言語ルールに起因するルールの堅持</a:t>
            </a:r>
          </a:p>
          <a:p>
            <a:endParaRPr lang="ja-JP" altLang="en-US" sz="2000" smtClean="0"/>
          </a:p>
          <a:p>
            <a:r>
              <a:rPr lang="ja-JP" altLang="en-US" sz="2000" smtClean="0"/>
              <a:t> コボルやフォートランは歴史が長いので一つの文化を形成しています。　　　  </a:t>
            </a:r>
            <a:r>
              <a:rPr lang="en-US" altLang="ja-JP" sz="2000" smtClean="0"/>
              <a:t> </a:t>
            </a:r>
            <a:r>
              <a:rPr lang="ja-JP" altLang="en-US" sz="2000" smtClean="0"/>
              <a:t>　　　オープン系も独自文化を形成しつつあります。</a:t>
            </a:r>
          </a:p>
          <a:p>
            <a:r>
              <a:rPr lang="ja-JP" altLang="en-US" sz="2000" smtClean="0"/>
              <a:t>異なる文化が対峙すれば、摩擦が生じるのは必定。</a:t>
            </a:r>
          </a:p>
          <a:p>
            <a:r>
              <a:rPr lang="ja-JP" altLang="en-US" sz="2000" smtClean="0"/>
              <a:t> 互いに正論であっても、ベクトルが違うので</a:t>
            </a:r>
          </a:p>
          <a:p>
            <a:r>
              <a:rPr lang="ja-JP" altLang="en-US" sz="2000" smtClean="0"/>
              <a:t>   正論*正論 </a:t>
            </a:r>
            <a:r>
              <a:rPr lang="en-US" altLang="ja-JP" sz="2000" smtClean="0"/>
              <a:t>!= </a:t>
            </a:r>
            <a:r>
              <a:rPr lang="ja-JP" altLang="en-US" sz="2000" smtClean="0"/>
              <a:t>正論　になりがち。</a:t>
            </a:r>
          </a:p>
          <a:p>
            <a:r>
              <a:rPr lang="ja-JP" altLang="en-US" sz="2000" smtClean="0"/>
              <a:t>  でも顧客には迷惑。</a:t>
            </a:r>
          </a:p>
          <a:p>
            <a:r>
              <a:rPr lang="ja-JP" altLang="en-US" sz="2000" smtClean="0"/>
              <a:t>  互いに理解しあって、よりよいシステムをつくりましょう。</a:t>
            </a:r>
          </a:p>
          <a:p>
            <a:endParaRPr lang="ja-JP" altLang="en-US" sz="20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12291" name="コンテンツ プレースホルダ 2"/>
          <p:cNvSpPr>
            <a:spLocks noGrp="1"/>
          </p:cNvSpPr>
          <p:nvPr>
            <p:ph idx="1"/>
          </p:nvPr>
        </p:nvSpPr>
        <p:spPr>
          <a:xfrm>
            <a:off x="428625" y="1000125"/>
            <a:ext cx="8229600" cy="5073650"/>
          </a:xfrm>
        </p:spPr>
        <p:txBody>
          <a:bodyPr/>
          <a:lstStyle/>
          <a:p>
            <a:r>
              <a:rPr lang="ja-JP" altLang="en-US" sz="2000" smtClean="0"/>
              <a:t>要件定義</a:t>
            </a:r>
            <a:r>
              <a:rPr lang="en-US" altLang="ja-JP" sz="2000" smtClean="0"/>
              <a:t>=&gt;</a:t>
            </a:r>
            <a:r>
              <a:rPr lang="ja-JP" altLang="en-US" sz="2000" smtClean="0"/>
              <a:t>外部設計</a:t>
            </a:r>
            <a:r>
              <a:rPr lang="en-US" altLang="ja-JP" sz="2000" smtClean="0"/>
              <a:t>=&gt;</a:t>
            </a:r>
            <a:r>
              <a:rPr lang="ja-JP" altLang="en-US" sz="2000" smtClean="0"/>
              <a:t>内部設計</a:t>
            </a:r>
            <a:r>
              <a:rPr lang="en-US" altLang="ja-JP" sz="2000" smtClean="0"/>
              <a:t>=&gt;</a:t>
            </a:r>
            <a:r>
              <a:rPr lang="ja-JP" altLang="en-US" sz="2000" smtClean="0"/>
              <a:t>開発</a:t>
            </a:r>
          </a:p>
          <a:p>
            <a:r>
              <a:rPr lang="ja-JP" altLang="en-US" sz="2000" smtClean="0"/>
              <a:t>　　の流れは、同じです。でも汎用機系では、</a:t>
            </a:r>
          </a:p>
          <a:p>
            <a:r>
              <a:rPr lang="ja-JP" altLang="en-US" sz="2000" smtClean="0"/>
              <a:t>　　要件定義を砕いたのが外部設計</a:t>
            </a:r>
          </a:p>
          <a:p>
            <a:r>
              <a:rPr lang="ja-JP" altLang="en-US" sz="2000" smtClean="0"/>
              <a:t>　　外部設計を砕いたのが内部設計と考える人が居ます。</a:t>
            </a:r>
          </a:p>
          <a:p>
            <a:endParaRPr lang="ja-JP" altLang="en-US" sz="2000" smtClean="0"/>
          </a:p>
          <a:p>
            <a:r>
              <a:rPr lang="ja-JP" altLang="en-US" sz="2000" smtClean="0"/>
              <a:t>開発するプログラム本数を、外部設計で決めて見積もることが多い。</a:t>
            </a:r>
          </a:p>
          <a:p>
            <a:r>
              <a:rPr lang="ja-JP" altLang="en-US" sz="2000" smtClean="0"/>
              <a:t>現実は、サブシステム間で同類のルーチンや画面があれば、基底クラスにして共通化を図るので、外部設計上の本数と製造本数は不一致です。</a:t>
            </a:r>
          </a:p>
          <a:p>
            <a:r>
              <a:rPr lang="ja-JP" altLang="en-US" sz="2000" smtClean="0"/>
              <a:t>業務要件から砕いてきた工程管理表には、基底クラスを計上しにくい</a:t>
            </a:r>
            <a:r>
              <a:rPr lang="en-US" altLang="ja-JP" sz="2000" smtClean="0"/>
              <a:t>(</a:t>
            </a:r>
            <a:r>
              <a:rPr lang="ja-JP" altLang="en-US" sz="2000" smtClean="0"/>
              <a:t>表面化すると顧客との話が面倒</a:t>
            </a:r>
            <a:r>
              <a:rPr lang="en-US" altLang="ja-JP" sz="2000" smtClean="0"/>
              <a:t>?)</a:t>
            </a:r>
          </a:p>
          <a:p>
            <a:endParaRPr lang="ja-JP" altLang="en-US" sz="2000" smtClean="0"/>
          </a:p>
          <a:p>
            <a:r>
              <a:rPr lang="ja-JP" altLang="en-US" sz="2000" smtClean="0"/>
              <a:t>外部設計と内部設計は対等で従属関係ではない。</a:t>
            </a:r>
          </a:p>
          <a:p>
            <a:r>
              <a:rPr lang="ja-JP" altLang="en-US" sz="2000" smtClean="0"/>
              <a:t>しかし、従属関係と捉えるから矛盾が生じる。</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13315" name="コンテンツ プレースホルダ 2"/>
          <p:cNvSpPr>
            <a:spLocks noGrp="1"/>
          </p:cNvSpPr>
          <p:nvPr>
            <p:ph idx="1"/>
          </p:nvPr>
        </p:nvSpPr>
        <p:spPr>
          <a:xfrm>
            <a:off x="428625" y="1000125"/>
            <a:ext cx="8229600" cy="5073650"/>
          </a:xfrm>
        </p:spPr>
        <p:txBody>
          <a:bodyPr/>
          <a:lstStyle/>
          <a:p>
            <a:r>
              <a:rPr lang="ja-JP" altLang="en-US" sz="2000" smtClean="0"/>
              <a:t>要件定義</a:t>
            </a:r>
            <a:r>
              <a:rPr lang="en-US" altLang="ja-JP" sz="2000" smtClean="0"/>
              <a:t>=&gt;</a:t>
            </a:r>
            <a:r>
              <a:rPr lang="ja-JP" altLang="en-US" sz="2000" smtClean="0"/>
              <a:t>外部設計</a:t>
            </a:r>
            <a:r>
              <a:rPr lang="en-US" altLang="ja-JP" sz="2000" smtClean="0"/>
              <a:t>=&gt;</a:t>
            </a:r>
            <a:r>
              <a:rPr lang="ja-JP" altLang="en-US" sz="2000" smtClean="0"/>
              <a:t>内部設計</a:t>
            </a:r>
            <a:r>
              <a:rPr lang="en-US" altLang="ja-JP" sz="2000" smtClean="0"/>
              <a:t>=&gt;</a:t>
            </a:r>
            <a:r>
              <a:rPr lang="ja-JP" altLang="en-US" sz="2000" smtClean="0"/>
              <a:t>開発</a:t>
            </a:r>
          </a:p>
          <a:p>
            <a:r>
              <a:rPr lang="ja-JP" altLang="en-US" sz="2000" smtClean="0"/>
              <a:t>　　の流れは、同じです。でも汎用機系では、</a:t>
            </a:r>
          </a:p>
          <a:p>
            <a:r>
              <a:rPr lang="ja-JP" altLang="en-US" sz="2000" smtClean="0"/>
              <a:t>　　要件定義を砕いたのが外部設計</a:t>
            </a:r>
          </a:p>
          <a:p>
            <a:r>
              <a:rPr lang="ja-JP" altLang="en-US" sz="2000" smtClean="0"/>
              <a:t>　　外部設計を砕いたのが内部設計と考える人が居ます。</a:t>
            </a:r>
          </a:p>
          <a:p>
            <a:endParaRPr lang="ja-JP" altLang="en-US" sz="2000" smtClean="0"/>
          </a:p>
          <a:p>
            <a:r>
              <a:rPr lang="ja-JP" altLang="en-US" sz="2000" smtClean="0"/>
              <a:t>開発するプログラム本数を、外部設計で決めて見積もることが多い。</a:t>
            </a:r>
          </a:p>
          <a:p>
            <a:r>
              <a:rPr lang="ja-JP" altLang="en-US" sz="2000" smtClean="0"/>
              <a:t>現実は、サブシステム間で同類のルーチンや画面があれば、基底クラスにして共通化を図るので、外部設計上の本数と製造本数は不一致です。</a:t>
            </a:r>
          </a:p>
          <a:p>
            <a:r>
              <a:rPr lang="ja-JP" altLang="en-US" sz="2000" smtClean="0"/>
              <a:t>業務要件から砕いてきた工程管理表には、基底クラスを計上しにくい</a:t>
            </a:r>
            <a:r>
              <a:rPr lang="en-US" altLang="ja-JP" sz="2000" smtClean="0"/>
              <a:t>(</a:t>
            </a:r>
            <a:r>
              <a:rPr lang="ja-JP" altLang="en-US" sz="2000" smtClean="0"/>
              <a:t>表面化すると顧客との話が面倒</a:t>
            </a:r>
            <a:r>
              <a:rPr lang="en-US" altLang="ja-JP" sz="2000" smtClean="0"/>
              <a:t>?)</a:t>
            </a:r>
          </a:p>
          <a:p>
            <a:endParaRPr lang="ja-JP" altLang="en-US" sz="2000" smtClean="0"/>
          </a:p>
          <a:p>
            <a:r>
              <a:rPr lang="ja-JP" altLang="en-US" sz="2000" smtClean="0"/>
              <a:t>外部設計と内部設計は対等で従属関係ではない。</a:t>
            </a:r>
          </a:p>
          <a:p>
            <a:r>
              <a:rPr lang="ja-JP" altLang="en-US" sz="2000" smtClean="0"/>
              <a:t>しかし、従属関係と捉えるから矛盾が生じる。</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14339" name="コンテンツ プレースホルダ 2"/>
          <p:cNvSpPr>
            <a:spLocks noGrp="1"/>
          </p:cNvSpPr>
          <p:nvPr>
            <p:ph idx="1"/>
          </p:nvPr>
        </p:nvSpPr>
        <p:spPr>
          <a:xfrm>
            <a:off x="428625" y="1000125"/>
            <a:ext cx="8229600" cy="5073650"/>
          </a:xfrm>
        </p:spPr>
        <p:txBody>
          <a:bodyPr/>
          <a:lstStyle/>
          <a:p>
            <a:r>
              <a:rPr lang="ja-JP" altLang="en-US" sz="2000" smtClean="0"/>
              <a:t>ウオータフォールは良くできた手法、</a:t>
            </a:r>
          </a:p>
          <a:p>
            <a:r>
              <a:rPr lang="ja-JP" altLang="en-US" sz="2000" smtClean="0"/>
              <a:t>　適用の仕方が細かいからうまく機能しない。</a:t>
            </a:r>
          </a:p>
          <a:p>
            <a:r>
              <a:rPr lang="ja-JP" altLang="en-US" sz="2000" smtClean="0"/>
              <a:t>オープン系こそ、適切なウォータフォールが必要と考えます。</a:t>
            </a:r>
          </a:p>
          <a:p>
            <a:r>
              <a:rPr lang="ja-JP" altLang="en-US" sz="2000" smtClean="0"/>
              <a:t>  開発工程管理で重要なのは、各行程で業務運用に矛盾がないかをチェックすることです。実装手段を云々して失敗するケースが多い</a:t>
            </a:r>
          </a:p>
          <a:p>
            <a:endParaRPr lang="ja-JP" altLang="en-US" sz="2000" smtClean="0"/>
          </a:p>
          <a:p>
            <a:r>
              <a:rPr lang="ja-JP" altLang="en-US" sz="2000" smtClean="0"/>
              <a:t>語弊がありますが、下手な作りでもバグがなければ、通ります。</a:t>
            </a:r>
          </a:p>
          <a:p>
            <a:r>
              <a:rPr lang="ja-JP" altLang="en-US" sz="2000" smtClean="0"/>
              <a:t>  ソース品質のチェックと業務品質のチェックは別物です。</a:t>
            </a:r>
          </a:p>
          <a:p>
            <a:r>
              <a:rPr lang="en-US" altLang="ja-JP" sz="2000" smtClean="0"/>
              <a:t>OOP</a:t>
            </a:r>
            <a:r>
              <a:rPr lang="ja-JP" altLang="en-US" sz="2000" smtClean="0"/>
              <a:t>の継承云々などは、実装手段なので、内外設計書に記述すると足枷になります。実装設計書に記載すべきでしょう。</a:t>
            </a:r>
          </a:p>
          <a:p>
            <a:r>
              <a:rPr lang="ja-JP" altLang="en-US" sz="2000" smtClean="0"/>
              <a:t>実装段階で手戻りが生じても設計書に影響させないのが良いです。</a:t>
            </a:r>
          </a:p>
          <a:p>
            <a:endParaRPr lang="ja-JP" altLang="en-US" sz="20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15363" name="コンテンツ プレースホルダ 2"/>
          <p:cNvSpPr>
            <a:spLocks noGrp="1"/>
          </p:cNvSpPr>
          <p:nvPr>
            <p:ph idx="1"/>
          </p:nvPr>
        </p:nvSpPr>
        <p:spPr>
          <a:xfrm>
            <a:off x="428625" y="1000125"/>
            <a:ext cx="8229600" cy="5073650"/>
          </a:xfrm>
        </p:spPr>
        <p:txBody>
          <a:bodyPr/>
          <a:lstStyle/>
          <a:p>
            <a:r>
              <a:rPr lang="ja-JP" altLang="en-US" sz="2000" smtClean="0"/>
              <a:t>業務設計工程は業務要件のみで設計する。</a:t>
            </a:r>
            <a:r>
              <a:rPr lang="en-US" altLang="ja-JP" sz="2000" smtClean="0"/>
              <a:t>....</a:t>
            </a:r>
            <a:r>
              <a:rPr lang="ja-JP" altLang="en-US" sz="2000" smtClean="0"/>
              <a:t>のが基本</a:t>
            </a:r>
          </a:p>
          <a:p>
            <a:r>
              <a:rPr lang="ja-JP" altLang="en-US" sz="2000" smtClean="0"/>
              <a:t>外部設計工程は、 実現方法</a:t>
            </a:r>
            <a:r>
              <a:rPr lang="en-US" altLang="ja-JP" sz="2000" smtClean="0"/>
              <a:t>(</a:t>
            </a:r>
            <a:r>
              <a:rPr lang="ja-JP" altLang="en-US" sz="2000" smtClean="0"/>
              <a:t>汎用機、</a:t>
            </a:r>
            <a:r>
              <a:rPr lang="en-US" altLang="ja-JP" sz="2000" smtClean="0"/>
              <a:t>Web  </a:t>
            </a:r>
            <a:r>
              <a:rPr lang="ja-JP" altLang="en-US" sz="2000" smtClean="0"/>
              <a:t>、クラサバ</a:t>
            </a:r>
            <a:r>
              <a:rPr lang="en-US" altLang="ja-JP" sz="2000" smtClean="0"/>
              <a:t>)</a:t>
            </a:r>
            <a:r>
              <a:rPr lang="ja-JP" altLang="en-US" sz="2000" smtClean="0"/>
              <a:t>を考慮。</a:t>
            </a:r>
          </a:p>
          <a:p>
            <a:r>
              <a:rPr lang="ja-JP" altLang="en-US" sz="2000" smtClean="0"/>
              <a:t>内部設計工程は、実装要件を考慮</a:t>
            </a:r>
          </a:p>
          <a:p>
            <a:r>
              <a:rPr lang="ja-JP" altLang="en-US" sz="2000" smtClean="0"/>
              <a:t>実装設計工程は、実装方法を考慮</a:t>
            </a:r>
          </a:p>
          <a:p>
            <a:r>
              <a:rPr lang="ja-JP" altLang="en-US" sz="2000" smtClean="0"/>
              <a:t>＝＞役割分担がアヤフヤだと工数ばかりかかり進展しない。</a:t>
            </a:r>
          </a:p>
          <a:p>
            <a:endParaRPr lang="ja-JP" altLang="en-US" sz="2000" smtClean="0"/>
          </a:p>
          <a:p>
            <a:pPr>
              <a:buFontTx/>
              <a:buNone/>
            </a:pPr>
            <a:r>
              <a:rPr lang="ja-JP" altLang="en-US" sz="2000" smtClean="0"/>
              <a:t>　　ここが押さえられていたら、上流工程を誰がしても、製造で衝突することは少ないです。</a:t>
            </a:r>
          </a:p>
          <a:p>
            <a:pPr>
              <a:buFontTx/>
              <a:buNone/>
            </a:pPr>
            <a:r>
              <a:rPr lang="ja-JP" altLang="en-US" sz="2000" smtClean="0"/>
              <a:t>でも越権行為があり、それが温度差となって現れます。</a:t>
            </a:r>
          </a:p>
          <a:p>
            <a:pPr>
              <a:buFontTx/>
              <a:buNone/>
            </a:pPr>
            <a:endParaRPr lang="ja-JP" altLang="en-US" sz="2000" smtClean="0"/>
          </a:p>
          <a:p>
            <a:pPr>
              <a:buFontTx/>
              <a:buNone/>
            </a:pPr>
            <a:r>
              <a:rPr lang="ja-JP" altLang="en-US" sz="2000" smtClean="0"/>
              <a:t>平たく言えば、上流工程者が製造工程に口出したり、</a:t>
            </a:r>
          </a:p>
          <a:p>
            <a:pPr>
              <a:buFontTx/>
              <a:buNone/>
            </a:pPr>
            <a:r>
              <a:rPr lang="ja-JP" altLang="en-US" sz="2000" smtClean="0"/>
              <a:t>画面などのプログラムを前提に業務設計するからですね。</a:t>
            </a:r>
          </a:p>
          <a:p>
            <a:pPr>
              <a:buFontTx/>
              <a:buNone/>
            </a:pPr>
            <a:endParaRPr lang="ja-JP" altLang="en-US" sz="2000" smtClean="0"/>
          </a:p>
          <a:p>
            <a:pPr>
              <a:buFontTx/>
              <a:buNone/>
            </a:pPr>
            <a:endParaRPr lang="en-US" altLang="ja-JP" sz="20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16387" name="コンテンツ プレースホルダ 2"/>
          <p:cNvSpPr>
            <a:spLocks noGrp="1"/>
          </p:cNvSpPr>
          <p:nvPr>
            <p:ph idx="1"/>
          </p:nvPr>
        </p:nvSpPr>
        <p:spPr>
          <a:xfrm>
            <a:off x="428625" y="1000125"/>
            <a:ext cx="8229600" cy="5073650"/>
          </a:xfrm>
        </p:spPr>
        <p:txBody>
          <a:bodyPr/>
          <a:lstStyle/>
          <a:p>
            <a:pPr>
              <a:buFontTx/>
              <a:buNone/>
            </a:pPr>
            <a:r>
              <a:rPr lang="ja-JP" altLang="en-US" sz="1600" smtClean="0"/>
              <a:t> 開発者の資質か生産効率か。</a:t>
            </a:r>
          </a:p>
          <a:p>
            <a:pPr>
              <a:buFontTx/>
              <a:buNone/>
            </a:pPr>
            <a:r>
              <a:rPr lang="ja-JP" altLang="en-US" sz="1600" smtClean="0"/>
              <a:t>　　書いているソースの効率性・有効性を重視する開発者も有れば、</a:t>
            </a:r>
          </a:p>
          <a:p>
            <a:pPr>
              <a:buFontTx/>
              <a:buNone/>
            </a:pPr>
            <a:r>
              <a:rPr lang="ja-JP" altLang="en-US" sz="1600" smtClean="0"/>
              <a:t>　　雛形を手直しして製造することで満足する開発者もいます。　　</a:t>
            </a:r>
          </a:p>
          <a:p>
            <a:pPr>
              <a:buFontTx/>
              <a:buNone/>
            </a:pPr>
            <a:r>
              <a:rPr lang="ja-JP" altLang="en-US" sz="1600" smtClean="0"/>
              <a:t>　　是非でなく資質の問題かもしれません。</a:t>
            </a:r>
          </a:p>
          <a:p>
            <a:pPr>
              <a:buFontTx/>
              <a:buNone/>
            </a:pPr>
            <a:r>
              <a:rPr lang="ja-JP" altLang="en-US" sz="1600" smtClean="0"/>
              <a:t>ソフト製造という工業工程でみれば、雛形模倣型のほうが管理しやすい面もあります。</a:t>
            </a:r>
          </a:p>
          <a:p>
            <a:pPr>
              <a:buFontTx/>
              <a:buNone/>
            </a:pPr>
            <a:r>
              <a:rPr lang="ja-JP" altLang="en-US" sz="1600" smtClean="0"/>
              <a:t>遅くても進捗が確実なほうが安心できます。</a:t>
            </a:r>
          </a:p>
          <a:p>
            <a:pPr>
              <a:buFontTx/>
              <a:buNone/>
            </a:pPr>
            <a:r>
              <a:rPr lang="ja-JP" altLang="en-US" sz="1600" smtClean="0"/>
              <a:t>  これは、何所の産業にもいえますが、標準手順、標準化された部門は進歩が遅れても安定供給を選びます。</a:t>
            </a:r>
          </a:p>
          <a:p>
            <a:pPr>
              <a:buFontTx/>
              <a:buNone/>
            </a:pPr>
            <a:r>
              <a:rPr lang="ja-JP" altLang="en-US" sz="1600" smtClean="0"/>
              <a:t>  我々開発者はソース品質を重視しますが、経営的には安定することが優先されるので、ここでもガスが溜まります。</a:t>
            </a:r>
          </a:p>
          <a:p>
            <a:pPr>
              <a:buFontTx/>
              <a:buNone/>
            </a:pPr>
            <a:r>
              <a:rPr lang="ja-JP" altLang="en-US" sz="1600" smtClean="0"/>
              <a:t> これば、対コボル問題でなく、対技術者なので、これくらいで。</a:t>
            </a:r>
          </a:p>
          <a:p>
            <a:pPr>
              <a:buFontTx/>
              <a:buNone/>
            </a:pPr>
            <a:endParaRPr lang="en-US" altLang="ja-JP" sz="16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17411" name="コンテンツ プレースホルダ 2"/>
          <p:cNvSpPr>
            <a:spLocks noGrp="1"/>
          </p:cNvSpPr>
          <p:nvPr>
            <p:ph idx="1"/>
          </p:nvPr>
        </p:nvSpPr>
        <p:spPr>
          <a:xfrm>
            <a:off x="428625" y="1000125"/>
            <a:ext cx="8229600" cy="5073650"/>
          </a:xfrm>
        </p:spPr>
        <p:txBody>
          <a:bodyPr/>
          <a:lstStyle/>
          <a:p>
            <a:pPr>
              <a:buFontTx/>
              <a:buNone/>
            </a:pPr>
            <a:r>
              <a:rPr lang="ja-JP" altLang="en-US" sz="1600" smtClean="0"/>
              <a:t>■</a:t>
            </a:r>
            <a:r>
              <a:rPr lang="en-US" altLang="ja-JP" sz="1600" smtClean="0"/>
              <a:t>COP</a:t>
            </a:r>
            <a:r>
              <a:rPr lang="ja-JP" altLang="en-US" sz="1600" smtClean="0"/>
              <a:t>文化</a:t>
            </a:r>
          </a:p>
          <a:p>
            <a:pPr>
              <a:buFontTx/>
              <a:buNone/>
            </a:pPr>
            <a:r>
              <a:rPr lang="ja-JP" altLang="en-US" sz="1600" smtClean="0"/>
              <a:t> 一度作成したソースの有効活用は、ソースレベルで浸透してます。</a:t>
            </a:r>
          </a:p>
          <a:p>
            <a:pPr>
              <a:buFontTx/>
              <a:buNone/>
            </a:pPr>
            <a:r>
              <a:rPr lang="ja-JP" altLang="en-US" sz="1600" smtClean="0"/>
              <a:t>勿論、ライブラリ化して</a:t>
            </a:r>
            <a:r>
              <a:rPr lang="en-US" altLang="ja-JP" sz="1600" smtClean="0"/>
              <a:t>Exe</a:t>
            </a:r>
            <a:r>
              <a:rPr lang="ja-JP" altLang="en-US" sz="1600" smtClean="0"/>
              <a:t>を内部から</a:t>
            </a:r>
            <a:r>
              <a:rPr lang="en-US" altLang="ja-JP" sz="1600" smtClean="0"/>
              <a:t>Call</a:t>
            </a:r>
            <a:r>
              <a:rPr lang="ja-JP" altLang="en-US" sz="1600" smtClean="0"/>
              <a:t>することもできますが比率は少ないようです。</a:t>
            </a:r>
          </a:p>
          <a:p>
            <a:pPr>
              <a:buFontTx/>
              <a:buNone/>
            </a:pPr>
            <a:r>
              <a:rPr lang="ja-JP" altLang="en-US" sz="1600" smtClean="0"/>
              <a:t>構文は　　　</a:t>
            </a:r>
            <a:r>
              <a:rPr lang="en-US" altLang="ja-JP" sz="1600" smtClean="0"/>
              <a:t>/Copy file</a:t>
            </a:r>
            <a:r>
              <a:rPr lang="ja-JP" altLang="en-US" sz="1600" smtClean="0"/>
              <a:t>名  です。</a:t>
            </a:r>
          </a:p>
          <a:p>
            <a:pPr>
              <a:buFontTx/>
              <a:buNone/>
            </a:pPr>
            <a:r>
              <a:rPr lang="ja-JP" altLang="en-US" sz="1600" smtClean="0"/>
              <a:t> </a:t>
            </a:r>
            <a:r>
              <a:rPr lang="en-US" altLang="ja-JP" sz="1600" smtClean="0"/>
              <a:t>C</a:t>
            </a:r>
            <a:r>
              <a:rPr lang="ja-JP" altLang="en-US" sz="1600" smtClean="0"/>
              <a:t>の や </a:t>
            </a:r>
            <a:r>
              <a:rPr lang="en-US" altLang="ja-JP" sz="1600" smtClean="0"/>
              <a:t>javascipt</a:t>
            </a:r>
            <a:r>
              <a:rPr lang="ja-JP" altLang="en-US" sz="1600" smtClean="0"/>
              <a:t>の  </a:t>
            </a:r>
            <a:r>
              <a:rPr lang="en-US" altLang="ja-JP" sz="1600" smtClean="0"/>
              <a:t>Include</a:t>
            </a:r>
            <a:r>
              <a:rPr lang="ja-JP" altLang="en-US" sz="1600" smtClean="0"/>
              <a:t>文に相当します。</a:t>
            </a:r>
          </a:p>
          <a:p>
            <a:pPr>
              <a:buFontTx/>
              <a:buNone/>
            </a:pPr>
            <a:r>
              <a:rPr lang="ja-JP" altLang="en-US" sz="1600" smtClean="0"/>
              <a:t> レコード定義文や、関数に相当する </a:t>
            </a:r>
            <a:r>
              <a:rPr lang="en-US" altLang="ja-JP" sz="1600" smtClean="0"/>
              <a:t>Perform</a:t>
            </a:r>
            <a:r>
              <a:rPr lang="ja-JP" altLang="en-US" sz="1600" smtClean="0"/>
              <a:t>文は </a:t>
            </a:r>
            <a:r>
              <a:rPr lang="en-US" altLang="ja-JP" sz="1600" smtClean="0"/>
              <a:t>/copy</a:t>
            </a:r>
            <a:r>
              <a:rPr lang="ja-JP" altLang="en-US" sz="1600" smtClean="0"/>
              <a:t>ばかりだったりします。</a:t>
            </a:r>
          </a:p>
          <a:p>
            <a:pPr>
              <a:buFontTx/>
              <a:buNone/>
            </a:pPr>
            <a:r>
              <a:rPr lang="en-US" altLang="ja-JP" sz="1600" smtClean="0"/>
              <a:t>Include</a:t>
            </a:r>
            <a:r>
              <a:rPr lang="ja-JP" altLang="en-US" sz="1600" smtClean="0"/>
              <a:t>文や </a:t>
            </a:r>
            <a:r>
              <a:rPr lang="en-US" altLang="ja-JP" sz="1600" smtClean="0"/>
              <a:t>Macro</a:t>
            </a:r>
            <a:r>
              <a:rPr lang="ja-JP" altLang="en-US" sz="1600" smtClean="0"/>
              <a:t>文は </a:t>
            </a:r>
            <a:r>
              <a:rPr lang="en-US" altLang="ja-JP" sz="1600" smtClean="0"/>
              <a:t>C#</a:t>
            </a:r>
            <a:r>
              <a:rPr lang="ja-JP" altLang="en-US" sz="1600" smtClean="0"/>
              <a:t>や</a:t>
            </a:r>
            <a:r>
              <a:rPr lang="en-US" altLang="ja-JP" sz="1600" smtClean="0"/>
              <a:t>VB</a:t>
            </a:r>
            <a:r>
              <a:rPr lang="ja-JP" altLang="en-US" sz="1600" smtClean="0"/>
              <a:t>にも欲しいです。実装して下さいＭＳさん。</a:t>
            </a:r>
          </a:p>
          <a:p>
            <a:pPr>
              <a:buFontTx/>
              <a:buNone/>
            </a:pPr>
            <a:endParaRPr lang="ja-JP" altLang="en-US" sz="1600" smtClean="0"/>
          </a:p>
          <a:p>
            <a:pPr>
              <a:buFontTx/>
              <a:buNone/>
            </a:pPr>
            <a:r>
              <a:rPr lang="ja-JP" altLang="en-US" sz="1600" smtClean="0"/>
              <a:t>■雛形文化、</a:t>
            </a:r>
          </a:p>
          <a:p>
            <a:pPr>
              <a:buFontTx/>
              <a:buNone/>
            </a:pPr>
            <a:r>
              <a:rPr lang="ja-JP" altLang="en-US" sz="1600" smtClean="0"/>
              <a:t>  新規開発であっても、白紙からソースを起こすことは少なく、既存の雛形を持ってきて、指定された個所を変更して納品することも多いです。</a:t>
            </a:r>
          </a:p>
          <a:p>
            <a:pPr>
              <a:buFontTx/>
              <a:buNone/>
            </a:pPr>
            <a:r>
              <a:rPr lang="ja-JP" altLang="en-US" sz="1600" smtClean="0"/>
              <a:t>  雛形を登録するときは、「</a:t>
            </a:r>
            <a:r>
              <a:rPr lang="en-US" altLang="ja-JP" sz="1600" smtClean="0"/>
              <a:t>xxx</a:t>
            </a:r>
            <a:r>
              <a:rPr lang="ja-JP" altLang="en-US" sz="1600" smtClean="0"/>
              <a:t>を</a:t>
            </a:r>
            <a:r>
              <a:rPr lang="en-US" altLang="ja-JP" sz="1600" smtClean="0"/>
              <a:t>yyy</a:t>
            </a:r>
            <a:r>
              <a:rPr lang="ja-JP" altLang="en-US" sz="1600" smtClean="0"/>
              <a:t>のように変更する」という文書か付きます。</a:t>
            </a:r>
          </a:p>
          <a:p>
            <a:pPr>
              <a:buFontTx/>
              <a:buNone/>
            </a:pPr>
            <a:r>
              <a:rPr lang="ja-JP" altLang="en-US" sz="1600" smtClean="0"/>
              <a:t> 内容やロジックを理解して変更すれば良いのですが、ロジックを読まないで変更だけする人もいます。バグったら大変なことになります。</a:t>
            </a:r>
          </a:p>
          <a:p>
            <a:pPr>
              <a:buFontTx/>
              <a:buNone/>
            </a:pPr>
            <a:r>
              <a:rPr lang="ja-JP" altLang="en-US" sz="1600" smtClean="0"/>
              <a:t>  これはオープン系のコピペ問題もおなじですね。</a:t>
            </a:r>
          </a:p>
          <a:p>
            <a:pPr>
              <a:buFontTx/>
              <a:buNone/>
            </a:pPr>
            <a:r>
              <a:rPr lang="ja-JP" altLang="en-US" sz="1600" smtClean="0"/>
              <a:t>雛形化手順が徹底しているてバグり難いのは歴史が長く、手法が確立しているから</a:t>
            </a:r>
            <a:r>
              <a:rPr lang="en-US" altLang="ja-JP" sz="1600" smtClean="0"/>
              <a:t>?</a:t>
            </a:r>
            <a:endParaRPr lang="ja-JP" altLang="en-US" sz="16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18435" name="コンテンツ プレースホルダ 2"/>
          <p:cNvSpPr>
            <a:spLocks noGrp="1"/>
          </p:cNvSpPr>
          <p:nvPr>
            <p:ph idx="1"/>
          </p:nvPr>
        </p:nvSpPr>
        <p:spPr>
          <a:xfrm>
            <a:off x="428625" y="1000125"/>
            <a:ext cx="8229600" cy="5073650"/>
          </a:xfrm>
        </p:spPr>
        <p:txBody>
          <a:bodyPr/>
          <a:lstStyle/>
          <a:p>
            <a:pPr>
              <a:buFontTx/>
              <a:buNone/>
            </a:pPr>
            <a:r>
              <a:rPr lang="ja-JP" altLang="en-US" sz="1600" smtClean="0"/>
              <a:t>■</a:t>
            </a:r>
            <a:r>
              <a:rPr lang="en-US" altLang="ja-JP" sz="1600" smtClean="0"/>
              <a:t>occurs</a:t>
            </a:r>
            <a:r>
              <a:rPr lang="ja-JP" altLang="en-US" sz="1600" smtClean="0"/>
              <a:t>文化と</a:t>
            </a:r>
            <a:r>
              <a:rPr lang="en-US" altLang="ja-JP" sz="1600" smtClean="0"/>
              <a:t>SQL</a:t>
            </a:r>
          </a:p>
          <a:p>
            <a:pPr>
              <a:buFontTx/>
              <a:buNone/>
            </a:pPr>
            <a:r>
              <a:rPr lang="en-US" altLang="ja-JP" sz="1600" smtClean="0"/>
              <a:t> SQL</a:t>
            </a:r>
            <a:r>
              <a:rPr lang="ja-JP" altLang="en-US" sz="1600" smtClean="0"/>
              <a:t>が普及してきて、コボルでも使えるようになりました。</a:t>
            </a:r>
          </a:p>
          <a:p>
            <a:pPr>
              <a:buFontTx/>
              <a:buNone/>
            </a:pPr>
            <a:r>
              <a:rPr lang="ja-JP" altLang="en-US" sz="1600" smtClean="0"/>
              <a:t>といっても、コボル言語構文に</a:t>
            </a:r>
            <a:r>
              <a:rPr lang="en-US" altLang="ja-JP" sz="1600" smtClean="0"/>
              <a:t>SQL</a:t>
            </a:r>
            <a:r>
              <a:rPr lang="ja-JP" altLang="en-US" sz="1600" smtClean="0"/>
              <a:t>が加わったのではなく、</a:t>
            </a:r>
          </a:p>
          <a:p>
            <a:pPr>
              <a:buFontTx/>
              <a:buNone/>
            </a:pPr>
            <a:r>
              <a:rPr lang="en-US" altLang="ja-JP" sz="1600" smtClean="0"/>
              <a:t>call exec </a:t>
            </a:r>
            <a:r>
              <a:rPr lang="ja-JP" altLang="en-US" sz="1600" smtClean="0"/>
              <a:t>　</a:t>
            </a:r>
            <a:r>
              <a:rPr lang="en-US" altLang="ja-JP" sz="1600" smtClean="0"/>
              <a:t>sql</a:t>
            </a:r>
            <a:r>
              <a:rPr lang="ja-JP" altLang="en-US" sz="1600" smtClean="0"/>
              <a:t>文  という形で呼びます。</a:t>
            </a:r>
          </a:p>
          <a:p>
            <a:pPr>
              <a:buFontTx/>
              <a:buNone/>
            </a:pPr>
            <a:r>
              <a:rPr lang="ja-JP" altLang="en-US" sz="1600" smtClean="0"/>
              <a:t> </a:t>
            </a:r>
            <a:r>
              <a:rPr lang="en-US" altLang="ja-JP" sz="1600" smtClean="0"/>
              <a:t>working </a:t>
            </a:r>
            <a:r>
              <a:rPr lang="ja-JP" altLang="en-US" sz="1600" smtClean="0"/>
              <a:t>セクションと呼ばれる変数域に結果が戻ります。</a:t>
            </a:r>
          </a:p>
          <a:p>
            <a:pPr>
              <a:buFontTx/>
              <a:buNone/>
            </a:pPr>
            <a:r>
              <a:rPr lang="ja-JP" altLang="en-US" sz="1600" smtClean="0"/>
              <a:t>ですので、言語の並びとしてのスッキリ感はなく、外部</a:t>
            </a:r>
            <a:r>
              <a:rPr lang="en-US" altLang="ja-JP" sz="1600" smtClean="0"/>
              <a:t>Module</a:t>
            </a:r>
            <a:r>
              <a:rPr lang="ja-JP" altLang="en-US" sz="1600" smtClean="0"/>
              <a:t> </a:t>
            </a:r>
            <a:r>
              <a:rPr lang="en-US" altLang="ja-JP" sz="1600" smtClean="0"/>
              <a:t>Call</a:t>
            </a:r>
            <a:r>
              <a:rPr lang="ja-JP" altLang="en-US" sz="1600" smtClean="0"/>
              <a:t>というよそよそしさがあるのは、しょうがないです。</a:t>
            </a:r>
          </a:p>
          <a:p>
            <a:pPr>
              <a:buFontTx/>
              <a:buNone/>
            </a:pPr>
            <a:r>
              <a:rPr lang="ja-JP" altLang="en-US" sz="1600" smtClean="0"/>
              <a:t>その</a:t>
            </a:r>
            <a:r>
              <a:rPr lang="en-US" altLang="ja-JP" sz="1600" smtClean="0"/>
              <a:t>SQL</a:t>
            </a:r>
            <a:r>
              <a:rPr lang="ja-JP" altLang="en-US" sz="1600" smtClean="0"/>
              <a:t>ですが、従来の</a:t>
            </a:r>
            <a:r>
              <a:rPr lang="en-US" altLang="ja-JP" sz="1600" smtClean="0"/>
              <a:t>SAM/VSAM(</a:t>
            </a:r>
            <a:r>
              <a:rPr lang="ja-JP" altLang="en-US" sz="1600" smtClean="0"/>
              <a:t>汎用機の索引ファイル</a:t>
            </a:r>
            <a:r>
              <a:rPr lang="en-US" altLang="ja-JP" sz="1600" smtClean="0"/>
              <a:t>)</a:t>
            </a:r>
            <a:r>
              <a:rPr lang="ja-JP" altLang="en-US" sz="1600" smtClean="0"/>
              <a:t>の単純置換とみなして使用しているケースが未だに散見されるようです。</a:t>
            </a:r>
          </a:p>
          <a:p>
            <a:pPr>
              <a:buFontTx/>
              <a:buNone/>
            </a:pPr>
            <a:r>
              <a:rPr lang="ja-JP" altLang="en-US" sz="1600" smtClean="0"/>
              <a:t>  例えば </a:t>
            </a:r>
            <a:r>
              <a:rPr lang="en-US" altLang="ja-JP" sz="1600" smtClean="0"/>
              <a:t>8</a:t>
            </a:r>
            <a:r>
              <a:rPr lang="ja-JP" altLang="en-US" sz="1600" smtClean="0"/>
              <a:t>月の売上集計するとき</a:t>
            </a:r>
          </a:p>
          <a:p>
            <a:pPr>
              <a:buFontTx/>
              <a:buNone/>
            </a:pPr>
            <a:r>
              <a:rPr lang="ja-JP" altLang="en-US" sz="1600" smtClean="0"/>
              <a:t>     </a:t>
            </a:r>
            <a:r>
              <a:rPr lang="en-US" altLang="ja-JP" sz="1600" smtClean="0"/>
              <a:t>select sum(</a:t>
            </a:r>
            <a:r>
              <a:rPr lang="ja-JP" altLang="en-US" sz="1600" smtClean="0"/>
              <a:t>売上額</a:t>
            </a:r>
            <a:r>
              <a:rPr lang="en-US" altLang="ja-JP" sz="1600" smtClean="0"/>
              <a:t>) from </a:t>
            </a:r>
            <a:r>
              <a:rPr lang="ja-JP" altLang="en-US" sz="1600" smtClean="0"/>
              <a:t>売上</a:t>
            </a:r>
            <a:r>
              <a:rPr lang="en-US" altLang="ja-JP" sz="1600" smtClean="0"/>
              <a:t>File  where xxx  group xxxx </a:t>
            </a:r>
            <a:r>
              <a:rPr lang="ja-JP" altLang="en-US" sz="1600" smtClean="0"/>
              <a:t>　の一行でするところを</a:t>
            </a:r>
          </a:p>
          <a:p>
            <a:pPr>
              <a:buFontTx/>
              <a:buNone/>
            </a:pPr>
            <a:r>
              <a:rPr lang="ja-JP" altLang="en-US" sz="1600" smtClean="0"/>
              <a:t>   </a:t>
            </a:r>
            <a:r>
              <a:rPr lang="en-US" altLang="ja-JP" sz="1600" smtClean="0"/>
              <a:t>loop</a:t>
            </a:r>
          </a:p>
          <a:p>
            <a:pPr>
              <a:buFontTx/>
              <a:buNone/>
            </a:pPr>
            <a:r>
              <a:rPr lang="en-US" altLang="ja-JP" sz="1600" smtClean="0"/>
              <a:t>      if(eof) Exit;</a:t>
            </a:r>
          </a:p>
          <a:p>
            <a:pPr>
              <a:buFontTx/>
              <a:buNone/>
            </a:pPr>
            <a:r>
              <a:rPr lang="en-US" altLang="ja-JP" sz="1600" smtClean="0"/>
              <a:t>      1</a:t>
            </a:r>
            <a:r>
              <a:rPr lang="ja-JP" altLang="en-US" sz="1600" smtClean="0"/>
              <a:t>行取得</a:t>
            </a:r>
            <a:r>
              <a:rPr lang="en-US" altLang="ja-JP" sz="1600" smtClean="0"/>
              <a:t>;</a:t>
            </a:r>
          </a:p>
          <a:p>
            <a:pPr>
              <a:buFontTx/>
              <a:buNone/>
            </a:pPr>
            <a:r>
              <a:rPr lang="en-US" altLang="ja-JP" sz="1600" smtClean="0"/>
              <a:t>      </a:t>
            </a:r>
            <a:r>
              <a:rPr lang="ja-JP" altLang="en-US" sz="1600" smtClean="0"/>
              <a:t>足し込み</a:t>
            </a:r>
            <a:r>
              <a:rPr lang="en-US" altLang="ja-JP" sz="1600" smtClean="0"/>
              <a:t>;</a:t>
            </a:r>
          </a:p>
          <a:p>
            <a:pPr>
              <a:buFontTx/>
              <a:buNone/>
            </a:pPr>
            <a:r>
              <a:rPr lang="en-US" altLang="ja-JP" sz="1600" smtClean="0"/>
              <a:t>      goto  Loop;</a:t>
            </a:r>
          </a:p>
          <a:p>
            <a:pPr>
              <a:buFontTx/>
              <a:buNone/>
            </a:pPr>
            <a:r>
              <a:rPr lang="en-US" altLang="ja-JP" sz="1600" smtClean="0"/>
              <a:t>EXIT:</a:t>
            </a:r>
          </a:p>
          <a:p>
            <a:pPr>
              <a:buFontTx/>
              <a:buNone/>
            </a:pPr>
            <a:endParaRPr lang="ja-JP" altLang="en-US" sz="16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19459" name="コンテンツ プレースホルダ 2"/>
          <p:cNvSpPr>
            <a:spLocks noGrp="1"/>
          </p:cNvSpPr>
          <p:nvPr>
            <p:ph idx="1"/>
          </p:nvPr>
        </p:nvSpPr>
        <p:spPr>
          <a:xfrm>
            <a:off x="428625" y="1000125"/>
            <a:ext cx="8229600" cy="5073650"/>
          </a:xfrm>
        </p:spPr>
        <p:txBody>
          <a:bodyPr/>
          <a:lstStyle/>
          <a:p>
            <a:pPr>
              <a:buFontTx/>
              <a:buNone/>
            </a:pPr>
            <a:r>
              <a:rPr lang="ja-JP" altLang="en-US" sz="1600" smtClean="0"/>
              <a:t>と書いて、平然としている人がいたりします。</a:t>
            </a:r>
          </a:p>
          <a:p>
            <a:pPr>
              <a:buFontTx/>
              <a:buNone/>
            </a:pPr>
            <a:r>
              <a:rPr lang="ja-JP" altLang="en-US" sz="1600" smtClean="0"/>
              <a:t>指摘すると返ってくる答えは、「雛形がそうなっている」</a:t>
            </a:r>
          </a:p>
          <a:p>
            <a:pPr>
              <a:buFontTx/>
              <a:buNone/>
            </a:pPr>
            <a:r>
              <a:rPr lang="ja-JP" altLang="en-US" sz="1600" smtClean="0"/>
              <a:t>自分で雛形を作ろうと思わないのが不思議ですね。</a:t>
            </a:r>
          </a:p>
          <a:p>
            <a:pPr>
              <a:buFontTx/>
              <a:buNone/>
            </a:pPr>
            <a:r>
              <a:rPr lang="ja-JP" altLang="en-US" sz="1600" smtClean="0"/>
              <a:t> 開発者個人の問題でなく、雛形文化だから、雛形作成者の問題になりますね。</a:t>
            </a:r>
          </a:p>
          <a:p>
            <a:pPr>
              <a:buFontTx/>
              <a:buNone/>
            </a:pPr>
            <a:endParaRPr lang="ja-JP" altLang="en-US" sz="16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20483" name="コンテンツ プレースホルダ 2"/>
          <p:cNvSpPr>
            <a:spLocks noGrp="1"/>
          </p:cNvSpPr>
          <p:nvPr>
            <p:ph idx="1"/>
          </p:nvPr>
        </p:nvSpPr>
        <p:spPr>
          <a:xfrm>
            <a:off x="428625" y="1000125"/>
            <a:ext cx="8229600" cy="5073650"/>
          </a:xfrm>
        </p:spPr>
        <p:txBody>
          <a:bodyPr/>
          <a:lstStyle/>
          <a:p>
            <a:pPr>
              <a:buFontTx/>
              <a:buNone/>
            </a:pPr>
            <a:r>
              <a:rPr lang="ja-JP" altLang="en-US" sz="1600" smtClean="0"/>
              <a:t>便利な機能もあります。配列と領域再定義機能は便利です。</a:t>
            </a:r>
          </a:p>
          <a:p>
            <a:pPr>
              <a:buFontTx/>
              <a:buNone/>
            </a:pPr>
            <a:r>
              <a:rPr lang="ja-JP" altLang="en-US" sz="1600" smtClean="0"/>
              <a:t>一人の月別年間売上の行は</a:t>
            </a:r>
          </a:p>
          <a:p>
            <a:pPr>
              <a:buFontTx/>
              <a:buNone/>
            </a:pPr>
            <a:r>
              <a:rPr lang="en-US" altLang="ja-JP" sz="1600" smtClean="0"/>
              <a:t>01 </a:t>
            </a:r>
            <a:r>
              <a:rPr lang="ja-JP" altLang="en-US" sz="1600" smtClean="0"/>
              <a:t>予定実績行</a:t>
            </a:r>
            <a:r>
              <a:rPr lang="en-US" altLang="ja-JP" sz="1600" smtClean="0"/>
              <a:t>.</a:t>
            </a:r>
          </a:p>
          <a:p>
            <a:pPr>
              <a:buFontTx/>
              <a:buNone/>
            </a:pPr>
            <a:r>
              <a:rPr lang="en-US" altLang="ja-JP" sz="1600" smtClean="0"/>
              <a:t>  02  </a:t>
            </a:r>
            <a:r>
              <a:rPr lang="ja-JP" altLang="en-US" sz="1600" smtClean="0"/>
              <a:t>課コード</a:t>
            </a:r>
            <a:r>
              <a:rPr lang="en-US" altLang="ja-JP" sz="1600" smtClean="0"/>
              <a:t>.</a:t>
            </a:r>
          </a:p>
          <a:p>
            <a:pPr>
              <a:buFontTx/>
              <a:buNone/>
            </a:pPr>
            <a:r>
              <a:rPr lang="en-US" altLang="ja-JP" sz="1600" smtClean="0"/>
              <a:t>  02  </a:t>
            </a:r>
            <a:r>
              <a:rPr lang="ja-JP" altLang="en-US" sz="1600" smtClean="0"/>
              <a:t>課名</a:t>
            </a:r>
            <a:r>
              <a:rPr lang="en-US" altLang="ja-JP" sz="1600" smtClean="0"/>
              <a:t>.</a:t>
            </a:r>
          </a:p>
          <a:p>
            <a:pPr>
              <a:buFontTx/>
              <a:buNone/>
            </a:pPr>
            <a:r>
              <a:rPr lang="en-US" altLang="ja-JP" sz="1600" smtClean="0"/>
              <a:t>  02  </a:t>
            </a:r>
            <a:r>
              <a:rPr lang="ja-JP" altLang="en-US" sz="1600" smtClean="0"/>
              <a:t>予定実績 </a:t>
            </a:r>
            <a:r>
              <a:rPr lang="en-US" altLang="ja-JP" sz="1600" smtClean="0"/>
              <a:t>occurs 12.</a:t>
            </a:r>
          </a:p>
          <a:p>
            <a:pPr>
              <a:buFontTx/>
              <a:buNone/>
            </a:pPr>
            <a:r>
              <a:rPr lang="en-US" altLang="ja-JP" sz="1600" smtClean="0"/>
              <a:t>      05 </a:t>
            </a:r>
            <a:r>
              <a:rPr lang="ja-JP" altLang="en-US" sz="1600" smtClean="0"/>
              <a:t>予定額   </a:t>
            </a:r>
            <a:r>
              <a:rPr lang="en-US" altLang="ja-JP" sz="1600" smtClean="0"/>
              <a:t>9(5).</a:t>
            </a:r>
          </a:p>
          <a:p>
            <a:pPr>
              <a:buFontTx/>
              <a:buNone/>
            </a:pPr>
            <a:r>
              <a:rPr lang="en-US" altLang="ja-JP" sz="1600" smtClean="0"/>
              <a:t>      05 </a:t>
            </a:r>
            <a:r>
              <a:rPr lang="ja-JP" altLang="en-US" sz="1600" smtClean="0"/>
              <a:t>実績額   </a:t>
            </a:r>
            <a:r>
              <a:rPr lang="en-US" altLang="ja-JP" sz="1600" smtClean="0"/>
              <a:t>9(4).</a:t>
            </a:r>
          </a:p>
          <a:p>
            <a:pPr>
              <a:buFontTx/>
              <a:buNone/>
            </a:pPr>
            <a:endParaRPr lang="ja-JP" altLang="en-US" sz="1600" smtClean="0"/>
          </a:p>
          <a:p>
            <a:pPr>
              <a:buFontTx/>
              <a:buNone/>
            </a:pPr>
            <a:r>
              <a:rPr lang="ja-JP" altLang="en-US" sz="1600" smtClean="0"/>
              <a:t>のように記述でき、</a:t>
            </a:r>
          </a:p>
          <a:p>
            <a:pPr>
              <a:buFontTx/>
              <a:buNone/>
            </a:pPr>
            <a:r>
              <a:rPr lang="ja-JP" altLang="en-US" sz="1600" smtClean="0"/>
              <a:t>集計は</a:t>
            </a:r>
          </a:p>
          <a:p>
            <a:pPr>
              <a:buFontTx/>
              <a:buNone/>
            </a:pPr>
            <a:r>
              <a:rPr lang="ja-JP" altLang="en-US" sz="1600" smtClean="0"/>
              <a:t>	</a:t>
            </a:r>
            <a:r>
              <a:rPr lang="en-US" altLang="ja-JP" sz="1600" smtClean="0"/>
              <a:t>PERFORM VARYING MM FROM 1 BY 2 UNTIL I &gt; 12</a:t>
            </a:r>
          </a:p>
          <a:p>
            <a:pPr>
              <a:buFontTx/>
              <a:buNone/>
            </a:pPr>
            <a:r>
              <a:rPr lang="en-US" altLang="ja-JP" sz="1600" smtClean="0"/>
              <a:t>                COMPUTE SUM = SUM + </a:t>
            </a:r>
            <a:r>
              <a:rPr lang="ja-JP" altLang="en-US" sz="1600" smtClean="0"/>
              <a:t>実績額</a:t>
            </a:r>
            <a:r>
              <a:rPr lang="en-US" altLang="ja-JP" sz="1600" smtClean="0"/>
              <a:t>[MM]</a:t>
            </a:r>
          </a:p>
          <a:p>
            <a:pPr>
              <a:buFontTx/>
              <a:buNone/>
            </a:pPr>
            <a:r>
              <a:rPr lang="en-US" altLang="ja-JP" sz="1600" smtClean="0"/>
              <a:t>	END-PERFORM</a:t>
            </a:r>
            <a:endParaRPr lang="ja-JP" altLang="en-US" sz="1600" smtClean="0"/>
          </a:p>
          <a:p>
            <a:pPr>
              <a:buFontTx/>
              <a:buNone/>
            </a:pPr>
            <a:r>
              <a:rPr lang="ja-JP" altLang="en-US" sz="1600" smtClean="0"/>
              <a:t>のように使います。配列そのものです。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lang="ja-JP" altLang="en-US" smtClean="0"/>
              <a:t>コボル文化の人と共存共栄  </a:t>
            </a:r>
            <a:r>
              <a:rPr lang="en-US" altLang="ja-JP" smtClean="0"/>
              <a:t>V2</a:t>
            </a:r>
            <a:endParaRPr lang="ja-JP" altLang="en-US" smtClean="0"/>
          </a:p>
        </p:txBody>
      </p:sp>
      <p:sp>
        <p:nvSpPr>
          <p:cNvPr id="3075" name="コンテンツ プレースホルダ 2"/>
          <p:cNvSpPr>
            <a:spLocks noGrp="1"/>
          </p:cNvSpPr>
          <p:nvPr>
            <p:ph idx="1"/>
          </p:nvPr>
        </p:nvSpPr>
        <p:spPr/>
        <p:txBody>
          <a:bodyPr/>
          <a:lstStyle/>
          <a:p>
            <a:r>
              <a:rPr lang="ja-JP" altLang="en-US" sz="2000" smtClean="0"/>
              <a:t>自己紹介</a:t>
            </a:r>
            <a:r>
              <a:rPr lang="en-US" altLang="ja-JP" sz="2000" smtClean="0"/>
              <a:t>:  Ognac </a:t>
            </a:r>
          </a:p>
          <a:p>
            <a:r>
              <a:rPr lang="en-US" altLang="ja-JP" sz="2000" smtClean="0"/>
              <a:t> </a:t>
            </a:r>
            <a:r>
              <a:rPr lang="ja-JP" altLang="en-US" sz="2000" smtClean="0"/>
              <a:t>高校の時に取得したアマチュア無線のコールサインが</a:t>
            </a:r>
            <a:r>
              <a:rPr lang="en-US" altLang="ja-JP" sz="2000" smtClean="0"/>
              <a:t>JE3OGN</a:t>
            </a:r>
            <a:r>
              <a:rPr lang="ja-JP" altLang="en-US" sz="2000" smtClean="0"/>
              <a:t>でした。</a:t>
            </a:r>
          </a:p>
          <a:p>
            <a:r>
              <a:rPr lang="ja-JP" altLang="en-US" sz="2000" smtClean="0"/>
              <a:t> じいさん・おじんと揶揄されました。</a:t>
            </a:r>
            <a:endParaRPr lang="en-US" altLang="ja-JP" sz="2000" smtClean="0"/>
          </a:p>
          <a:p>
            <a:r>
              <a:rPr lang="ja-JP" altLang="en-US" sz="2000" smtClean="0"/>
              <a:t>旧郵政省は人を見ているのでしょうか。</a:t>
            </a:r>
          </a:p>
          <a:p>
            <a:r>
              <a:rPr lang="ja-JP" altLang="en-US" sz="2000" smtClean="0"/>
              <a:t>過去形なのは、うっかり失効で無効にされてしまいました</a:t>
            </a:r>
            <a:r>
              <a:rPr lang="en-US" altLang="ja-JP" sz="2000" smtClean="0"/>
              <a:t>..orz</a:t>
            </a:r>
            <a:r>
              <a:rPr lang="ja-JP" altLang="en-US" sz="2000" smtClean="0"/>
              <a:t>。 </a:t>
            </a:r>
            <a:r>
              <a:rPr lang="en-US" altLang="ja-JP" sz="2000" smtClean="0"/>
              <a:t>Automatic Computer </a:t>
            </a:r>
            <a:r>
              <a:rPr lang="ja-JP" altLang="en-US" sz="2000" smtClean="0"/>
              <a:t>をつけて名乗ってます。</a:t>
            </a:r>
          </a:p>
          <a:p>
            <a:endParaRPr lang="ja-JP" altLang="en-US" sz="2000" smtClean="0"/>
          </a:p>
          <a:p>
            <a:endParaRPr lang="ja-JP" altLang="en-US" sz="20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21507" name="コンテンツ プレースホルダ 2"/>
          <p:cNvSpPr>
            <a:spLocks noGrp="1"/>
          </p:cNvSpPr>
          <p:nvPr>
            <p:ph idx="1"/>
          </p:nvPr>
        </p:nvSpPr>
        <p:spPr>
          <a:xfrm>
            <a:off x="428625" y="1000125"/>
            <a:ext cx="8229600" cy="5073650"/>
          </a:xfrm>
        </p:spPr>
        <p:txBody>
          <a:bodyPr/>
          <a:lstStyle/>
          <a:p>
            <a:pPr>
              <a:buFontTx/>
              <a:buNone/>
            </a:pPr>
            <a:r>
              <a:rPr lang="ja-JP" altLang="en-US" sz="1600" smtClean="0"/>
              <a:t>視点はかわりますが、 </a:t>
            </a:r>
            <a:r>
              <a:rPr lang="en-US" altLang="ja-JP" sz="1600" smtClean="0"/>
              <a:t>BBS</a:t>
            </a:r>
            <a:r>
              <a:rPr lang="ja-JP" altLang="en-US" sz="1600" smtClean="0"/>
              <a:t>の</a:t>
            </a:r>
            <a:r>
              <a:rPr lang="en-US" altLang="ja-JP" sz="1600" smtClean="0"/>
              <a:t>FAQ</a:t>
            </a:r>
            <a:r>
              <a:rPr lang="ja-JP" altLang="en-US" sz="1600" smtClean="0"/>
              <a:t>に </a:t>
            </a:r>
            <a:r>
              <a:rPr lang="en-US" altLang="ja-JP" sz="1600" smtClean="0"/>
              <a:t>0.1</a:t>
            </a:r>
            <a:r>
              <a:rPr lang="ja-JP" altLang="en-US" sz="1600" smtClean="0"/>
              <a:t>問題があります。</a:t>
            </a:r>
          </a:p>
          <a:p>
            <a:pPr>
              <a:buFontTx/>
              <a:buNone/>
            </a:pPr>
            <a:r>
              <a:rPr lang="en-US" altLang="ja-JP" sz="1600" smtClean="0"/>
              <a:t>0.1 + 0.1 + 0.1…(10</a:t>
            </a:r>
            <a:r>
              <a:rPr lang="ja-JP" altLang="en-US" sz="1600" smtClean="0"/>
              <a:t>回</a:t>
            </a:r>
            <a:r>
              <a:rPr lang="en-US" altLang="ja-JP" sz="1600" smtClean="0"/>
              <a:t>) !=1.0  </a:t>
            </a:r>
          </a:p>
          <a:p>
            <a:pPr>
              <a:buFontTx/>
              <a:buNone/>
            </a:pPr>
            <a:r>
              <a:rPr lang="ja-JP" altLang="en-US" sz="1600" smtClean="0"/>
              <a:t>とならない。オカシイのでは</a:t>
            </a:r>
            <a:r>
              <a:rPr lang="en-US" altLang="ja-JP" sz="1600" smtClean="0"/>
              <a:t>...</a:t>
            </a:r>
            <a:r>
              <a:rPr lang="ja-JP" altLang="en-US" sz="1600" smtClean="0"/>
              <a:t>というものです。</a:t>
            </a:r>
          </a:p>
          <a:p>
            <a:pPr>
              <a:buFontTx/>
              <a:buNone/>
            </a:pPr>
            <a:endParaRPr lang="ja-JP" altLang="en-US" sz="1600" smtClean="0"/>
          </a:p>
          <a:p>
            <a:pPr>
              <a:buFontTx/>
              <a:buNone/>
            </a:pPr>
            <a:r>
              <a:rPr lang="ja-JP" altLang="en-US" sz="1600" smtClean="0"/>
              <a:t>「当然のことだ、なぜ判らない」という解答を目にしますが、</a:t>
            </a:r>
          </a:p>
          <a:p>
            <a:pPr>
              <a:buFontTx/>
              <a:buNone/>
            </a:pPr>
            <a:r>
              <a:rPr lang="ja-JP" altLang="en-US" sz="1600" smtClean="0"/>
              <a:t>質問者を責めるのは酷です。</a:t>
            </a:r>
          </a:p>
          <a:p>
            <a:pPr>
              <a:buFontTx/>
              <a:buNone/>
            </a:pPr>
            <a:r>
              <a:rPr lang="ja-JP" altLang="en-US" sz="1600" smtClean="0"/>
              <a:t>  情報処理の学習経験者に対してなら良いのですが、コボル文化の世界では、学習する機会がなかった人もいます。</a:t>
            </a:r>
          </a:p>
          <a:p>
            <a:pPr>
              <a:buFontTx/>
              <a:buNone/>
            </a:pPr>
            <a:r>
              <a:rPr lang="ja-JP" altLang="en-US" sz="1600" smtClean="0"/>
              <a:t>その人達の頭には、広域変数しか存在しないのと同様に、固定小数点しが存在しません。現実世界の</a:t>
            </a:r>
            <a:r>
              <a:rPr lang="en-US" altLang="ja-JP" sz="1600" smtClean="0"/>
              <a:t>10</a:t>
            </a:r>
            <a:r>
              <a:rPr lang="ja-JP" altLang="en-US" sz="1600" smtClean="0"/>
              <a:t>進数との差を認識しろというのは酷なようです。</a:t>
            </a:r>
          </a:p>
          <a:p>
            <a:pPr>
              <a:buFontTx/>
              <a:buNone/>
            </a:pPr>
            <a:r>
              <a:rPr lang="ja-JP" altLang="en-US" sz="1600" smtClean="0"/>
              <a:t>  </a:t>
            </a:r>
            <a:r>
              <a:rPr lang="en-US" altLang="ja-JP" sz="1600" smtClean="0"/>
              <a:t>0.1</a:t>
            </a:r>
            <a:r>
              <a:rPr lang="ja-JP" altLang="en-US" sz="1600" smtClean="0"/>
              <a:t>は半端な数字で </a:t>
            </a:r>
            <a:r>
              <a:rPr lang="en-US" altLang="ja-JP" sz="1600" smtClean="0"/>
              <a:t>0.125</a:t>
            </a:r>
            <a:r>
              <a:rPr lang="ja-JP" altLang="en-US" sz="1600" smtClean="0"/>
              <a:t>がスッキリした数字だ</a:t>
            </a:r>
            <a:r>
              <a:rPr lang="en-US" altLang="ja-JP" sz="1600" smtClean="0"/>
              <a:t>..</a:t>
            </a:r>
          </a:p>
          <a:p>
            <a:pPr>
              <a:buFontTx/>
              <a:buNone/>
            </a:pPr>
            <a:r>
              <a:rPr lang="ja-JP" altLang="en-US" sz="1600" smtClean="0"/>
              <a:t>一般の人には理解を得にくいでしょう。そういう面で汎用機文化の人は一般人に近いとも言えます。</a:t>
            </a:r>
          </a:p>
          <a:p>
            <a:pPr>
              <a:buFontTx/>
              <a:buNone/>
            </a:pPr>
            <a:r>
              <a:rPr lang="ja-JP" altLang="en-US" sz="1600" smtClean="0"/>
              <a:t>われわれオープン系は、変人なのかも。</a:t>
            </a:r>
          </a:p>
          <a:p>
            <a:pPr>
              <a:buFontTx/>
              <a:buNone/>
            </a:pPr>
            <a:r>
              <a:rPr lang="ja-JP" altLang="en-US" sz="1600" smtClean="0"/>
              <a:t>情報学を履修した人としてない人の温度差でもありますね。</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22531" name="コンテンツ プレースホルダ 2"/>
          <p:cNvSpPr>
            <a:spLocks noGrp="1"/>
          </p:cNvSpPr>
          <p:nvPr>
            <p:ph idx="1"/>
          </p:nvPr>
        </p:nvSpPr>
        <p:spPr>
          <a:xfrm>
            <a:off x="428625" y="1000125"/>
            <a:ext cx="8229600" cy="5073650"/>
          </a:xfrm>
        </p:spPr>
        <p:txBody>
          <a:bodyPr/>
          <a:lstStyle/>
          <a:p>
            <a:pPr>
              <a:buFontTx/>
              <a:buNone/>
            </a:pPr>
            <a:r>
              <a:rPr lang="ja-JP" altLang="en-US" sz="1600" smtClean="0"/>
              <a:t>■便利は、基本を隠す。</a:t>
            </a:r>
          </a:p>
          <a:p>
            <a:pPr>
              <a:buFontTx/>
              <a:buNone/>
            </a:pPr>
            <a:r>
              <a:rPr lang="ja-JP" altLang="en-US" sz="1600" smtClean="0"/>
              <a:t>脱線しますが、便利機能を使うと、基本が疎かになるのは宿命かもしれません。</a:t>
            </a:r>
          </a:p>
          <a:p>
            <a:pPr>
              <a:buFontTx/>
              <a:buNone/>
            </a:pPr>
            <a:r>
              <a:rPr lang="ja-JP" altLang="en-US" sz="1600" smtClean="0"/>
              <a:t>雛形や標準化も同じことが言えます。</a:t>
            </a:r>
          </a:p>
          <a:p>
            <a:pPr>
              <a:buFontTx/>
              <a:buNone/>
            </a:pPr>
            <a:r>
              <a:rPr lang="ja-JP" altLang="en-US" sz="1600" smtClean="0"/>
              <a:t>  </a:t>
            </a:r>
            <a:r>
              <a:rPr lang="en-US" altLang="ja-JP" sz="1600" smtClean="0"/>
              <a:t>RDB</a:t>
            </a:r>
            <a:r>
              <a:rPr lang="ja-JP" altLang="en-US" sz="1600" smtClean="0"/>
              <a:t>が普及する以前は、複数のシーケンシャルファイルをマッチングさせるソート・マージのロジックの理解は必須でした。</a:t>
            </a:r>
          </a:p>
          <a:p>
            <a:pPr>
              <a:buFontTx/>
              <a:buNone/>
            </a:pPr>
            <a:r>
              <a:rPr lang="ja-JP" altLang="en-US" sz="1600" smtClean="0"/>
              <a:t>ソートもバブルやシェル・クイックなど多種あり、</a:t>
            </a:r>
            <a:r>
              <a:rPr lang="en-US" altLang="ja-JP" sz="1600" smtClean="0"/>
              <a:t>1:1</a:t>
            </a:r>
            <a:r>
              <a:rPr lang="ja-JP" altLang="en-US" sz="1600" smtClean="0"/>
              <a:t>マッチング、</a:t>
            </a:r>
            <a:r>
              <a:rPr lang="en-US" altLang="ja-JP" sz="1600" smtClean="0"/>
              <a:t>n:n</a:t>
            </a:r>
            <a:r>
              <a:rPr lang="ja-JP" altLang="en-US" sz="1600" smtClean="0"/>
              <a:t>マッチングでロジックが変わったりしましたが、</a:t>
            </a:r>
          </a:p>
          <a:p>
            <a:pPr>
              <a:buFontTx/>
              <a:buNone/>
            </a:pPr>
            <a:r>
              <a:rPr lang="ja-JP" altLang="en-US" sz="1600" smtClean="0"/>
              <a:t>今は、</a:t>
            </a:r>
            <a:r>
              <a:rPr lang="en-US" altLang="ja-JP" sz="1600" smtClean="0"/>
              <a:t>1</a:t>
            </a:r>
            <a:r>
              <a:rPr lang="ja-JP" altLang="en-US" sz="1600" smtClean="0"/>
              <a:t>行の</a:t>
            </a:r>
            <a:r>
              <a:rPr lang="en-US" altLang="ja-JP" sz="1600" smtClean="0"/>
              <a:t>SQL</a:t>
            </a:r>
            <a:r>
              <a:rPr lang="ja-JP" altLang="en-US" sz="1600" smtClean="0"/>
              <a:t>文で置換できます。</a:t>
            </a:r>
          </a:p>
          <a:p>
            <a:pPr>
              <a:buFontTx/>
              <a:buNone/>
            </a:pPr>
            <a:r>
              <a:rPr lang="ja-JP" altLang="en-US" sz="1600" smtClean="0"/>
              <a:t>アルゴリズム習得が不要になったわけではありません。</a:t>
            </a:r>
          </a:p>
          <a:p>
            <a:pPr>
              <a:buFontTx/>
              <a:buNone/>
            </a:pPr>
            <a:r>
              <a:rPr lang="ja-JP" altLang="en-US" sz="1600" smtClean="0"/>
              <a:t>でも知らなくても機能は実現できます。</a:t>
            </a:r>
          </a:p>
          <a:p>
            <a:pPr>
              <a:buFontTx/>
              <a:buNone/>
            </a:pPr>
            <a:r>
              <a:rPr lang="ja-JP" altLang="en-US" sz="1600" smtClean="0"/>
              <a:t>そこに製造スキル矛盾が生じます。</a:t>
            </a:r>
          </a:p>
          <a:p>
            <a:pPr>
              <a:buFontTx/>
              <a:buNone/>
            </a:pPr>
            <a:r>
              <a:rPr lang="ja-JP" altLang="en-US" sz="1600" smtClean="0"/>
              <a:t>  メソッドやクラスを使うとき、実装方法を知らなくても使えるのがメリットで、仕組みを習得する必要がないのが「売り」です。</a:t>
            </a:r>
          </a:p>
          <a:p>
            <a:pPr>
              <a:buFontTx/>
              <a:buNone/>
            </a:pPr>
            <a:r>
              <a:rPr lang="ja-JP" altLang="en-US" sz="1600" smtClean="0"/>
              <a:t>  確かに、仕組みを知らなくてもテレビや電話は使えてますしね。でも、基本アルゴリズムは知っていて欲しい</a:t>
            </a:r>
            <a:r>
              <a:rPr lang="en-US" altLang="ja-JP" sz="1600" smtClean="0"/>
              <a:t>.....</a:t>
            </a:r>
          </a:p>
          <a:p>
            <a:pPr>
              <a:buFontTx/>
              <a:buNone/>
            </a:pPr>
            <a:r>
              <a:rPr lang="ja-JP" altLang="en-US" sz="1600" smtClean="0"/>
              <a:t>高望みかなぁ。</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23555" name="コンテンツ プレースホルダ 2"/>
          <p:cNvSpPr>
            <a:spLocks noGrp="1"/>
          </p:cNvSpPr>
          <p:nvPr>
            <p:ph idx="1"/>
          </p:nvPr>
        </p:nvSpPr>
        <p:spPr>
          <a:xfrm>
            <a:off x="428625" y="1000125"/>
            <a:ext cx="8229600" cy="5073650"/>
          </a:xfrm>
        </p:spPr>
        <p:txBody>
          <a:bodyPr/>
          <a:lstStyle/>
          <a:p>
            <a:pPr>
              <a:buFontTx/>
              <a:buNone/>
            </a:pPr>
            <a:r>
              <a:rPr lang="ja-JP" altLang="en-US" sz="1600" smtClean="0"/>
              <a:t>言語制約がプログラム設計に影響する。</a:t>
            </a:r>
            <a:r>
              <a:rPr lang="en-US" altLang="ja-JP" sz="1600" smtClean="0"/>
              <a:t>(</a:t>
            </a:r>
            <a:r>
              <a:rPr lang="ja-JP" altLang="en-US" sz="1600" smtClean="0"/>
              <a:t>彼らが規約に口出すとおかしくなります。</a:t>
            </a:r>
            <a:r>
              <a:rPr lang="en-US" altLang="ja-JP" sz="1600" smtClean="0"/>
              <a:t>)</a:t>
            </a:r>
            <a:endParaRPr lang="ja-JP" altLang="en-US" sz="1600" smtClean="0"/>
          </a:p>
          <a:p>
            <a:pPr>
              <a:buFontTx/>
              <a:buNone/>
            </a:pPr>
            <a:r>
              <a:rPr lang="ja-JP" altLang="en-US" sz="1600" smtClean="0"/>
              <a:t>  前回と重複しますが、コボルには広域変数しかありません。</a:t>
            </a:r>
          </a:p>
          <a:p>
            <a:pPr>
              <a:buFontTx/>
              <a:buNone/>
            </a:pPr>
            <a:r>
              <a:rPr lang="ja-JP" altLang="en-US" sz="1600" smtClean="0"/>
              <a:t>  ローカル変数</a:t>
            </a:r>
            <a:r>
              <a:rPr lang="en-US" altLang="ja-JP" sz="1600" smtClean="0"/>
              <a:t>(</a:t>
            </a:r>
            <a:r>
              <a:rPr lang="ja-JP" altLang="en-US" sz="1600" smtClean="0"/>
              <a:t>スタック変数</a:t>
            </a:r>
            <a:r>
              <a:rPr lang="en-US" altLang="ja-JP" sz="1600" smtClean="0"/>
              <a:t>)</a:t>
            </a:r>
            <a:r>
              <a:rPr lang="ja-JP" altLang="en-US" sz="1600" smtClean="0"/>
              <a:t>がありません。 </a:t>
            </a:r>
          </a:p>
          <a:p>
            <a:pPr>
              <a:buFontTx/>
              <a:buNone/>
            </a:pPr>
            <a:r>
              <a:rPr lang="ja-JP" altLang="en-US" sz="1600" smtClean="0"/>
              <a:t>ローカル変数の有無は、製造設計に多大な影響があります。</a:t>
            </a:r>
          </a:p>
          <a:p>
            <a:pPr>
              <a:buFontTx/>
              <a:buNone/>
            </a:pPr>
            <a:r>
              <a:rPr lang="ja-JP" altLang="en-US" sz="1600" smtClean="0"/>
              <a:t>  関数は、仮引数を介して、スタック領域にメモリ空間を確保するので多彩なことが可能になります。  しかし、スタック変数という概念がないので、一元的なフローの思考になります。</a:t>
            </a:r>
          </a:p>
          <a:p>
            <a:pPr>
              <a:buFontTx/>
              <a:buNone/>
            </a:pPr>
            <a:r>
              <a:rPr lang="ja-JP" altLang="en-US" sz="1600" smtClean="0"/>
              <a:t>「再帰コールは理解できないから使用禁止」ということになる。</a:t>
            </a:r>
          </a:p>
          <a:p>
            <a:pPr>
              <a:buFontTx/>
              <a:buNone/>
            </a:pPr>
            <a:r>
              <a:rPr lang="ja-JP" altLang="en-US" sz="1600" smtClean="0"/>
              <a:t>継承関係もインスタンス内にスタック保持し、個別に値を保持しますが、その仕組みが理解できないので</a:t>
            </a:r>
          </a:p>
          <a:p>
            <a:pPr>
              <a:buFontTx/>
              <a:buNone/>
            </a:pPr>
            <a:r>
              <a:rPr lang="ja-JP" altLang="en-US" sz="1600" smtClean="0"/>
              <a:t>「ややこしくなるので継承禁止」となったりします。</a:t>
            </a:r>
          </a:p>
          <a:p>
            <a:pPr>
              <a:buFontTx/>
              <a:buNone/>
            </a:pPr>
            <a:endParaRPr lang="ja-JP" altLang="en-US" sz="1600" smtClean="0"/>
          </a:p>
          <a:p>
            <a:pPr>
              <a:buFontTx/>
              <a:buNone/>
            </a:pPr>
            <a:r>
              <a:rPr lang="en-US" altLang="ja-JP" sz="1600" smtClean="0"/>
              <a:t>(</a:t>
            </a:r>
            <a:r>
              <a:rPr lang="ja-JP" altLang="en-US" sz="1600" smtClean="0"/>
              <a:t>細部規約になりすが</a:t>
            </a:r>
            <a:r>
              <a:rPr lang="en-US" altLang="ja-JP" sz="1600" smtClean="0"/>
              <a:t>)</a:t>
            </a:r>
            <a:r>
              <a:rPr lang="ja-JP" altLang="en-US" sz="1600" smtClean="0"/>
              <a:t>し  使用変数はプログラムのしで一括宣言する。</a:t>
            </a:r>
          </a:p>
          <a:p>
            <a:pPr>
              <a:buFontTx/>
              <a:buNone/>
            </a:pPr>
            <a:r>
              <a:rPr lang="ja-JP" altLang="en-US" sz="1600" smtClean="0"/>
              <a:t>  出口は一個所にする。</a:t>
            </a:r>
          </a:p>
          <a:p>
            <a:pPr>
              <a:buFontTx/>
              <a:buNone/>
            </a:pPr>
            <a:r>
              <a:rPr lang="ja-JP" altLang="en-US" sz="1600" smtClean="0"/>
              <a:t>というのがあり、足枷になります。</a:t>
            </a:r>
          </a:p>
          <a:p>
            <a:pPr>
              <a:buFontTx/>
              <a:buNone/>
            </a:pPr>
            <a:r>
              <a:rPr lang="ja-JP" altLang="en-US" sz="1600" smtClean="0"/>
              <a:t>  変数は使う直前に定義して、不要になった段階で解放する</a:t>
            </a:r>
            <a:r>
              <a:rPr lang="en-US" altLang="ja-JP" sz="1600" smtClean="0"/>
              <a:t>..</a:t>
            </a:r>
          </a:p>
          <a:p>
            <a:pPr>
              <a:buFontTx/>
              <a:buNone/>
            </a:pPr>
            <a:r>
              <a:rPr lang="ja-JP" altLang="en-US" sz="1600" smtClean="0"/>
              <a:t>この原則と相反します。</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24579" name="コンテンツ プレースホルダ 2"/>
          <p:cNvSpPr>
            <a:spLocks noGrp="1"/>
          </p:cNvSpPr>
          <p:nvPr>
            <p:ph idx="1"/>
          </p:nvPr>
        </p:nvSpPr>
        <p:spPr>
          <a:xfrm>
            <a:off x="428625" y="1000125"/>
            <a:ext cx="8229600" cy="5073650"/>
          </a:xfrm>
        </p:spPr>
        <p:txBody>
          <a:bodyPr/>
          <a:lstStyle/>
          <a:p>
            <a:pPr>
              <a:buFontTx/>
              <a:buNone/>
            </a:pPr>
            <a:r>
              <a:rPr lang="ja-JP" altLang="en-US" sz="1600" smtClean="0"/>
              <a:t>「出口を一個所にせよ。」というのもありますね。</a:t>
            </a:r>
          </a:p>
          <a:p>
            <a:pPr>
              <a:buFontTx/>
              <a:buNone/>
            </a:pPr>
            <a:endParaRPr lang="ja-JP" altLang="en-US" sz="1600" smtClean="0"/>
          </a:p>
          <a:p>
            <a:pPr>
              <a:buFontTx/>
              <a:buNone/>
            </a:pPr>
            <a:r>
              <a:rPr lang="ja-JP" altLang="en-US" sz="1600" smtClean="0"/>
              <a:t>これは</a:t>
            </a:r>
            <a:r>
              <a:rPr lang="en-US" altLang="ja-JP" sz="1600" smtClean="0"/>
              <a:t>goto</a:t>
            </a:r>
            <a:r>
              <a:rPr lang="ja-JP" altLang="en-US" sz="1600" smtClean="0"/>
              <a:t>文問題も絡み可読性が悪化します。</a:t>
            </a:r>
          </a:p>
          <a:p>
            <a:pPr>
              <a:buFontTx/>
              <a:buNone/>
            </a:pPr>
            <a:endParaRPr lang="ja-JP" altLang="en-US" sz="1600" smtClean="0"/>
          </a:p>
          <a:p>
            <a:pPr>
              <a:buFontTx/>
              <a:buNone/>
            </a:pPr>
            <a:r>
              <a:rPr lang="ja-JP" altLang="en-US" sz="1600" smtClean="0"/>
              <a:t>  例外処理という文化が無かったので、例外を使って回避するという仕組みが、書かれていても、ピント外だったりします。  </a:t>
            </a:r>
          </a:p>
          <a:p>
            <a:pPr>
              <a:buFontTx/>
              <a:buNone/>
            </a:pPr>
            <a:r>
              <a:rPr lang="ja-JP" altLang="en-US" sz="1600" smtClean="0"/>
              <a:t>「各メソッド、プロパティには </a:t>
            </a:r>
            <a:r>
              <a:rPr lang="en-US" altLang="ja-JP" sz="1600" smtClean="0"/>
              <a:t>try() catch()</a:t>
            </a:r>
            <a:r>
              <a:rPr lang="ja-JP" altLang="en-US" sz="1600" smtClean="0"/>
              <a:t>を含めよ。</a:t>
            </a:r>
          </a:p>
          <a:p>
            <a:pPr>
              <a:buFontTx/>
              <a:buNone/>
            </a:pPr>
            <a:r>
              <a:rPr lang="ja-JP" altLang="en-US" sz="1600" smtClean="0"/>
              <a:t>  </a:t>
            </a:r>
            <a:r>
              <a:rPr lang="en-US" altLang="ja-JP" sz="1600" smtClean="0"/>
              <a:t>catch()</a:t>
            </a:r>
            <a:r>
              <a:rPr lang="ja-JP" altLang="en-US" sz="1600" smtClean="0"/>
              <a:t>で再度 </a:t>
            </a:r>
            <a:r>
              <a:rPr lang="en-US" altLang="ja-JP" sz="1600" smtClean="0"/>
              <a:t>throw </a:t>
            </a:r>
            <a:r>
              <a:rPr lang="ja-JP" altLang="en-US" sz="1600" smtClean="0"/>
              <a:t>せよ  」</a:t>
            </a:r>
          </a:p>
          <a:p>
            <a:pPr>
              <a:buFontTx/>
              <a:buNone/>
            </a:pPr>
            <a:r>
              <a:rPr lang="ja-JP" altLang="en-US" sz="1600" smtClean="0"/>
              <a:t>となったりします。</a:t>
            </a:r>
          </a:p>
          <a:p>
            <a:pPr>
              <a:buFontTx/>
              <a:buNone/>
            </a:pPr>
            <a:endParaRPr lang="ja-JP" altLang="en-US" sz="16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25603" name="コンテンツ プレースホルダ 2"/>
          <p:cNvSpPr>
            <a:spLocks noGrp="1"/>
          </p:cNvSpPr>
          <p:nvPr>
            <p:ph idx="1"/>
          </p:nvPr>
        </p:nvSpPr>
        <p:spPr>
          <a:xfrm>
            <a:off x="428625" y="1000125"/>
            <a:ext cx="8229600" cy="5073650"/>
          </a:xfrm>
        </p:spPr>
        <p:txBody>
          <a:bodyPr/>
          <a:lstStyle/>
          <a:p>
            <a:pPr>
              <a:buFontTx/>
              <a:buNone/>
            </a:pPr>
            <a:r>
              <a:rPr lang="ja-JP" altLang="en-US" sz="1600" smtClean="0"/>
              <a:t>画面遷移は</a:t>
            </a:r>
            <a:r>
              <a:rPr lang="en-US" altLang="ja-JP" sz="1600" smtClean="0"/>
              <a:t>function</a:t>
            </a:r>
            <a:r>
              <a:rPr lang="ja-JP" altLang="en-US" sz="1600" smtClean="0"/>
              <a:t>キー</a:t>
            </a:r>
          </a:p>
          <a:p>
            <a:pPr>
              <a:buFontTx/>
              <a:buNone/>
            </a:pPr>
            <a:r>
              <a:rPr lang="ja-JP" altLang="en-US" sz="1600" smtClean="0"/>
              <a:t>  汎用機でのオンラインは </a:t>
            </a:r>
            <a:r>
              <a:rPr lang="en-US" altLang="ja-JP" sz="1600" smtClean="0"/>
              <a:t>Web</a:t>
            </a:r>
            <a:r>
              <a:rPr lang="ja-JP" altLang="en-US" sz="1600" smtClean="0"/>
              <a:t>画面に類似していると言われます。確かに、</a:t>
            </a:r>
            <a:r>
              <a:rPr lang="en-US" altLang="ja-JP" sz="1600" smtClean="0"/>
              <a:t>Javascript</a:t>
            </a:r>
            <a:r>
              <a:rPr lang="ja-JP" altLang="en-US" sz="1600" smtClean="0"/>
              <a:t>の使えない </a:t>
            </a:r>
            <a:r>
              <a:rPr lang="en-US" altLang="ja-JP" sz="1600" smtClean="0"/>
              <a:t>Web</a:t>
            </a:r>
            <a:r>
              <a:rPr lang="ja-JP" altLang="en-US" sz="1600" smtClean="0"/>
              <a:t>アプリに近いです。</a:t>
            </a:r>
          </a:p>
          <a:p>
            <a:pPr>
              <a:buFontTx/>
              <a:buNone/>
            </a:pPr>
            <a:r>
              <a:rPr lang="ja-JP" altLang="en-US" sz="1600" smtClean="0"/>
              <a:t>でも、汎用機画面は </a:t>
            </a:r>
            <a:r>
              <a:rPr lang="en-US" altLang="ja-JP" sz="1600" smtClean="0"/>
              <a:t>80col* 24</a:t>
            </a:r>
            <a:r>
              <a:rPr lang="ja-JP" altLang="en-US" sz="1600" smtClean="0"/>
              <a:t>行の固定画面で構成されますし、</a:t>
            </a:r>
          </a:p>
          <a:p>
            <a:pPr>
              <a:buFontTx/>
              <a:buNone/>
            </a:pPr>
            <a:r>
              <a:rPr lang="en-US" altLang="ja-JP" sz="1600" smtClean="0"/>
              <a:t>submit</a:t>
            </a:r>
            <a:r>
              <a:rPr lang="ja-JP" altLang="en-US" sz="1600" smtClean="0"/>
              <a:t>に相当するのは </a:t>
            </a:r>
            <a:r>
              <a:rPr lang="en-US" altLang="ja-JP" sz="1600" smtClean="0"/>
              <a:t>enter</a:t>
            </a:r>
            <a:r>
              <a:rPr lang="ja-JP" altLang="en-US" sz="1600" smtClean="0"/>
              <a:t>キーでなく、実行キーだったりします。</a:t>
            </a:r>
            <a:r>
              <a:rPr lang="en-US" altLang="ja-JP" sz="1600" smtClean="0"/>
              <a:t>(</a:t>
            </a:r>
            <a:r>
              <a:rPr lang="ja-JP" altLang="en-US" sz="1600" smtClean="0"/>
              <a:t>今は、実行キーが存在しないので、右下の</a:t>
            </a:r>
            <a:r>
              <a:rPr lang="en-US" altLang="ja-JP" sz="1600" smtClean="0"/>
              <a:t>Ctrl</a:t>
            </a:r>
            <a:r>
              <a:rPr lang="ja-JP" altLang="en-US" sz="1600" smtClean="0"/>
              <a:t>キーが相当</a:t>
            </a:r>
            <a:r>
              <a:rPr lang="en-US" altLang="ja-JP" sz="1600" smtClean="0"/>
              <a:t>)</a:t>
            </a:r>
          </a:p>
          <a:p>
            <a:pPr>
              <a:buFontTx/>
              <a:buNone/>
            </a:pPr>
            <a:r>
              <a:rPr lang="en-US" altLang="ja-JP" sz="1600" smtClean="0"/>
              <a:t>submit</a:t>
            </a:r>
            <a:r>
              <a:rPr lang="ja-JP" altLang="en-US" sz="1600" smtClean="0"/>
              <a:t>機能は、上部の</a:t>
            </a:r>
            <a:r>
              <a:rPr lang="en-US" altLang="ja-JP" sz="1600" smtClean="0"/>
              <a:t>function</a:t>
            </a:r>
            <a:r>
              <a:rPr lang="ja-JP" altLang="en-US" sz="1600" smtClean="0"/>
              <a:t>キーを使うこともあります。</a:t>
            </a:r>
          </a:p>
          <a:p>
            <a:pPr>
              <a:buFontTx/>
              <a:buNone/>
            </a:pPr>
            <a:endParaRPr lang="ja-JP" altLang="en-US" sz="1600" smtClean="0"/>
          </a:p>
          <a:p>
            <a:pPr>
              <a:buFontTx/>
              <a:buNone/>
            </a:pPr>
            <a:r>
              <a:rPr lang="en-US" altLang="ja-JP" sz="1600" smtClean="0"/>
              <a:t>function</a:t>
            </a:r>
            <a:r>
              <a:rPr lang="ja-JP" altLang="en-US" sz="1600" smtClean="0"/>
              <a:t>キーを使っての画面遷移したいという要求は、未だにあります。</a:t>
            </a:r>
          </a:p>
          <a:p>
            <a:pPr>
              <a:buFontTx/>
              <a:buNone/>
            </a:pPr>
            <a:r>
              <a:rPr lang="ja-JP" altLang="en-US" sz="1600" smtClean="0"/>
              <a:t>汎用機から置換した際、いままでの操作性を維持したい</a:t>
            </a:r>
            <a:r>
              <a:rPr lang="en-US" altLang="ja-JP" sz="1600" smtClean="0"/>
              <a:t>. </a:t>
            </a:r>
            <a:r>
              <a:rPr lang="ja-JP" altLang="en-US" sz="1600" smtClean="0"/>
              <a:t>気持ちはわかりますが、それを実装するコストとリスクが見合うか。</a:t>
            </a:r>
          </a:p>
          <a:p>
            <a:pPr>
              <a:buFontTx/>
              <a:buNone/>
            </a:pPr>
            <a:endParaRPr lang="ja-JP" altLang="en-US" sz="1600" smtClean="0"/>
          </a:p>
          <a:p>
            <a:pPr>
              <a:buFontTx/>
              <a:buNone/>
            </a:pPr>
            <a:r>
              <a:rPr lang="en-US" altLang="ja-JP" sz="1600" smtClean="0"/>
              <a:t>Web</a:t>
            </a:r>
            <a:r>
              <a:rPr lang="ja-JP" altLang="en-US" sz="1600" smtClean="0"/>
              <a:t>アプリなら尚更、</a:t>
            </a:r>
            <a:r>
              <a:rPr lang="en-US" altLang="ja-JP" sz="1600" smtClean="0"/>
              <a:t>Function</a:t>
            </a:r>
            <a:r>
              <a:rPr lang="ja-JP" altLang="en-US" sz="1600" smtClean="0"/>
              <a:t>キーは</a:t>
            </a:r>
            <a:r>
              <a:rPr lang="en-US" altLang="ja-JP" sz="1600" smtClean="0"/>
              <a:t>Browser</a:t>
            </a:r>
            <a:r>
              <a:rPr lang="ja-JP" altLang="en-US" sz="1600" smtClean="0"/>
              <a:t>固有のキーがあるのでアプリで弄るのは問題ありでしょう。</a:t>
            </a:r>
          </a:p>
          <a:p>
            <a:pPr>
              <a:buFontTx/>
              <a:buNone/>
            </a:pPr>
            <a:r>
              <a:rPr lang="ja-JP" altLang="en-US" sz="1600" smtClean="0"/>
              <a:t>   でもそのような、要求や設計をしてしまう上流工程者がいます。汎用機文化出身者に多いようです。</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26627" name="コンテンツ プレースホルダ 2"/>
          <p:cNvSpPr>
            <a:spLocks noGrp="1"/>
          </p:cNvSpPr>
          <p:nvPr>
            <p:ph idx="1"/>
          </p:nvPr>
        </p:nvSpPr>
        <p:spPr>
          <a:xfrm>
            <a:off x="428625" y="1000125"/>
            <a:ext cx="8229600" cy="5073650"/>
          </a:xfrm>
        </p:spPr>
        <p:txBody>
          <a:bodyPr/>
          <a:lstStyle/>
          <a:p>
            <a:pPr>
              <a:buFontTx/>
              <a:buNone/>
            </a:pPr>
            <a:r>
              <a:rPr lang="ja-JP" altLang="en-US" sz="1600" smtClean="0"/>
              <a:t>自分の常識を押し通す意識はないようです。</a:t>
            </a:r>
          </a:p>
          <a:p>
            <a:pPr>
              <a:buFontTx/>
              <a:buNone/>
            </a:pPr>
            <a:r>
              <a:rPr lang="ja-JP" altLang="en-US" sz="1600" smtClean="0"/>
              <a:t>操作性に対する認識が異なるとこから来ています。</a:t>
            </a:r>
          </a:p>
          <a:p>
            <a:pPr>
              <a:buFontTx/>
              <a:buNone/>
            </a:pPr>
            <a:r>
              <a:rPr lang="ja-JP" altLang="en-US" sz="1600" smtClean="0"/>
              <a:t>操作性は端末がハード的に持っているもので、</a:t>
            </a:r>
          </a:p>
          <a:p>
            <a:pPr>
              <a:buFontTx/>
              <a:buNone/>
            </a:pPr>
            <a:r>
              <a:rPr lang="ja-JP" altLang="en-US" sz="1600" smtClean="0"/>
              <a:t>プログラムで操作するものとは考えていないようです。</a:t>
            </a:r>
          </a:p>
          <a:p>
            <a:pPr>
              <a:buFontTx/>
              <a:buNone/>
            </a:pPr>
            <a:endParaRPr lang="ja-JP" altLang="en-US" sz="1600" smtClean="0"/>
          </a:p>
          <a:p>
            <a:pPr>
              <a:buFontTx/>
              <a:buNone/>
            </a:pPr>
            <a:r>
              <a:rPr lang="ja-JP" altLang="en-US" sz="1600" smtClean="0"/>
              <a:t>それ故に、内部設計段階で  </a:t>
            </a:r>
            <a:r>
              <a:rPr lang="en-US" altLang="ja-JP" sz="1600" smtClean="0"/>
              <a:t>F4</a:t>
            </a:r>
            <a:r>
              <a:rPr lang="ja-JP" altLang="en-US" sz="1600" smtClean="0"/>
              <a:t>キー</a:t>
            </a:r>
            <a:r>
              <a:rPr lang="en-US" altLang="ja-JP" sz="1600" smtClean="0"/>
              <a:t>: xx</a:t>
            </a:r>
            <a:r>
              <a:rPr lang="ja-JP" altLang="en-US" sz="1600" smtClean="0"/>
              <a:t>機能   </a:t>
            </a:r>
            <a:r>
              <a:rPr lang="en-US" altLang="ja-JP" sz="1600" smtClean="0"/>
              <a:t>F5</a:t>
            </a:r>
            <a:r>
              <a:rPr lang="ja-JP" altLang="en-US" sz="1600" smtClean="0"/>
              <a:t>キー</a:t>
            </a:r>
            <a:r>
              <a:rPr lang="en-US" altLang="ja-JP" sz="1600" smtClean="0"/>
              <a:t>:</a:t>
            </a:r>
            <a:r>
              <a:rPr lang="ja-JP" altLang="en-US" sz="1600" smtClean="0"/>
              <a:t>登録確認</a:t>
            </a:r>
            <a:r>
              <a:rPr lang="en-US" altLang="ja-JP" sz="1600" smtClean="0"/>
              <a:t>....</a:t>
            </a:r>
            <a:r>
              <a:rPr lang="ja-JP" altLang="en-US" sz="1600" smtClean="0"/>
              <a:t>といつた表現が登場することになります。</a:t>
            </a:r>
          </a:p>
          <a:p>
            <a:pPr>
              <a:buFontTx/>
              <a:buNone/>
            </a:pPr>
            <a:r>
              <a:rPr lang="ja-JP" altLang="en-US" sz="1600" smtClean="0"/>
              <a:t> 開発者が指摘しても、開発者の技術不足だと一蹴するのは、問題です。</a:t>
            </a:r>
          </a:p>
          <a:p>
            <a:pPr>
              <a:buFontTx/>
              <a:buNone/>
            </a:pPr>
            <a:r>
              <a:rPr lang="ja-JP" altLang="en-US" sz="1600" smtClean="0"/>
              <a:t>もっと理解して欲しいですね。</a:t>
            </a:r>
          </a:p>
          <a:p>
            <a:pPr>
              <a:buFontTx/>
              <a:buNone/>
            </a:pPr>
            <a:r>
              <a:rPr lang="ja-JP" altLang="en-US" sz="1600" smtClean="0"/>
              <a:t>でも、 </a:t>
            </a:r>
            <a:r>
              <a:rPr lang="en-US" altLang="ja-JP" sz="1600" smtClean="0"/>
              <a:t>PC</a:t>
            </a:r>
            <a:r>
              <a:rPr lang="ja-JP" altLang="en-US" sz="1600" smtClean="0"/>
              <a:t>の特性と汎用機端末の特性の差を説明して、説得させる技術者が少ないのも問題。</a:t>
            </a:r>
          </a:p>
          <a:p>
            <a:pPr>
              <a:buFontTx/>
              <a:buNone/>
            </a:pPr>
            <a:endParaRPr lang="ja-JP" altLang="en-US" sz="1600" smtClean="0"/>
          </a:p>
          <a:p>
            <a:pPr>
              <a:buFontTx/>
              <a:buNone/>
            </a:pPr>
            <a:endParaRPr lang="ja-JP" altLang="en-US" sz="16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27651" name="コンテンツ プレースホルダ 2"/>
          <p:cNvSpPr>
            <a:spLocks noGrp="1"/>
          </p:cNvSpPr>
          <p:nvPr>
            <p:ph idx="1"/>
          </p:nvPr>
        </p:nvSpPr>
        <p:spPr>
          <a:xfrm>
            <a:off x="428625" y="1000125"/>
            <a:ext cx="8229600" cy="5073650"/>
          </a:xfrm>
        </p:spPr>
        <p:txBody>
          <a:bodyPr/>
          <a:lstStyle/>
          <a:p>
            <a:pPr>
              <a:buFontTx/>
              <a:buNone/>
            </a:pPr>
            <a:r>
              <a:rPr lang="ja-JP" altLang="en-US" sz="1600" smtClean="0"/>
              <a:t>■コボル使いは言語知識で仕事をする。</a:t>
            </a:r>
          </a:p>
          <a:p>
            <a:pPr>
              <a:buFontTx/>
              <a:buNone/>
            </a:pPr>
            <a:r>
              <a:rPr lang="ja-JP" altLang="en-US" sz="1600" smtClean="0"/>
              <a:t>オープン系の人は、</a:t>
            </a:r>
            <a:r>
              <a:rPr lang="en-US" altLang="ja-JP" sz="1600" smtClean="0"/>
              <a:t>OS</a:t>
            </a:r>
            <a:r>
              <a:rPr lang="ja-JP" altLang="en-US" sz="1600" smtClean="0"/>
              <a:t>サービス、フレームワークのサービスを、</a:t>
            </a:r>
          </a:p>
          <a:p>
            <a:pPr>
              <a:buFontTx/>
              <a:buNone/>
            </a:pPr>
            <a:r>
              <a:rPr lang="ja-JP" altLang="en-US" sz="1600" smtClean="0"/>
              <a:t>プログラムから呼び出して利用しますが、さほど意識しませんよね。</a:t>
            </a:r>
          </a:p>
          <a:p>
            <a:pPr>
              <a:buFontTx/>
              <a:buNone/>
            </a:pPr>
            <a:r>
              <a:rPr lang="ja-JP" altLang="en-US" sz="1600" smtClean="0"/>
              <a:t>言語機能とフレームワーク機能の垣根が低いとも言えます。</a:t>
            </a:r>
          </a:p>
          <a:p>
            <a:pPr>
              <a:buFontTx/>
              <a:buNone/>
            </a:pPr>
            <a:r>
              <a:rPr lang="ja-JP" altLang="en-US" sz="1600" smtClean="0"/>
              <a:t>　というより、言語はフレーワーク機能の接着剤であるとも言えます。</a:t>
            </a:r>
          </a:p>
          <a:p>
            <a:pPr>
              <a:buFontTx/>
              <a:buNone/>
            </a:pPr>
            <a:endParaRPr lang="ja-JP" altLang="en-US" sz="1600" smtClean="0"/>
          </a:p>
          <a:p>
            <a:pPr>
              <a:buFontTx/>
              <a:buNone/>
            </a:pPr>
            <a:r>
              <a:rPr lang="ja-JP" altLang="en-US" sz="1600" smtClean="0"/>
              <a:t>コボル系の人は、</a:t>
            </a:r>
            <a:r>
              <a:rPr lang="en-US" altLang="ja-JP" sz="1600" smtClean="0"/>
              <a:t>OS</a:t>
            </a:r>
            <a:r>
              <a:rPr lang="ja-JP" altLang="en-US" sz="1600" smtClean="0"/>
              <a:t>サービスを使うことが少ないのと、使うにしても身構えて使うので、一体感が少なく垣根が高いようです。</a:t>
            </a:r>
          </a:p>
          <a:p>
            <a:pPr>
              <a:buFontTx/>
              <a:buNone/>
            </a:pPr>
            <a:r>
              <a:rPr lang="ja-JP" altLang="en-US" sz="1600" smtClean="0"/>
              <a:t> そういった背景があるので、ロジックを言語の範囲で考える習慣になったようです。</a:t>
            </a:r>
          </a:p>
          <a:p>
            <a:pPr>
              <a:buFontTx/>
              <a:buNone/>
            </a:pPr>
            <a:r>
              <a:rPr lang="ja-JP" altLang="en-US" sz="1600" smtClean="0"/>
              <a:t>コボル系の人がオープン系を習得するとき、言語機能と</a:t>
            </a:r>
            <a:r>
              <a:rPr lang="en-US" altLang="ja-JP" sz="1600" smtClean="0"/>
              <a:t>OS</a:t>
            </a:r>
            <a:r>
              <a:rPr lang="ja-JP" altLang="en-US" sz="1600" smtClean="0"/>
              <a:t>機能、フレームワーク機能を学習することになり、一度に習得する項目が多すぎて消化不良を起こすようです。</a:t>
            </a:r>
          </a:p>
          <a:p>
            <a:pPr>
              <a:buFontTx/>
              <a:buNone/>
            </a:pPr>
            <a:endParaRPr lang="ja-JP" altLang="en-US" sz="1600" smtClean="0"/>
          </a:p>
          <a:p>
            <a:pPr>
              <a:buFontTx/>
              <a:buNone/>
            </a:pPr>
            <a:r>
              <a:rPr lang="en-US" altLang="ja-JP" sz="1600" smtClean="0"/>
              <a:t>VB</a:t>
            </a:r>
            <a:r>
              <a:rPr lang="ja-JP" altLang="en-US" sz="1600" smtClean="0"/>
              <a:t>の人が</a:t>
            </a:r>
            <a:r>
              <a:rPr lang="en-US" altLang="ja-JP" sz="1600" smtClean="0"/>
              <a:t>C#</a:t>
            </a:r>
            <a:r>
              <a:rPr lang="ja-JP" altLang="en-US" sz="1600" smtClean="0"/>
              <a:t>に移りにくいのは、事象を言語レベルで捉えるからてしょうね。</a:t>
            </a:r>
          </a:p>
          <a:p>
            <a:pPr>
              <a:buFontTx/>
              <a:buNone/>
            </a:pPr>
            <a:r>
              <a:rPr lang="ja-JP" altLang="en-US" sz="1600" smtClean="0"/>
              <a:t>情報を加工するという視点で見れば、言語に左右されることはないと思います。</a:t>
            </a:r>
          </a:p>
          <a:p>
            <a:pPr>
              <a:buFontTx/>
              <a:buNone/>
            </a:pPr>
            <a:r>
              <a:rPr lang="ja-JP" altLang="en-US" sz="1600" smtClean="0"/>
              <a:t>プログラマを言語で色分けするのは、悪習慣です。言語は道具に過ぎません。</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28675" name="コンテンツ プレースホルダ 2"/>
          <p:cNvSpPr>
            <a:spLocks noGrp="1"/>
          </p:cNvSpPr>
          <p:nvPr>
            <p:ph idx="1"/>
          </p:nvPr>
        </p:nvSpPr>
        <p:spPr>
          <a:xfrm>
            <a:off x="428625" y="1000125"/>
            <a:ext cx="8229600" cy="5073650"/>
          </a:xfrm>
        </p:spPr>
        <p:txBody>
          <a:bodyPr/>
          <a:lstStyle/>
          <a:p>
            <a:pPr>
              <a:buFontTx/>
              <a:buNone/>
            </a:pPr>
            <a:r>
              <a:rPr lang="ja-JP" altLang="en-US" sz="1600" smtClean="0"/>
              <a:t>■最後に</a:t>
            </a:r>
          </a:p>
          <a:p>
            <a:pPr>
              <a:buFontTx/>
              <a:buNone/>
            </a:pPr>
            <a:r>
              <a:rPr lang="ja-JP" altLang="en-US" sz="1600" smtClean="0"/>
              <a:t>好き勝手なことを言ってきましたが、</a:t>
            </a:r>
          </a:p>
          <a:p>
            <a:pPr>
              <a:buFontTx/>
              <a:buNone/>
            </a:pPr>
            <a:r>
              <a:rPr lang="ja-JP" altLang="en-US" sz="1600" smtClean="0"/>
              <a:t>文化の差は伝わりましたでしょうか。</a:t>
            </a:r>
          </a:p>
          <a:p>
            <a:pPr>
              <a:buFontTx/>
              <a:buNone/>
            </a:pPr>
            <a:r>
              <a:rPr lang="ja-JP" altLang="en-US" sz="1600" smtClean="0"/>
              <a:t>互いの文化を理解しようと勤めれば、溝は埋まりす。</a:t>
            </a:r>
          </a:p>
          <a:p>
            <a:pPr>
              <a:buFontTx/>
              <a:buNone/>
            </a:pPr>
            <a:r>
              <a:rPr lang="ja-JP" altLang="en-US" sz="1600" smtClean="0"/>
              <a:t>しかし、拒否反応を示す人がいるのも事実です。互いの努力が要ります。</a:t>
            </a:r>
          </a:p>
          <a:p>
            <a:pPr>
              <a:buFontTx/>
              <a:buNone/>
            </a:pPr>
            <a:r>
              <a:rPr lang="ja-JP" altLang="en-US" sz="1600" smtClean="0"/>
              <a:t>新人でも染まってしまうと、自分の環境万歳になり、他に対して拒否反応を示す人がいます。</a:t>
            </a:r>
          </a:p>
          <a:p>
            <a:pPr>
              <a:buFontTx/>
              <a:buNone/>
            </a:pPr>
            <a:r>
              <a:rPr lang="ja-JP" altLang="en-US" sz="1600" smtClean="0"/>
              <a:t>    </a:t>
            </a:r>
            <a:r>
              <a:rPr lang="en-US" altLang="ja-JP" sz="1600" smtClean="0"/>
              <a:t>JAVA </a:t>
            </a:r>
            <a:r>
              <a:rPr lang="ja-JP" altLang="en-US" sz="1600" smtClean="0"/>
              <a:t>対 </a:t>
            </a:r>
            <a:r>
              <a:rPr lang="en-US" altLang="ja-JP" sz="1600" smtClean="0"/>
              <a:t>Net</a:t>
            </a:r>
          </a:p>
          <a:p>
            <a:pPr>
              <a:buFontTx/>
              <a:buNone/>
            </a:pPr>
            <a:r>
              <a:rPr lang="en-US" altLang="ja-JP" sz="1600" smtClean="0"/>
              <a:t>    </a:t>
            </a:r>
            <a:r>
              <a:rPr lang="ja-JP" altLang="en-US" sz="1600" smtClean="0"/>
              <a:t>旧</a:t>
            </a:r>
            <a:r>
              <a:rPr lang="en-US" altLang="ja-JP" sz="1600" smtClean="0"/>
              <a:t>VB </a:t>
            </a:r>
            <a:r>
              <a:rPr lang="ja-JP" altLang="en-US" sz="1600" smtClean="0"/>
              <a:t>対 </a:t>
            </a:r>
            <a:r>
              <a:rPr lang="en-US" altLang="ja-JP" sz="1600" smtClean="0"/>
              <a:t>Net.VB</a:t>
            </a:r>
          </a:p>
          <a:p>
            <a:pPr>
              <a:buFontTx/>
              <a:buNone/>
            </a:pPr>
            <a:r>
              <a:rPr lang="en-US" altLang="ja-JP" sz="1600" smtClean="0"/>
              <a:t>    Frame.1.1</a:t>
            </a:r>
            <a:r>
              <a:rPr lang="ja-JP" altLang="en-US" sz="1600" smtClean="0"/>
              <a:t>文化 対 </a:t>
            </a:r>
            <a:r>
              <a:rPr lang="en-US" altLang="ja-JP" sz="1600" smtClean="0"/>
              <a:t>FrameWork 2.0/3.x   </a:t>
            </a:r>
          </a:p>
          <a:p>
            <a:pPr>
              <a:buFontTx/>
              <a:buNone/>
            </a:pPr>
            <a:r>
              <a:rPr lang="ja-JP" altLang="en-US" sz="1600" smtClean="0"/>
              <a:t>も同類の構図を呈して来ました。</a:t>
            </a:r>
            <a:endParaRPr lang="en-US" altLang="ja-JP" sz="1600" smtClean="0"/>
          </a:p>
          <a:p>
            <a:pPr>
              <a:buFontTx/>
              <a:buNone/>
            </a:pPr>
            <a:r>
              <a:rPr lang="ja-JP" altLang="en-US" sz="1600" smtClean="0"/>
              <a:t>環境は、どんどん変わっていきます。</a:t>
            </a:r>
            <a:r>
              <a:rPr lang="en-US" altLang="ja-JP" sz="1600" smtClean="0"/>
              <a:t>VS2010</a:t>
            </a:r>
            <a:r>
              <a:rPr lang="ja-JP" altLang="en-US" sz="1600" smtClean="0"/>
              <a:t>や動的言語がどんどん登場します。</a:t>
            </a:r>
          </a:p>
          <a:p>
            <a:pPr>
              <a:buFontTx/>
              <a:buNone/>
            </a:pPr>
            <a:r>
              <a:rPr lang="ja-JP" altLang="en-US" sz="1600" smtClean="0"/>
              <a:t>なにが残るかは判りません。</a:t>
            </a:r>
          </a:p>
          <a:p>
            <a:pPr>
              <a:buFontTx/>
              <a:buNone/>
            </a:pPr>
            <a:r>
              <a:rPr lang="ja-JP" altLang="en-US" sz="1600" smtClean="0"/>
              <a:t>優れたモノでもポシャるかも知れません。</a:t>
            </a:r>
          </a:p>
          <a:p>
            <a:pPr>
              <a:buFontTx/>
              <a:buNone/>
            </a:pPr>
            <a:endParaRPr lang="ja-JP" altLang="en-US" sz="1600" smtClean="0"/>
          </a:p>
          <a:p>
            <a:pPr>
              <a:buFontTx/>
              <a:buNone/>
            </a:pPr>
            <a:endParaRPr lang="ja-JP" altLang="en-US" sz="1600" smtClean="0"/>
          </a:p>
          <a:p>
            <a:pPr>
              <a:buFontTx/>
              <a:buNone/>
            </a:pPr>
            <a:endParaRPr lang="ja-JP" altLang="en-US" sz="1600" smtClean="0"/>
          </a:p>
          <a:p>
            <a:pPr>
              <a:buFontTx/>
              <a:buNone/>
            </a:pPr>
            <a:endParaRPr lang="ja-JP" altLang="en-US" sz="1600" smtClean="0"/>
          </a:p>
          <a:p>
            <a:pPr>
              <a:buFontTx/>
              <a:buNone/>
            </a:pPr>
            <a:endParaRPr lang="ja-JP" altLang="en-US" sz="16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29699" name="コンテンツ プレースホルダ 2"/>
          <p:cNvSpPr>
            <a:spLocks noGrp="1"/>
          </p:cNvSpPr>
          <p:nvPr>
            <p:ph idx="1"/>
          </p:nvPr>
        </p:nvSpPr>
        <p:spPr>
          <a:xfrm>
            <a:off x="428625" y="1000125"/>
            <a:ext cx="8229600" cy="5073650"/>
          </a:xfrm>
        </p:spPr>
        <p:txBody>
          <a:bodyPr/>
          <a:lstStyle/>
          <a:p>
            <a:pPr>
              <a:buFontTx/>
              <a:buNone/>
            </a:pPr>
            <a:r>
              <a:rPr lang="ja-JP" altLang="en-US" sz="1600" smtClean="0"/>
              <a:t>基礎知識と言われているモノを押さえておけばなんとかなると信じてます。</a:t>
            </a:r>
            <a:endParaRPr lang="en-US" altLang="ja-JP" sz="1600" smtClean="0"/>
          </a:p>
          <a:p>
            <a:pPr>
              <a:buFontTx/>
              <a:buNone/>
            </a:pPr>
            <a:endParaRPr lang="ja-JP" altLang="en-US" sz="1600" smtClean="0"/>
          </a:p>
          <a:p>
            <a:pPr>
              <a:buFontTx/>
              <a:buNone/>
            </a:pPr>
            <a:r>
              <a:rPr lang="ja-JP" altLang="en-US" sz="1600" smtClean="0"/>
              <a:t>新機能は、言語レベルでなくモジュールレベルで登場します。</a:t>
            </a:r>
          </a:p>
          <a:p>
            <a:pPr>
              <a:buFontTx/>
              <a:buNone/>
            </a:pPr>
            <a:r>
              <a:rPr lang="ja-JP" altLang="en-US" sz="1600" smtClean="0"/>
              <a:t>言語は機能を引き出す接着剤に過ぎません。</a:t>
            </a:r>
          </a:p>
          <a:p>
            <a:pPr>
              <a:buFontTx/>
              <a:buNone/>
            </a:pPr>
            <a:endParaRPr lang="ja-JP" altLang="en-US" sz="1600" smtClean="0"/>
          </a:p>
          <a:p>
            <a:pPr>
              <a:buFontTx/>
              <a:buNone/>
            </a:pPr>
            <a:r>
              <a:rPr lang="ja-JP" altLang="en-US" sz="1600" smtClean="0"/>
              <a:t>コボル文化の人も、オープン系の基礎知識をマスターして欲しいです。</a:t>
            </a:r>
          </a:p>
          <a:p>
            <a:pPr>
              <a:buFontTx/>
              <a:buNone/>
            </a:pPr>
            <a:r>
              <a:rPr lang="ja-JP" altLang="en-US" sz="1600" smtClean="0"/>
              <a:t>コボル文化も押さえて欲しいです。</a:t>
            </a:r>
          </a:p>
          <a:p>
            <a:pPr>
              <a:buFontTx/>
              <a:buNone/>
            </a:pPr>
            <a:r>
              <a:rPr lang="ja-JP" altLang="en-US" sz="1600" smtClean="0"/>
              <a:t>オープン系の人も、現行バージョンの機能は押さえて欲しいです。</a:t>
            </a:r>
          </a:p>
          <a:p>
            <a:pPr>
              <a:buFontTx/>
              <a:buNone/>
            </a:pPr>
            <a:endParaRPr lang="ja-JP" altLang="en-US" sz="1600" smtClean="0"/>
          </a:p>
          <a:p>
            <a:pPr>
              <a:buFontTx/>
              <a:buNone/>
            </a:pPr>
            <a:r>
              <a:rPr lang="ja-JP" altLang="en-US" sz="1600" smtClean="0"/>
              <a:t>もっと相互交流して楽しい開発を</a:t>
            </a:r>
            <a:r>
              <a:rPr lang="en-US" altLang="ja-JP" sz="1600" smtClean="0"/>
              <a:t>!!</a:t>
            </a:r>
          </a:p>
          <a:p>
            <a:pPr>
              <a:buFontTx/>
              <a:buNone/>
            </a:pPr>
            <a:endParaRPr lang="ja-JP" altLang="en-US" sz="1600" smtClean="0"/>
          </a:p>
          <a:p>
            <a:pPr>
              <a:buFontTx/>
              <a:buNone/>
            </a:pPr>
            <a:endParaRPr lang="ja-JP" altLang="en-US" sz="16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lang="ja-JP" altLang="en-US" smtClean="0"/>
              <a:t>コボル文化の人と共存共栄  </a:t>
            </a:r>
            <a:r>
              <a:rPr lang="en-US" altLang="ja-JP" smtClean="0"/>
              <a:t>V2</a:t>
            </a:r>
            <a:endParaRPr lang="ja-JP" altLang="en-US" smtClean="0"/>
          </a:p>
        </p:txBody>
      </p:sp>
      <p:sp>
        <p:nvSpPr>
          <p:cNvPr id="4099" name="コンテンツ プレースホルダ 2"/>
          <p:cNvSpPr>
            <a:spLocks noGrp="1"/>
          </p:cNvSpPr>
          <p:nvPr>
            <p:ph idx="1"/>
          </p:nvPr>
        </p:nvSpPr>
        <p:spPr/>
        <p:txBody>
          <a:bodyPr/>
          <a:lstStyle/>
          <a:p>
            <a:r>
              <a:rPr lang="ja-JP" altLang="en-US" sz="2000" smtClean="0"/>
              <a:t>阪神間でフリーランスの</a:t>
            </a:r>
            <a:r>
              <a:rPr lang="en-US" altLang="ja-JP" sz="2000" smtClean="0"/>
              <a:t>.NET</a:t>
            </a:r>
            <a:r>
              <a:rPr lang="ja-JP" altLang="en-US" sz="2000" smtClean="0"/>
              <a:t>系システム開発やってます。</a:t>
            </a:r>
          </a:p>
          <a:p>
            <a:r>
              <a:rPr lang="ja-JP" altLang="en-US" sz="2000" smtClean="0"/>
              <a:t>フリーランス仕事無ければフリータ</a:t>
            </a:r>
          </a:p>
          <a:p>
            <a:r>
              <a:rPr lang="ja-JP" altLang="en-US" sz="2000" smtClean="0"/>
              <a:t>現在浪人中です。</a:t>
            </a:r>
          </a:p>
          <a:p>
            <a:r>
              <a:rPr lang="ja-JP" altLang="en-US" sz="2000" smtClean="0"/>
              <a:t> お仕事、下さい。</a:t>
            </a:r>
          </a:p>
          <a:p>
            <a:endParaRPr lang="ja-JP" altLang="en-US" sz="2000" smtClean="0"/>
          </a:p>
          <a:p>
            <a:r>
              <a:rPr lang="ja-JP" altLang="en-US" sz="2000" smtClean="0"/>
              <a:t>今日の資料は以下にアップしています。</a:t>
            </a:r>
          </a:p>
          <a:p>
            <a:r>
              <a:rPr lang="en-US" altLang="ja-JP" sz="2000" smtClean="0"/>
              <a:t>http://ognac.wankuma.com/Download/SRC/PPT_DownLoad2.htm</a:t>
            </a:r>
          </a:p>
          <a:p>
            <a:endParaRPr lang="ja-JP" altLang="en-US" sz="2000" smtClean="0"/>
          </a:p>
          <a:p>
            <a:r>
              <a:rPr lang="ja-JP" altLang="en-US" sz="2000" smtClean="0"/>
              <a:t>拙い</a:t>
            </a:r>
            <a:r>
              <a:rPr lang="en-US" altLang="ja-JP" sz="2000" smtClean="0"/>
              <a:t>Blog</a:t>
            </a:r>
            <a:r>
              <a:rPr lang="ja-JP" altLang="en-US" sz="2000" smtClean="0"/>
              <a:t>を書いています。</a:t>
            </a:r>
          </a:p>
          <a:p>
            <a:r>
              <a:rPr lang="en-US" altLang="ja-JP" sz="2000" smtClean="0"/>
              <a:t>http://blogs.wankuma.com/ognac/</a:t>
            </a:r>
          </a:p>
          <a:p>
            <a:endParaRPr lang="ja-JP" altLang="en-US"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5123" name="コンテンツ プレースホルダ 2"/>
          <p:cNvSpPr>
            <a:spLocks noGrp="1"/>
          </p:cNvSpPr>
          <p:nvPr>
            <p:ph idx="1"/>
          </p:nvPr>
        </p:nvSpPr>
        <p:spPr>
          <a:xfrm>
            <a:off x="428625" y="1000125"/>
            <a:ext cx="8229600" cy="5073650"/>
          </a:xfrm>
        </p:spPr>
        <p:txBody>
          <a:bodyPr/>
          <a:lstStyle/>
          <a:p>
            <a:r>
              <a:rPr lang="ja-JP" altLang="en-US" sz="2000" smtClean="0"/>
              <a:t>略歴  </a:t>
            </a:r>
          </a:p>
          <a:p>
            <a:r>
              <a:rPr lang="ja-JP" altLang="en-US" sz="2000" smtClean="0"/>
              <a:t>  プライベート</a:t>
            </a:r>
          </a:p>
          <a:p>
            <a:r>
              <a:rPr lang="ja-JP" altLang="en-US" sz="2000" smtClean="0"/>
              <a:t>        </a:t>
            </a:r>
            <a:r>
              <a:rPr lang="en-US" altLang="ja-JP" sz="2000" smtClean="0"/>
              <a:t>NEC_TK80</a:t>
            </a:r>
            <a:r>
              <a:rPr lang="ja-JP" altLang="en-US" sz="2000" smtClean="0"/>
              <a:t>以来のインテル系ユーザー</a:t>
            </a:r>
          </a:p>
          <a:p>
            <a:r>
              <a:rPr lang="ja-JP" altLang="en-US" sz="2000" smtClean="0"/>
              <a:t>        </a:t>
            </a:r>
            <a:r>
              <a:rPr lang="en-US" altLang="ja-JP" sz="2000" smtClean="0"/>
              <a:t>Z80</a:t>
            </a:r>
            <a:r>
              <a:rPr lang="ja-JP" altLang="en-US" sz="2000" smtClean="0"/>
              <a:t>の対の裏レジも好きだった。</a:t>
            </a:r>
          </a:p>
          <a:p>
            <a:r>
              <a:rPr lang="ja-JP" altLang="en-US" sz="2000" smtClean="0"/>
              <a:t>        初期は</a:t>
            </a:r>
            <a:r>
              <a:rPr lang="en-US" altLang="ja-JP" sz="2000" smtClean="0"/>
              <a:t>68</a:t>
            </a:r>
            <a:r>
              <a:rPr lang="ja-JP" altLang="en-US" sz="2000" smtClean="0"/>
              <a:t>系が好きだったのですが</a:t>
            </a:r>
            <a:r>
              <a:rPr lang="en-US" altLang="ja-JP" sz="2000" smtClean="0"/>
              <a:t>....</a:t>
            </a:r>
          </a:p>
          <a:p>
            <a:r>
              <a:rPr lang="en-US" altLang="ja-JP" sz="2000" smtClean="0"/>
              <a:t>  </a:t>
            </a:r>
            <a:r>
              <a:rPr lang="ja-JP" altLang="en-US" sz="2000" smtClean="0"/>
              <a:t>パブリック </a:t>
            </a:r>
          </a:p>
          <a:p>
            <a:r>
              <a:rPr lang="ja-JP" altLang="en-US" sz="2000" smtClean="0"/>
              <a:t>        汎用機</a:t>
            </a:r>
            <a:r>
              <a:rPr lang="en-US" altLang="ja-JP" sz="2000" smtClean="0"/>
              <a:t>:  S/370VM/MVS</a:t>
            </a:r>
            <a:r>
              <a:rPr lang="ja-JP" altLang="en-US" sz="2000" smtClean="0"/>
              <a:t>・</a:t>
            </a:r>
            <a:r>
              <a:rPr lang="en-US" altLang="ja-JP" sz="2000" smtClean="0"/>
              <a:t>Cobol</a:t>
            </a:r>
          </a:p>
          <a:p>
            <a:r>
              <a:rPr lang="en-US" altLang="ja-JP" sz="2000" smtClean="0"/>
              <a:t>        </a:t>
            </a:r>
            <a:r>
              <a:rPr lang="ja-JP" altLang="en-US" sz="2000" smtClean="0"/>
              <a:t>中型機</a:t>
            </a:r>
            <a:r>
              <a:rPr lang="en-US" altLang="ja-JP" sz="2000" smtClean="0"/>
              <a:t>:  S/36</a:t>
            </a:r>
            <a:r>
              <a:rPr lang="ja-JP" altLang="en-US" sz="2000" smtClean="0"/>
              <a:t>・</a:t>
            </a:r>
            <a:r>
              <a:rPr lang="en-US" altLang="ja-JP" sz="2000" smtClean="0"/>
              <a:t>RPGⅡ/RPGⅢ(AS400</a:t>
            </a:r>
            <a:r>
              <a:rPr lang="ja-JP" altLang="en-US" sz="2000" smtClean="0"/>
              <a:t>の前身</a:t>
            </a:r>
            <a:r>
              <a:rPr lang="en-US" altLang="ja-JP" sz="2000" smtClean="0"/>
              <a:t>)</a:t>
            </a:r>
          </a:p>
          <a:p>
            <a:r>
              <a:rPr lang="en-US" altLang="ja-JP" sz="2000" smtClean="0"/>
              <a:t>        </a:t>
            </a:r>
            <a:r>
              <a:rPr lang="ja-JP" altLang="en-US" sz="2000" smtClean="0"/>
              <a:t>小型機</a:t>
            </a:r>
            <a:r>
              <a:rPr lang="en-US" altLang="ja-JP" sz="2000" smtClean="0"/>
              <a:t>:  IBM_AT</a:t>
            </a:r>
            <a:r>
              <a:rPr lang="ja-JP" altLang="en-US" sz="2000" smtClean="0"/>
              <a:t>系を経て</a:t>
            </a:r>
            <a:r>
              <a:rPr lang="en-US" altLang="ja-JP" sz="2000" smtClean="0"/>
              <a:t>MS</a:t>
            </a:r>
            <a:r>
              <a:rPr lang="ja-JP" altLang="en-US" sz="2000" smtClean="0"/>
              <a:t>系の開発</a:t>
            </a:r>
          </a:p>
          <a:p>
            <a:endParaRPr lang="ja-JP" altLang="en-US"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6147" name="コンテンツ プレースホルダ 2"/>
          <p:cNvSpPr>
            <a:spLocks noGrp="1"/>
          </p:cNvSpPr>
          <p:nvPr>
            <p:ph idx="1"/>
          </p:nvPr>
        </p:nvSpPr>
        <p:spPr>
          <a:xfrm>
            <a:off x="428625" y="1000125"/>
            <a:ext cx="8229600" cy="5073650"/>
          </a:xfrm>
        </p:spPr>
        <p:txBody>
          <a:bodyPr/>
          <a:lstStyle/>
          <a:p>
            <a:r>
              <a:rPr lang="ja-JP" altLang="en-US" sz="2000" smtClean="0"/>
              <a:t>要約概要</a:t>
            </a:r>
          </a:p>
          <a:p>
            <a:r>
              <a:rPr lang="ja-JP" altLang="en-US" sz="2000" smtClean="0"/>
              <a:t>  コボル文化と称していますが、汎用機文化との対比です。</a:t>
            </a:r>
          </a:p>
          <a:p>
            <a:r>
              <a:rPr lang="ja-JP" altLang="en-US" sz="2000" smtClean="0"/>
              <a:t>  業務アプリは業務ルールの機械化。</a:t>
            </a:r>
          </a:p>
          <a:p>
            <a:r>
              <a:rPr lang="ja-JP" altLang="en-US" sz="2000" smtClean="0"/>
              <a:t>  それを実現する機械はコンピュータ。</a:t>
            </a:r>
          </a:p>
          <a:p>
            <a:r>
              <a:rPr lang="ja-JP" altLang="en-US" sz="2000" smtClean="0"/>
              <a:t>  業務処理　と　汎用機・</a:t>
            </a:r>
            <a:r>
              <a:rPr lang="en-US" altLang="ja-JP" sz="2000" smtClean="0"/>
              <a:t>Web</a:t>
            </a:r>
            <a:r>
              <a:rPr lang="ja-JP" altLang="en-US" sz="2000" smtClean="0"/>
              <a:t>・クラサバの形態とは別の次元</a:t>
            </a:r>
          </a:p>
          <a:p>
            <a:endParaRPr lang="ja-JP" altLang="en-US" sz="2000" smtClean="0"/>
          </a:p>
          <a:p>
            <a:r>
              <a:rPr lang="ja-JP" altLang="en-US" sz="2000" smtClean="0"/>
              <a:t>現場で、 汎用機系</a:t>
            </a:r>
            <a:r>
              <a:rPr lang="en-US" altLang="ja-JP" sz="2000" smtClean="0"/>
              <a:t>PM</a:t>
            </a:r>
            <a:r>
              <a:rPr lang="ja-JP" altLang="en-US" sz="2000" smtClean="0"/>
              <a:t>の開発手順とオープン系</a:t>
            </a:r>
            <a:r>
              <a:rPr lang="en-US" altLang="ja-JP" sz="2000" smtClean="0"/>
              <a:t>PM</a:t>
            </a:r>
            <a:r>
              <a:rPr lang="ja-JP" altLang="en-US" sz="2000" smtClean="0"/>
              <a:t>の開発手順とで温度差を感じた人いませんか。</a:t>
            </a:r>
          </a:p>
          <a:p>
            <a:r>
              <a:rPr lang="ja-JP" altLang="en-US" sz="2000" smtClean="0"/>
              <a:t>  なぜ、温度差が生じるのでしょう。</a:t>
            </a:r>
          </a:p>
          <a:p>
            <a:r>
              <a:rPr lang="ja-JP" altLang="en-US" sz="2000" smtClean="0"/>
              <a:t>  オープン系開発者にガスが溜まっていく現実を目にします。</a:t>
            </a:r>
          </a:p>
          <a:p>
            <a:r>
              <a:rPr lang="ja-JP" altLang="en-US" sz="2000" smtClean="0"/>
              <a:t>  オープン系開発者からみて納得しにくいルールがあるのが、大きい。</a:t>
            </a:r>
          </a:p>
          <a:p>
            <a:r>
              <a:rPr lang="ja-JP" altLang="en-US" sz="2000" smtClean="0"/>
              <a:t>　ルールの成立理由を 理解できるとガズも溜まりにくくなります。</a:t>
            </a:r>
          </a:p>
          <a:p>
            <a:endParaRPr lang="ja-JP" altLang="en-US" sz="20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7171" name="コンテンツ プレースホルダ 2"/>
          <p:cNvSpPr>
            <a:spLocks noGrp="1"/>
          </p:cNvSpPr>
          <p:nvPr>
            <p:ph idx="1"/>
          </p:nvPr>
        </p:nvSpPr>
        <p:spPr>
          <a:xfrm>
            <a:off x="428625" y="1000125"/>
            <a:ext cx="8229600" cy="5073650"/>
          </a:xfrm>
        </p:spPr>
        <p:txBody>
          <a:bodyPr/>
          <a:lstStyle/>
          <a:p>
            <a:r>
              <a:rPr lang="ja-JP" altLang="en-US" sz="2000" smtClean="0"/>
              <a:t>要約概要</a:t>
            </a:r>
          </a:p>
          <a:p>
            <a:r>
              <a:rPr lang="ja-JP" altLang="en-US" sz="2000" smtClean="0"/>
              <a:t>  コボル文化と称していますが、汎用機文化との対比です。</a:t>
            </a:r>
          </a:p>
          <a:p>
            <a:r>
              <a:rPr lang="ja-JP" altLang="en-US" sz="2000" smtClean="0"/>
              <a:t>  業務アプリは業務ルールの機械化。</a:t>
            </a:r>
          </a:p>
          <a:p>
            <a:r>
              <a:rPr lang="ja-JP" altLang="en-US" sz="2000" smtClean="0"/>
              <a:t>  それを実現する機械はコンピュータ。</a:t>
            </a:r>
          </a:p>
          <a:p>
            <a:r>
              <a:rPr lang="ja-JP" altLang="en-US" sz="2000" smtClean="0"/>
              <a:t>  業務処理　と　汎用機・</a:t>
            </a:r>
            <a:r>
              <a:rPr lang="en-US" altLang="ja-JP" sz="2000" smtClean="0"/>
              <a:t>Web</a:t>
            </a:r>
            <a:r>
              <a:rPr lang="ja-JP" altLang="en-US" sz="2000" smtClean="0"/>
              <a:t>・クラサバの形態とは別の次元</a:t>
            </a:r>
          </a:p>
          <a:p>
            <a:endParaRPr lang="ja-JP" altLang="en-US" sz="2000" smtClean="0"/>
          </a:p>
          <a:p>
            <a:r>
              <a:rPr lang="ja-JP" altLang="en-US" sz="2000" smtClean="0"/>
              <a:t>現場で、 汎用機系</a:t>
            </a:r>
            <a:r>
              <a:rPr lang="en-US" altLang="ja-JP" sz="2000" smtClean="0"/>
              <a:t>PM</a:t>
            </a:r>
            <a:r>
              <a:rPr lang="ja-JP" altLang="en-US" sz="2000" smtClean="0"/>
              <a:t>の開発手順とオープン系</a:t>
            </a:r>
            <a:r>
              <a:rPr lang="en-US" altLang="ja-JP" sz="2000" smtClean="0"/>
              <a:t>PM</a:t>
            </a:r>
            <a:r>
              <a:rPr lang="ja-JP" altLang="en-US" sz="2000" smtClean="0"/>
              <a:t>の開発手順とで温度差を感じた人いませんか。</a:t>
            </a:r>
          </a:p>
          <a:p>
            <a:r>
              <a:rPr lang="ja-JP" altLang="en-US" sz="2000" smtClean="0"/>
              <a:t>  なぜ、温度差が生じるのでしょう。</a:t>
            </a:r>
          </a:p>
          <a:p>
            <a:r>
              <a:rPr lang="ja-JP" altLang="en-US" sz="2000" smtClean="0"/>
              <a:t>  オープン系開発者にガスが溜まっていく現実を目にします。</a:t>
            </a:r>
          </a:p>
          <a:p>
            <a:r>
              <a:rPr lang="ja-JP" altLang="en-US" sz="2000" smtClean="0"/>
              <a:t>  オープン系開発者からみて納得しにくいルールがあるのが、大きい。</a:t>
            </a:r>
          </a:p>
          <a:p>
            <a:r>
              <a:rPr lang="ja-JP" altLang="en-US" sz="2000" smtClean="0"/>
              <a:t>　ルールの成立理由を 理解できるとガズも溜まりにくくなります。</a:t>
            </a:r>
          </a:p>
          <a:p>
            <a:endParaRPr lang="ja-JP" altLang="en-US" sz="20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8195" name="コンテンツ プレースホルダ 2"/>
          <p:cNvSpPr>
            <a:spLocks noGrp="1"/>
          </p:cNvSpPr>
          <p:nvPr>
            <p:ph idx="1"/>
          </p:nvPr>
        </p:nvSpPr>
        <p:spPr>
          <a:xfrm>
            <a:off x="428625" y="1000125"/>
            <a:ext cx="8229600" cy="5073650"/>
          </a:xfrm>
        </p:spPr>
        <p:txBody>
          <a:bodyPr/>
          <a:lstStyle/>
          <a:p>
            <a:r>
              <a:rPr lang="ja-JP" altLang="en-US" sz="2000" smtClean="0"/>
              <a:t>要約概要</a:t>
            </a:r>
          </a:p>
          <a:p>
            <a:r>
              <a:rPr lang="ja-JP" altLang="en-US" sz="2000" smtClean="0"/>
              <a:t>  コボル文化と称していますが、汎用機文化との対比です。</a:t>
            </a:r>
          </a:p>
          <a:p>
            <a:r>
              <a:rPr lang="ja-JP" altLang="en-US" sz="2000" smtClean="0"/>
              <a:t>  業務アプリは業務ルールの機械化。</a:t>
            </a:r>
          </a:p>
          <a:p>
            <a:r>
              <a:rPr lang="ja-JP" altLang="en-US" sz="2000" smtClean="0"/>
              <a:t>  それを実現する機械はコンピュータ。</a:t>
            </a:r>
          </a:p>
          <a:p>
            <a:r>
              <a:rPr lang="ja-JP" altLang="en-US" sz="2000" smtClean="0"/>
              <a:t>  業務処理　と　汎用機・</a:t>
            </a:r>
            <a:r>
              <a:rPr lang="en-US" altLang="ja-JP" sz="2000" smtClean="0"/>
              <a:t>Web</a:t>
            </a:r>
            <a:r>
              <a:rPr lang="ja-JP" altLang="en-US" sz="2000" smtClean="0"/>
              <a:t>・クラサバの形態とは別の次元</a:t>
            </a:r>
          </a:p>
          <a:p>
            <a:endParaRPr lang="ja-JP" altLang="en-US" sz="2000" smtClean="0"/>
          </a:p>
          <a:p>
            <a:r>
              <a:rPr lang="ja-JP" altLang="en-US" sz="2000" smtClean="0"/>
              <a:t>現場で、 汎用機系</a:t>
            </a:r>
            <a:r>
              <a:rPr lang="en-US" altLang="ja-JP" sz="2000" smtClean="0"/>
              <a:t>PM</a:t>
            </a:r>
            <a:r>
              <a:rPr lang="ja-JP" altLang="en-US" sz="2000" smtClean="0"/>
              <a:t>の開発手順とオープン系</a:t>
            </a:r>
            <a:r>
              <a:rPr lang="en-US" altLang="ja-JP" sz="2000" smtClean="0"/>
              <a:t>PM</a:t>
            </a:r>
            <a:r>
              <a:rPr lang="ja-JP" altLang="en-US" sz="2000" smtClean="0"/>
              <a:t>の開発手順とで温度差を感じた人いませんか。</a:t>
            </a:r>
          </a:p>
          <a:p>
            <a:r>
              <a:rPr lang="ja-JP" altLang="en-US" sz="2000" smtClean="0"/>
              <a:t>  なぜ、温度差が生じるのでしょう。</a:t>
            </a:r>
          </a:p>
          <a:p>
            <a:r>
              <a:rPr lang="ja-JP" altLang="en-US" sz="2000" smtClean="0"/>
              <a:t>  オープン系開発者にガスが溜まっていく現実を目にします。</a:t>
            </a:r>
          </a:p>
          <a:p>
            <a:r>
              <a:rPr lang="ja-JP" altLang="en-US" sz="2000" smtClean="0"/>
              <a:t>  オープン系開発者からみて納得しにくいルールがあるのが、大きい。</a:t>
            </a:r>
          </a:p>
          <a:p>
            <a:r>
              <a:rPr lang="ja-JP" altLang="en-US" sz="2000" smtClean="0"/>
              <a:t>　ルールの成立理由を 理解できるとガズも溜まりにくくなります。</a:t>
            </a:r>
          </a:p>
          <a:p>
            <a:endParaRPr lang="ja-JP" altLang="en-US" sz="20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9219" name="コンテンツ プレースホルダ 2"/>
          <p:cNvSpPr>
            <a:spLocks noGrp="1"/>
          </p:cNvSpPr>
          <p:nvPr>
            <p:ph idx="1"/>
          </p:nvPr>
        </p:nvSpPr>
        <p:spPr>
          <a:xfrm>
            <a:off x="428625" y="1000125"/>
            <a:ext cx="8229600" cy="5073650"/>
          </a:xfrm>
        </p:spPr>
        <p:txBody>
          <a:bodyPr/>
          <a:lstStyle/>
          <a:p>
            <a:r>
              <a:rPr lang="ja-JP" altLang="en-US" sz="2000" smtClean="0"/>
              <a:t>前回は、その話の概論とをコボルの構文から話しました。</a:t>
            </a:r>
          </a:p>
          <a:p>
            <a:r>
              <a:rPr lang="ja-JP" altLang="en-US" sz="2000" smtClean="0"/>
              <a:t>前回の駒が、半分残してしまいましたので、その後半をします。</a:t>
            </a:r>
          </a:p>
          <a:p>
            <a:r>
              <a:rPr lang="ja-JP" altLang="en-US" sz="2000" smtClean="0"/>
              <a:t> 前回の資料は</a:t>
            </a:r>
          </a:p>
          <a:p>
            <a:r>
              <a:rPr lang="ja-JP" altLang="en-US" sz="2000" smtClean="0"/>
              <a:t>   </a:t>
            </a:r>
            <a:r>
              <a:rPr lang="en-US" altLang="ja-JP" sz="2000" smtClean="0"/>
              <a:t>http://ognac.wankuma.com/Download/SRC/PPT_DownLoad1.htm</a:t>
            </a:r>
          </a:p>
          <a:p>
            <a:r>
              <a:rPr lang="en-US" altLang="ja-JP" sz="2000" smtClean="0"/>
              <a:t>  </a:t>
            </a:r>
            <a:r>
              <a:rPr lang="ja-JP" altLang="en-US" sz="2000" smtClean="0"/>
              <a:t>後半を、再編成しました。</a:t>
            </a:r>
          </a:p>
          <a:p>
            <a:r>
              <a:rPr lang="ja-JP" altLang="en-US" sz="2000" smtClean="0"/>
              <a:t>  </a:t>
            </a:r>
          </a:p>
          <a:p>
            <a:r>
              <a:rPr lang="ja-JP" altLang="en-US" sz="2000" smtClean="0"/>
              <a:t> </a:t>
            </a:r>
            <a:r>
              <a:rPr lang="en-US" altLang="ja-JP" sz="2000" smtClean="0"/>
              <a:t>(</a:t>
            </a:r>
            <a:r>
              <a:rPr lang="ja-JP" altLang="en-US" sz="2000" smtClean="0"/>
              <a:t>注</a:t>
            </a:r>
            <a:r>
              <a:rPr lang="en-US" altLang="ja-JP" sz="2000" smtClean="0"/>
              <a:t>)</a:t>
            </a:r>
            <a:r>
              <a:rPr lang="ja-JP" altLang="en-US" sz="2000" smtClean="0"/>
              <a:t> 以下の話は、オープン系の立場から見ています。</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428625" y="222250"/>
            <a:ext cx="8229600" cy="706438"/>
          </a:xfrm>
        </p:spPr>
        <p:txBody>
          <a:bodyPr/>
          <a:lstStyle/>
          <a:p>
            <a:r>
              <a:rPr lang="ja-JP" altLang="en-US" smtClean="0"/>
              <a:t>コボル文化の人と共存共栄  </a:t>
            </a:r>
            <a:r>
              <a:rPr lang="en-US" altLang="ja-JP" smtClean="0"/>
              <a:t>V2</a:t>
            </a:r>
            <a:endParaRPr lang="ja-JP" altLang="en-US" smtClean="0"/>
          </a:p>
        </p:txBody>
      </p:sp>
      <p:sp>
        <p:nvSpPr>
          <p:cNvPr id="10243" name="コンテンツ プレースホルダ 2"/>
          <p:cNvSpPr>
            <a:spLocks noGrp="1"/>
          </p:cNvSpPr>
          <p:nvPr>
            <p:ph idx="1"/>
          </p:nvPr>
        </p:nvSpPr>
        <p:spPr>
          <a:xfrm>
            <a:off x="428625" y="1000125"/>
            <a:ext cx="8229600" cy="5073650"/>
          </a:xfrm>
        </p:spPr>
        <p:txBody>
          <a:bodyPr/>
          <a:lstStyle/>
          <a:p>
            <a:r>
              <a:rPr lang="ja-JP" altLang="en-US" sz="2000" smtClean="0"/>
              <a:t>温度差はどこから生じるか</a:t>
            </a:r>
          </a:p>
          <a:p>
            <a:r>
              <a:rPr lang="ja-JP" altLang="en-US" sz="2000" smtClean="0"/>
              <a:t>  業務設計から実装までの過程の捉え方</a:t>
            </a:r>
          </a:p>
          <a:p>
            <a:r>
              <a:rPr lang="ja-JP" altLang="en-US" sz="2000" smtClean="0"/>
              <a:t>  ウォーターフォールの誤った運用</a:t>
            </a:r>
          </a:p>
          <a:p>
            <a:r>
              <a:rPr lang="ja-JP" altLang="en-US" sz="2000" smtClean="0"/>
              <a:t>  古い言語ルールに起因するルールの堅持</a:t>
            </a:r>
          </a:p>
          <a:p>
            <a:endParaRPr lang="ja-JP" altLang="en-US" sz="2000" smtClean="0"/>
          </a:p>
          <a:p>
            <a:r>
              <a:rPr lang="ja-JP" altLang="en-US" sz="2000" smtClean="0"/>
              <a:t> コボルやフォートランは歴史が長いので一つの文化を形成しています。　　　  </a:t>
            </a:r>
            <a:r>
              <a:rPr lang="en-US" altLang="ja-JP" sz="2000" smtClean="0"/>
              <a:t> </a:t>
            </a:r>
            <a:r>
              <a:rPr lang="ja-JP" altLang="en-US" sz="2000" smtClean="0"/>
              <a:t>　　　オープン系も独自文化を形成しつつあります。</a:t>
            </a:r>
          </a:p>
          <a:p>
            <a:r>
              <a:rPr lang="ja-JP" altLang="en-US" sz="2000" smtClean="0"/>
              <a:t>異なる文化が対峙すれば、摩擦が生じるのは必定。</a:t>
            </a:r>
          </a:p>
          <a:p>
            <a:r>
              <a:rPr lang="ja-JP" altLang="en-US" sz="2000" smtClean="0"/>
              <a:t> 互いに正論であっても、ベクトルが違うので</a:t>
            </a:r>
          </a:p>
          <a:p>
            <a:r>
              <a:rPr lang="ja-JP" altLang="en-US" sz="2000" smtClean="0"/>
              <a:t>   正論*正論 </a:t>
            </a:r>
            <a:r>
              <a:rPr lang="en-US" altLang="ja-JP" sz="2000" smtClean="0"/>
              <a:t>!= </a:t>
            </a:r>
            <a:r>
              <a:rPr lang="ja-JP" altLang="en-US" sz="2000" smtClean="0"/>
              <a:t>正論　になりがち。</a:t>
            </a:r>
          </a:p>
          <a:p>
            <a:r>
              <a:rPr lang="ja-JP" altLang="en-US" sz="2000" smtClean="0"/>
              <a:t>  でも顧客には迷惑。</a:t>
            </a:r>
          </a:p>
          <a:p>
            <a:r>
              <a:rPr lang="ja-JP" altLang="en-US" sz="2000" smtClean="0"/>
              <a:t>  互いに理解しあって、よりよいシステムをつくりましょう。</a:t>
            </a:r>
          </a:p>
          <a:p>
            <a:endParaRPr lang="ja-JP" altLang="en-US" sz="2000" smtClean="0"/>
          </a:p>
        </p:txBody>
      </p:sp>
    </p:spTree>
  </p:cSld>
  <p:clrMapOvr>
    <a:masterClrMapping/>
  </p:clrMapOvr>
</p:sld>
</file>

<file path=ppt/theme/theme1.xml><?xml version="1.0" encoding="utf-8"?>
<a:theme xmlns:a="http://schemas.openxmlformats.org/drawingml/2006/main" name="Ognac(Regex)_080823">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Ognac(Regex)_080823</Template>
  <TotalTime>1335</TotalTime>
  <Words>2233</Words>
  <Application>Microsoft Office PowerPoint</Application>
  <PresentationFormat>画面に合わせる (4:3)</PresentationFormat>
  <Paragraphs>326</Paragraphs>
  <Slides>28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28</vt:i4>
      </vt:variant>
    </vt:vector>
  </HeadingPairs>
  <TitlesOfParts>
    <vt:vector size="32" baseType="lpstr">
      <vt:lpstr>Arial</vt:lpstr>
      <vt:lpstr>ＭＳ Ｐゴシック</vt:lpstr>
      <vt:lpstr>Calibri</vt:lpstr>
      <vt:lpstr>Ognac(Regex)_080823</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lpstr>コボル文化の人と共存共栄  V2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コボル文化の人と共存共栄 V2</dc:title>
  <dc:creator>ognac</dc:creator>
  <cp:lastModifiedBy>わんくま同盟</cp:lastModifiedBy>
  <cp:revision>107</cp:revision>
  <dcterms:created xsi:type="dcterms:W3CDTF">2008-08-16T02:01:56Z</dcterms:created>
  <dcterms:modified xsi:type="dcterms:W3CDTF">2009-09-10T17:49:55Z</dcterms:modified>
</cp:coreProperties>
</file>