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Default Extension="tiff" ContentType="image/tif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9" r:id="rId1"/>
  </p:sldMasterIdLst>
  <p:notesMasterIdLst>
    <p:notesMasterId r:id="rId22"/>
  </p:notesMasterIdLst>
  <p:handoutMasterIdLst>
    <p:handoutMasterId r:id="rId23"/>
  </p:handoutMasterIdLst>
  <p:sldIdLst>
    <p:sldId id="322" r:id="rId2"/>
    <p:sldId id="337" r:id="rId3"/>
    <p:sldId id="339" r:id="rId4"/>
    <p:sldId id="340" r:id="rId5"/>
    <p:sldId id="341" r:id="rId6"/>
    <p:sldId id="342" r:id="rId7"/>
    <p:sldId id="343" r:id="rId8"/>
    <p:sldId id="344" r:id="rId9"/>
    <p:sldId id="327" r:id="rId10"/>
    <p:sldId id="336" r:id="rId11"/>
    <p:sldId id="325" r:id="rId12"/>
    <p:sldId id="324" r:id="rId13"/>
    <p:sldId id="321" r:id="rId14"/>
    <p:sldId id="329" r:id="rId15"/>
    <p:sldId id="330" r:id="rId16"/>
    <p:sldId id="331" r:id="rId17"/>
    <p:sldId id="333" r:id="rId18"/>
    <p:sldId id="332" r:id="rId19"/>
    <p:sldId id="326" r:id="rId20"/>
    <p:sldId id="334" r:id="rId21"/>
  </p:sldIdLst>
  <p:sldSz cx="9144000" cy="6858000" type="screen4x3"/>
  <p:notesSz cx="6735763" cy="9866313"/>
  <p:embeddedFontLst>
    <p:embeddedFont>
      <p:font typeface="メイリオ" pitchFamily="50" charset="-128"/>
      <p:regular r:id="rId24"/>
      <p:bold r:id="rId25"/>
      <p:italic r:id="rId26"/>
      <p:boldItalic r:id="rId27"/>
    </p:embeddedFont>
    <p:embeddedFont>
      <p:font typeface="Verdana" pitchFamily="34" charset="0"/>
      <p:regular r:id="rId28"/>
      <p:bold r:id="rId29"/>
      <p:italic r:id="rId30"/>
      <p:boldItalic r:id="rId31"/>
    </p:embeddedFont>
  </p:embeddedFontLst>
  <p:defaultTextStyle>
    <a:defPPr>
      <a:defRPr lang="ja-JP"/>
    </a:defPPr>
    <a:lvl1pPr algn="l" rtl="0" fontAlgn="base">
      <a:spcBef>
        <a:spcPct val="0"/>
      </a:spcBef>
      <a:spcAft>
        <a:spcPct val="0"/>
      </a:spcAft>
      <a:buClr>
        <a:schemeClr val="accent2"/>
      </a:buClr>
      <a:buFont typeface="Arial" charset="0"/>
      <a:defRPr kern="1200">
        <a:solidFill>
          <a:schemeClr val="bg1"/>
        </a:solidFill>
        <a:latin typeface="Arial" charset="0"/>
        <a:ea typeface="ＭＳ Ｐゴシック" charset="-128"/>
        <a:cs typeface="Arial" charset="0"/>
      </a:defRPr>
    </a:lvl1pPr>
    <a:lvl2pPr marL="457200" algn="l" rtl="0" fontAlgn="base">
      <a:spcBef>
        <a:spcPct val="0"/>
      </a:spcBef>
      <a:spcAft>
        <a:spcPct val="0"/>
      </a:spcAft>
      <a:buClr>
        <a:schemeClr val="accent2"/>
      </a:buClr>
      <a:buFont typeface="Arial" charset="0"/>
      <a:defRPr kern="1200">
        <a:solidFill>
          <a:schemeClr val="bg1"/>
        </a:solidFill>
        <a:latin typeface="Arial" charset="0"/>
        <a:ea typeface="ＭＳ Ｐゴシック" charset="-128"/>
        <a:cs typeface="Arial" charset="0"/>
      </a:defRPr>
    </a:lvl2pPr>
    <a:lvl3pPr marL="914400" algn="l" rtl="0" fontAlgn="base">
      <a:spcBef>
        <a:spcPct val="0"/>
      </a:spcBef>
      <a:spcAft>
        <a:spcPct val="0"/>
      </a:spcAft>
      <a:buClr>
        <a:schemeClr val="accent2"/>
      </a:buClr>
      <a:buFont typeface="Arial" charset="0"/>
      <a:defRPr kern="1200">
        <a:solidFill>
          <a:schemeClr val="bg1"/>
        </a:solidFill>
        <a:latin typeface="Arial" charset="0"/>
        <a:ea typeface="ＭＳ Ｐゴシック" charset="-128"/>
        <a:cs typeface="Arial" charset="0"/>
      </a:defRPr>
    </a:lvl3pPr>
    <a:lvl4pPr marL="1371600" algn="l" rtl="0" fontAlgn="base">
      <a:spcBef>
        <a:spcPct val="0"/>
      </a:spcBef>
      <a:spcAft>
        <a:spcPct val="0"/>
      </a:spcAft>
      <a:buClr>
        <a:schemeClr val="accent2"/>
      </a:buClr>
      <a:buFont typeface="Arial" charset="0"/>
      <a:defRPr kern="1200">
        <a:solidFill>
          <a:schemeClr val="bg1"/>
        </a:solidFill>
        <a:latin typeface="Arial" charset="0"/>
        <a:ea typeface="ＭＳ Ｐゴシック" charset="-128"/>
        <a:cs typeface="Arial" charset="0"/>
      </a:defRPr>
    </a:lvl4pPr>
    <a:lvl5pPr marL="1828800" algn="l" rtl="0" fontAlgn="base">
      <a:spcBef>
        <a:spcPct val="0"/>
      </a:spcBef>
      <a:spcAft>
        <a:spcPct val="0"/>
      </a:spcAft>
      <a:buClr>
        <a:schemeClr val="accent2"/>
      </a:buClr>
      <a:buFont typeface="Arial" charset="0"/>
      <a:defRPr kern="1200">
        <a:solidFill>
          <a:schemeClr val="bg1"/>
        </a:solidFill>
        <a:latin typeface="Arial" charset="0"/>
        <a:ea typeface="ＭＳ Ｐゴシック" charset="-128"/>
        <a:cs typeface="Arial" charset="0"/>
      </a:defRPr>
    </a:lvl5pPr>
    <a:lvl6pPr marL="2286000" algn="l" defTabSz="914400" rtl="0" eaLnBrk="1" latinLnBrk="0" hangingPunct="1">
      <a:defRPr kern="1200">
        <a:solidFill>
          <a:schemeClr val="bg1"/>
        </a:solidFill>
        <a:latin typeface="Arial" charset="0"/>
        <a:ea typeface="ＭＳ Ｐゴシック" charset="-128"/>
        <a:cs typeface="Arial" charset="0"/>
      </a:defRPr>
    </a:lvl6pPr>
    <a:lvl7pPr marL="2743200" algn="l" defTabSz="914400" rtl="0" eaLnBrk="1" latinLnBrk="0" hangingPunct="1">
      <a:defRPr kern="1200">
        <a:solidFill>
          <a:schemeClr val="bg1"/>
        </a:solidFill>
        <a:latin typeface="Arial" charset="0"/>
        <a:ea typeface="ＭＳ Ｐゴシック" charset="-128"/>
        <a:cs typeface="Arial" charset="0"/>
      </a:defRPr>
    </a:lvl7pPr>
    <a:lvl8pPr marL="3200400" algn="l" defTabSz="914400" rtl="0" eaLnBrk="1" latinLnBrk="0" hangingPunct="1">
      <a:defRPr kern="1200">
        <a:solidFill>
          <a:schemeClr val="bg1"/>
        </a:solidFill>
        <a:latin typeface="Arial" charset="0"/>
        <a:ea typeface="ＭＳ Ｐゴシック" charset="-128"/>
        <a:cs typeface="Arial" charset="0"/>
      </a:defRPr>
    </a:lvl8pPr>
    <a:lvl9pPr marL="3657600" algn="l" defTabSz="914400" rtl="0" eaLnBrk="1" latinLnBrk="0" hangingPunct="1">
      <a:defRPr kern="1200">
        <a:solidFill>
          <a:schemeClr val="bg1"/>
        </a:solidFill>
        <a:latin typeface="Arial" charset="0"/>
        <a:ea typeface="ＭＳ Ｐゴシック"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8000"/>
    <a:srgbClr val="000075"/>
    <a:srgbClr val="6090C8"/>
    <a:srgbClr val="66FF66"/>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9" autoAdjust="0"/>
    <p:restoredTop sz="85505" autoAdjust="0"/>
  </p:normalViewPr>
  <p:slideViewPr>
    <p:cSldViewPr>
      <p:cViewPr varScale="1">
        <p:scale>
          <a:sx n="77" d="100"/>
          <a:sy n="77" d="100"/>
        </p:scale>
        <p:origin x="-72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Tx/>
              <a:buFontTx/>
              <a:buNone/>
              <a:defRPr kumimoji="1" sz="1200">
                <a:solidFill>
                  <a:schemeClr val="tx1"/>
                </a:solidFill>
              </a:defRPr>
            </a:lvl1pPr>
          </a:lstStyle>
          <a:p>
            <a:endParaRPr lang="en-US" altLang="ja-JP"/>
          </a:p>
        </p:txBody>
      </p:sp>
      <p:sp>
        <p:nvSpPr>
          <p:cNvPr id="58371"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kumimoji="1" sz="1200">
                <a:solidFill>
                  <a:schemeClr val="tx1"/>
                </a:solidFill>
              </a:defRPr>
            </a:lvl1pPr>
          </a:lstStyle>
          <a:p>
            <a:endParaRPr lang="en-US" altLang="ja-JP"/>
          </a:p>
        </p:txBody>
      </p:sp>
      <p:sp>
        <p:nvSpPr>
          <p:cNvPr id="58372"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ClrTx/>
              <a:buFontTx/>
              <a:buNone/>
              <a:defRPr kumimoji="1" sz="1200">
                <a:solidFill>
                  <a:schemeClr val="tx1"/>
                </a:solidFill>
              </a:defRPr>
            </a:lvl1pPr>
          </a:lstStyle>
          <a:p>
            <a:endParaRPr lang="en-US" altLang="ja-JP"/>
          </a:p>
        </p:txBody>
      </p:sp>
      <p:sp>
        <p:nvSpPr>
          <p:cNvPr id="58373"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FontTx/>
              <a:buNone/>
              <a:defRPr kumimoji="1" sz="1200">
                <a:solidFill>
                  <a:schemeClr val="tx1"/>
                </a:solidFill>
              </a:defRPr>
            </a:lvl1pPr>
          </a:lstStyle>
          <a:p>
            <a:fld id="{1F5DDDE5-2D4E-4017-972F-2D299388F2AD}" type="slidenum">
              <a:rPr lang="en-US" altLang="ja-JP"/>
              <a:pPr/>
              <a:t>&lt;#&gt;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Tx/>
              <a:buFontTx/>
              <a:buNone/>
              <a:defRPr kumimoji="1" sz="1200">
                <a:solidFill>
                  <a:schemeClr val="tx1"/>
                </a:solidFill>
              </a:defRPr>
            </a:lvl1pPr>
          </a:lstStyle>
          <a:p>
            <a:endParaRPr lang="en-US" altLang="ja-JP"/>
          </a:p>
        </p:txBody>
      </p:sp>
      <p:sp>
        <p:nvSpPr>
          <p:cNvPr id="23555"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kumimoji="1" sz="1200">
                <a:solidFill>
                  <a:schemeClr val="tx1"/>
                </a:solidFill>
              </a:defRPr>
            </a:lvl1pPr>
          </a:lstStyle>
          <a:p>
            <a:endParaRPr lang="en-US" altLang="ja-JP"/>
          </a:p>
        </p:txBody>
      </p:sp>
      <p:sp>
        <p:nvSpPr>
          <p:cNvPr id="23556" name="Rectangle 4"/>
          <p:cNvSpPr>
            <a:spLocks noGrp="1" noRot="1" noChangeAspec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a:effectLst/>
        </p:spPr>
      </p:sp>
      <p:sp>
        <p:nvSpPr>
          <p:cNvPr id="23557"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3558"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ClrTx/>
              <a:buFontTx/>
              <a:buNone/>
              <a:defRPr kumimoji="1" sz="1200">
                <a:solidFill>
                  <a:schemeClr val="tx1"/>
                </a:solidFill>
              </a:defRPr>
            </a:lvl1pPr>
          </a:lstStyle>
          <a:p>
            <a:endParaRPr lang="en-US" altLang="ja-JP"/>
          </a:p>
        </p:txBody>
      </p:sp>
      <p:sp>
        <p:nvSpPr>
          <p:cNvPr id="23559"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FontTx/>
              <a:buNone/>
              <a:defRPr kumimoji="1" sz="1200">
                <a:solidFill>
                  <a:schemeClr val="tx1"/>
                </a:solidFill>
              </a:defRPr>
            </a:lvl1pPr>
          </a:lstStyle>
          <a:p>
            <a:fld id="{FCA3ABF3-568C-442E-B1AF-7768E94391B3}" type="slidenum">
              <a:rPr lang="en-US" altLang="ja-JP"/>
              <a:pPr/>
              <a:t>&lt;#&gt;</a:t>
            </a:fld>
            <a:endParaRPr lang="en-US"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明朝" charset="-128"/>
        <a:cs typeface="+mn-cs"/>
      </a:defRPr>
    </a:lvl1pPr>
    <a:lvl2pPr marL="457200" algn="l" rtl="0" fontAlgn="base">
      <a:spcBef>
        <a:spcPct val="30000"/>
      </a:spcBef>
      <a:spcAft>
        <a:spcPct val="0"/>
      </a:spcAft>
      <a:defRPr kumimoji="1" sz="1200" kern="1200">
        <a:solidFill>
          <a:schemeClr val="tx1"/>
        </a:solidFill>
        <a:latin typeface="Arial" charset="0"/>
        <a:ea typeface="ＭＳ Ｐ明朝" charset="-128"/>
        <a:cs typeface="+mn-cs"/>
      </a:defRPr>
    </a:lvl2pPr>
    <a:lvl3pPr marL="914400" algn="l" rtl="0" fontAlgn="base">
      <a:spcBef>
        <a:spcPct val="30000"/>
      </a:spcBef>
      <a:spcAft>
        <a:spcPct val="0"/>
      </a:spcAft>
      <a:defRPr kumimoji="1" sz="1200" kern="1200">
        <a:solidFill>
          <a:schemeClr val="tx1"/>
        </a:solidFill>
        <a:latin typeface="Arial"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Arial"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まずこの表を見ていただきたいのですが、</a:t>
            </a:r>
            <a:endParaRPr kumimoji="1" lang="en-US" altLang="ja-JP" dirty="0" smtClean="0"/>
          </a:p>
          <a:p>
            <a:r>
              <a:rPr kumimoji="1" lang="ja-JP" altLang="en-US" dirty="0" smtClean="0"/>
              <a:t>国民一人当たりの</a:t>
            </a:r>
            <a:r>
              <a:rPr kumimoji="1" lang="en-US" altLang="ja-JP" dirty="0" smtClean="0"/>
              <a:t>GDP</a:t>
            </a:r>
            <a:r>
              <a:rPr kumimoji="1" lang="ja-JP" altLang="en-US" dirty="0" smtClean="0"/>
              <a:t>ですが、</a:t>
            </a:r>
            <a:r>
              <a:rPr kumimoji="1" lang="en-US" altLang="ja-JP" dirty="0" smtClean="0"/>
              <a:t>2000</a:t>
            </a:r>
            <a:r>
              <a:rPr kumimoji="1" lang="ja-JP" altLang="en-US" dirty="0" smtClean="0"/>
              <a:t>年から右肩下がりに落ちてきています。</a:t>
            </a:r>
            <a:endParaRPr kumimoji="1" lang="en-US" altLang="ja-JP" dirty="0" smtClean="0"/>
          </a:p>
          <a:p>
            <a:r>
              <a:rPr kumimoji="1" lang="ja-JP" altLang="en-US" dirty="0" smtClean="0"/>
              <a:t>資料を作成した時点の為替の影響もあるが、相対的に下がっていることは明らかです。</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30021007-9E91-4EA9-B044-7F85ED881594}" type="slidenum">
              <a:rPr lang="ja-JP" altLang="en-US" smtClean="0"/>
              <a:pPr>
                <a:defRPr/>
              </a:pPr>
              <a:t>3</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１９９０年くらいまでは</a:t>
            </a:r>
            <a:r>
              <a:rPr kumimoji="1" lang="en-US" altLang="ja-JP" dirty="0" smtClean="0"/>
              <a:t>1</a:t>
            </a:r>
            <a:r>
              <a:rPr kumimoji="1" lang="ja-JP" altLang="en-US" dirty="0" smtClean="0"/>
              <a:t>位だった</a:t>
            </a:r>
            <a:endParaRPr kumimoji="1" lang="en-US" altLang="ja-JP" dirty="0" smtClean="0"/>
          </a:p>
          <a:p>
            <a:r>
              <a:rPr kumimoji="1" lang="ja-JP" altLang="en-US" dirty="0" smtClean="0"/>
              <a:t>実は日本の基礎研究に対する評価は高い</a:t>
            </a:r>
            <a:endParaRPr kumimoji="1" lang="en-US" altLang="ja-JP" dirty="0" smtClean="0"/>
          </a:p>
          <a:p>
            <a:r>
              <a:rPr kumimoji="1" lang="ja-JP" altLang="en-US" dirty="0" smtClean="0"/>
              <a:t>科学インフラでは</a:t>
            </a:r>
            <a:r>
              <a:rPr kumimoji="1" lang="en-US" altLang="ja-JP" dirty="0" smtClean="0"/>
              <a:t>2</a:t>
            </a:r>
            <a:r>
              <a:rPr kumimoji="1" lang="ja-JP" altLang="en-US" dirty="0" smtClean="0"/>
              <a:t>位だが、政府・ビジネスの効率性が低い</a:t>
            </a:r>
            <a:endParaRPr kumimoji="1" lang="en-US" altLang="ja-JP" dirty="0" smtClean="0"/>
          </a:p>
          <a:p>
            <a:r>
              <a:rPr kumimoji="1" lang="ja-JP" altLang="en-US" dirty="0" smtClean="0"/>
              <a:t>税制、規制などを含めた、基礎研究力を経済社会的なバリューとして実現する仕組みがない</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30021007-9E91-4EA9-B044-7F85ED881594}" type="slidenum">
              <a:rPr lang="ja-JP" altLang="en-US" smtClean="0"/>
              <a:pPr>
                <a:defRPr/>
              </a:pPr>
              <a:t>4</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製造業だけを見ると</a:t>
            </a:r>
            <a:r>
              <a:rPr kumimoji="1" lang="en-US" altLang="ja-JP" dirty="0" smtClean="0"/>
              <a:t>4</a:t>
            </a:r>
            <a:r>
              <a:rPr kumimoji="1" lang="ja-JP" altLang="en-US" dirty="0" smtClean="0"/>
              <a:t>位だが、全体では</a:t>
            </a:r>
            <a:r>
              <a:rPr kumimoji="1" lang="en-US" altLang="ja-JP" dirty="0" smtClean="0"/>
              <a:t>20</a:t>
            </a:r>
            <a:r>
              <a:rPr kumimoji="1" lang="ja-JP" altLang="en-US" dirty="0" smtClean="0"/>
              <a:t>位と以前より下がっています。</a:t>
            </a:r>
            <a:endParaRPr kumimoji="1" lang="en-US" altLang="ja-JP" dirty="0" smtClean="0"/>
          </a:p>
          <a:p>
            <a:r>
              <a:rPr kumimoji="1" lang="ja-JP" altLang="en-US" dirty="0" smtClean="0"/>
              <a:t>このように、データだけをみると日本の将来は明るいようには思えません。</a:t>
            </a:r>
            <a:endParaRPr kumimoji="1" lang="en-US" altLang="ja-JP" dirty="0" smtClean="0"/>
          </a:p>
          <a:p>
            <a:r>
              <a:rPr kumimoji="1" lang="ja-JP" altLang="en-US" dirty="0" smtClean="0"/>
              <a:t>立て続けに暗いデータばかり取り上げましたが、やはり危機感を持つ必要はあるかと思います。</a:t>
            </a:r>
            <a:endParaRPr kumimoji="1" lang="en-US" altLang="ja-JP" dirty="0" smtClean="0"/>
          </a:p>
          <a:p>
            <a:endParaRPr kumimoji="1" lang="en-US" altLang="ja-JP" dirty="0" smtClean="0"/>
          </a:p>
          <a:p>
            <a:r>
              <a:rPr kumimoji="1" lang="ja-JP" altLang="en-US" dirty="0" smtClean="0"/>
              <a:t>外的要因もあるのではないかと思います。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30021007-9E91-4EA9-B044-7F85ED881594}" type="slidenum">
              <a:rPr lang="ja-JP" altLang="en-US" smtClean="0"/>
              <a:pPr>
                <a:defRPr/>
              </a:pPr>
              <a:t>5</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現在世界同時不況で、今までにない経済状況で、グローバル化と規制の話はいろいろあると思いますが、</a:t>
            </a:r>
            <a:endParaRPr kumimoji="1" lang="en-US" altLang="ja-JP" dirty="0" smtClean="0"/>
          </a:p>
          <a:p>
            <a:r>
              <a:rPr kumimoji="1" lang="ja-JP" altLang="en-US" dirty="0" smtClean="0"/>
              <a:t>まず実際にここ１０年で大きな変革があったのは間違いないと思います。</a:t>
            </a:r>
            <a:endParaRPr kumimoji="1" lang="en-US" altLang="ja-JP" dirty="0" smtClean="0"/>
          </a:p>
          <a:p>
            <a:endParaRPr kumimoji="1" lang="en-US" altLang="ja-JP" dirty="0" smtClean="0"/>
          </a:p>
          <a:p>
            <a:r>
              <a:rPr kumimoji="1" lang="ja-JP" altLang="en-US" dirty="0" smtClean="0"/>
              <a:t>政治的要因もありますが、多くは情報通信技術がフラット化を進めた要因となっています。</a:t>
            </a:r>
            <a:endParaRPr kumimoji="1" lang="en-US" altLang="ja-JP" dirty="0" smtClean="0"/>
          </a:p>
          <a:p>
            <a:r>
              <a:rPr kumimoji="1" lang="ja-JP" altLang="en-US" dirty="0" smtClean="0"/>
              <a:t>ヘルプデスクはインドへ</a:t>
            </a:r>
            <a:endParaRPr kumimoji="1" lang="en-US" altLang="ja-JP" dirty="0" smtClean="0"/>
          </a:p>
          <a:p>
            <a:r>
              <a:rPr kumimoji="1" lang="ja-JP" altLang="en-US" dirty="0" smtClean="0"/>
              <a:t>ソフトウェア開発はインド、中国へ</a:t>
            </a:r>
            <a:endParaRPr kumimoji="1" lang="en-US" altLang="ja-JP" dirty="0" smtClean="0"/>
          </a:p>
          <a:p>
            <a:r>
              <a:rPr kumimoji="1" lang="ja-JP" altLang="en-US" dirty="0" smtClean="0"/>
              <a:t>会計士の業務はインドへ</a:t>
            </a:r>
            <a:endParaRPr kumimoji="1" lang="en-US" altLang="ja-JP" dirty="0" smtClean="0"/>
          </a:p>
          <a:p>
            <a:r>
              <a:rPr kumimoji="1" lang="ja-JP" altLang="en-US" dirty="0" smtClean="0"/>
              <a:t>マクドナルドのドライブスルーの注文をまとめてインドで受ける</a:t>
            </a:r>
            <a:endParaRPr kumimoji="1" lang="en-US" altLang="ja-JP" dirty="0" smtClean="0"/>
          </a:p>
          <a:p>
            <a:r>
              <a:rPr kumimoji="1" lang="ja-JP" altLang="en-US" dirty="0" smtClean="0"/>
              <a:t>ホワイトカラーの仕事はどんどんなくなっていくようです。</a:t>
            </a:r>
            <a:endParaRPr kumimoji="1" lang="en-US" altLang="ja-JP" dirty="0" smtClean="0"/>
          </a:p>
          <a:p>
            <a:endParaRPr kumimoji="1" lang="en-US" altLang="ja-JP" dirty="0" smtClean="0"/>
          </a:p>
          <a:p>
            <a:r>
              <a:rPr kumimoji="1" lang="ja-JP" altLang="en-US" dirty="0" smtClean="0"/>
              <a:t>自分は</a:t>
            </a:r>
            <a:r>
              <a:rPr kumimoji="1" lang="en-US" altLang="ja-JP" dirty="0" smtClean="0"/>
              <a:t>1998</a:t>
            </a:r>
            <a:r>
              <a:rPr kumimoji="1" lang="ja-JP" altLang="en-US" dirty="0" smtClean="0"/>
              <a:t>年に</a:t>
            </a:r>
            <a:r>
              <a:rPr kumimoji="1" lang="en-US" altLang="ja-JP" dirty="0" smtClean="0"/>
              <a:t>IBM</a:t>
            </a:r>
            <a:r>
              <a:rPr kumimoji="1" lang="ja-JP" altLang="en-US" dirty="0" smtClean="0"/>
              <a:t>に入社しましたが、入社した時に言われたのが、</a:t>
            </a:r>
            <a:endParaRPr kumimoji="1" lang="en-US" altLang="ja-JP" dirty="0" smtClean="0"/>
          </a:p>
          <a:p>
            <a:r>
              <a:rPr kumimoji="1" lang="en-US" altLang="ja-JP" dirty="0" smtClean="0"/>
              <a:t>IBM </a:t>
            </a:r>
            <a:r>
              <a:rPr kumimoji="1" lang="ja-JP" altLang="en-US" dirty="0" smtClean="0"/>
              <a:t>チャイナの新入社員のレベルが相当高いということです。</a:t>
            </a:r>
            <a:endParaRPr kumimoji="1" lang="en-US" altLang="ja-JP" dirty="0" smtClean="0"/>
          </a:p>
          <a:p>
            <a:r>
              <a:rPr kumimoji="1" lang="ja-JP" altLang="en-US" dirty="0" smtClean="0"/>
              <a:t>これから、そういうスキルも向上心もある奴らと闘っていくのだから、</a:t>
            </a:r>
            <a:endParaRPr kumimoji="1" lang="en-US" altLang="ja-JP" dirty="0" smtClean="0"/>
          </a:p>
          <a:p>
            <a:r>
              <a:rPr kumimoji="1" lang="ja-JP" altLang="en-US" dirty="0" smtClean="0"/>
              <a:t>並大抵の努力では太刀打ちできないよということです。</a:t>
            </a:r>
            <a:endParaRPr kumimoji="1" lang="en-US" altLang="ja-JP" dirty="0" smtClean="0"/>
          </a:p>
          <a:p>
            <a:endParaRPr kumimoji="1" lang="en-US" altLang="ja-JP" dirty="0" smtClean="0"/>
          </a:p>
          <a:p>
            <a:r>
              <a:rPr kumimoji="1" lang="ja-JP" altLang="en-US" dirty="0" smtClean="0"/>
              <a:t>ソフトウェアの世界もグローバル化は進んでいる</a:t>
            </a:r>
            <a:endParaRPr kumimoji="1" lang="en-US" altLang="ja-JP" dirty="0" smtClean="0"/>
          </a:p>
          <a:p>
            <a:r>
              <a:rPr kumimoji="1" lang="ja-JP" altLang="en-US" dirty="0" smtClean="0"/>
              <a:t>ＳＯＮＹの上田さんの話　背後礼ネットワーク</a:t>
            </a:r>
            <a:endParaRPr kumimoji="1" lang="en-US" altLang="ja-JP" dirty="0" smtClean="0"/>
          </a:p>
          <a:p>
            <a:endParaRPr kumimoji="1" lang="en-US" altLang="ja-JP" dirty="0" smtClean="0"/>
          </a:p>
          <a:p>
            <a:r>
              <a:rPr kumimoji="1" lang="ja-JP" altLang="en-US" dirty="0" smtClean="0"/>
              <a:t>グローバル化により競争が厳しくなり、あらゆるスピードが上がった</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30021007-9E91-4EA9-B044-7F85ED881594}" type="slidenum">
              <a:rPr lang="ja-JP" altLang="en-US" smtClean="0"/>
              <a:pPr>
                <a:defRPr/>
              </a:pPr>
              <a:t>6</a:t>
            </a:fld>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ＩＢＭ　</a:t>
            </a:r>
            <a:endParaRPr kumimoji="1" lang="en-US" altLang="ja-JP" dirty="0" smtClean="0"/>
          </a:p>
          <a:p>
            <a:r>
              <a:rPr kumimoji="1" lang="ja-JP" altLang="en-US" dirty="0" smtClean="0"/>
              <a:t>知識社会が広がりイノベーションの敷居が下がってきている</a:t>
            </a:r>
            <a:endParaRPr kumimoji="1" lang="en-US" altLang="ja-JP" dirty="0" smtClean="0"/>
          </a:p>
          <a:p>
            <a:r>
              <a:rPr kumimoji="1" lang="ja-JP" altLang="en-US" dirty="0" smtClean="0"/>
              <a:t>中小企業でも発展途上国でも、アイデアさえあればイノベーションを起こすことができる</a:t>
            </a:r>
            <a:endParaRPr kumimoji="1" lang="en-US" altLang="ja-JP" dirty="0" smtClean="0"/>
          </a:p>
          <a:p>
            <a:endParaRPr kumimoji="1" lang="en-US" altLang="ja-JP" dirty="0" smtClean="0"/>
          </a:p>
          <a:p>
            <a:r>
              <a:rPr kumimoji="1" lang="en-US" altLang="ja-JP" dirty="0" smtClean="0"/>
              <a:t>P&amp;G</a:t>
            </a:r>
          </a:p>
          <a:p>
            <a:r>
              <a:rPr kumimoji="1" lang="en-US" altLang="ja-JP" dirty="0" smtClean="0"/>
              <a:t>connect &amp; Develop</a:t>
            </a:r>
          </a:p>
          <a:p>
            <a:r>
              <a:rPr kumimoji="1" lang="ja-JP" altLang="en-US" dirty="0" smtClean="0"/>
              <a:t>ソリューションを作れる人を知っていることが重要</a:t>
            </a:r>
            <a:endParaRPr kumimoji="1" lang="en-US" altLang="ja-JP" dirty="0" smtClean="0"/>
          </a:p>
          <a:p>
            <a:endParaRPr kumimoji="1" lang="en-US" altLang="ja-JP" dirty="0" smtClean="0"/>
          </a:p>
          <a:p>
            <a:endParaRPr kumimoji="1" lang="en-US" altLang="ja-JP" dirty="0" smtClean="0"/>
          </a:p>
          <a:p>
            <a:r>
              <a:rPr kumimoji="1" lang="en-US" altLang="ja-JP" dirty="0" smtClean="0"/>
              <a:t>Intel</a:t>
            </a:r>
            <a:r>
              <a:rPr kumimoji="1" lang="ja-JP" altLang="en-US" dirty="0" smtClean="0"/>
              <a:t>の基礎研究を行わない競争戦略</a:t>
            </a:r>
            <a:endParaRPr kumimoji="1" lang="en-US" altLang="ja-JP" dirty="0" smtClean="0"/>
          </a:p>
          <a:p>
            <a:r>
              <a:rPr kumimoji="1" lang="en-US" altLang="ja-JP" dirty="0" smtClean="0"/>
              <a:t>Xerox</a:t>
            </a:r>
            <a:r>
              <a:rPr kumimoji="1" lang="ja-JP" altLang="en-US" dirty="0" smtClean="0"/>
              <a:t>が</a:t>
            </a:r>
            <a:r>
              <a:rPr kumimoji="1" lang="en-US" altLang="ja-JP" dirty="0" smtClean="0"/>
              <a:t>3Com</a:t>
            </a:r>
            <a:r>
              <a:rPr kumimoji="1" lang="ja-JP" altLang="en-US" dirty="0" smtClean="0"/>
              <a:t>や</a:t>
            </a:r>
            <a:r>
              <a:rPr kumimoji="1" lang="en-US" altLang="ja-JP" dirty="0" smtClean="0"/>
              <a:t>Adobe</a:t>
            </a:r>
            <a:r>
              <a:rPr kumimoji="1" lang="ja-JP" altLang="en-US" dirty="0" smtClean="0"/>
              <a:t>を</a:t>
            </a:r>
            <a:endParaRPr kumimoji="1" lang="en-US" altLang="ja-JP" dirty="0" smtClean="0"/>
          </a:p>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30021007-9E91-4EA9-B044-7F85ED881594}" type="slidenum">
              <a:rPr lang="ja-JP" altLang="en-US" smtClean="0"/>
              <a:pPr>
                <a:defRPr/>
              </a:pPr>
              <a:t>7</a:t>
            </a:fld>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モジュール化がすすんだ</a:t>
            </a:r>
            <a:r>
              <a:rPr kumimoji="1" lang="en-US" altLang="ja-JP" dirty="0" smtClean="0"/>
              <a:t>IT</a:t>
            </a:r>
            <a:r>
              <a:rPr kumimoji="1" lang="ja-JP" altLang="en-US" dirty="0" smtClean="0"/>
              <a:t>分野では研究開発に見合った収益があげれなくなってきている。</a:t>
            </a:r>
            <a:endParaRPr kumimoji="1" lang="en-US" altLang="ja-JP" dirty="0" smtClean="0"/>
          </a:p>
          <a:p>
            <a:r>
              <a:rPr kumimoji="1" lang="ja-JP" altLang="en-US" dirty="0" smtClean="0"/>
              <a:t>リニアモデル→オープンイノベーション</a:t>
            </a:r>
            <a:endParaRPr kumimoji="1" lang="en-US" altLang="ja-JP" dirty="0" smtClean="0"/>
          </a:p>
          <a:p>
            <a:r>
              <a:rPr kumimoji="1" lang="ja-JP" altLang="en-US" dirty="0" smtClean="0"/>
              <a:t>技術のイノベーションだけではなく、ビジネスモデルのイノベーションが必要</a:t>
            </a:r>
            <a:endParaRPr kumimoji="1" lang="en-US" altLang="ja-JP" dirty="0" smtClean="0"/>
          </a:p>
          <a:p>
            <a:endParaRPr kumimoji="1" lang="en-US" altLang="ja-JP" dirty="0" smtClean="0"/>
          </a:p>
          <a:p>
            <a:r>
              <a:rPr kumimoji="1" lang="ja-JP" altLang="en-US" dirty="0" smtClean="0"/>
              <a:t>イノベーションがクローズ→オープンに変化していくと、</a:t>
            </a:r>
            <a:endParaRPr kumimoji="1" lang="en-US" altLang="ja-JP" dirty="0" smtClean="0"/>
          </a:p>
          <a:p>
            <a:r>
              <a:rPr kumimoji="1" lang="ja-JP" altLang="en-US" dirty="0" smtClean="0"/>
              <a:t>産学連携がやりやすくなるし重要になってくる</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30021007-9E91-4EA9-B044-7F85ED881594}" type="slidenum">
              <a:rPr lang="ja-JP" altLang="en-US" smtClean="0"/>
              <a:pPr>
                <a:defRPr/>
              </a:pPr>
              <a:t>8</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171" name="Rectangle 3"/>
          <p:cNvSpPr>
            <a:spLocks noChangeArrowheads="1"/>
          </p:cNvSpPr>
          <p:nvPr userDrawn="1"/>
        </p:nvSpPr>
        <p:spPr bwMode="blackWhite">
          <a:xfrm>
            <a:off x="0" y="4800601"/>
            <a:ext cx="9144000" cy="2057400"/>
          </a:xfrm>
          <a:prstGeom prst="rect">
            <a:avLst/>
          </a:prstGeom>
          <a:solidFill>
            <a:srgbClr val="6090C8"/>
          </a:solidFill>
          <a:ln w="9525">
            <a:solidFill>
              <a:srgbClr val="6090C8"/>
            </a:solidFill>
            <a:miter lim="800000"/>
            <a:headEnd/>
            <a:tailEnd/>
          </a:ln>
          <a:effectLst/>
        </p:spPr>
        <p:txBody>
          <a:bodyPr wrap="none" anchor="ctr"/>
          <a:lstStyle/>
          <a:p>
            <a:endParaRPr lang="ja-JP" altLang="en-US"/>
          </a:p>
        </p:txBody>
      </p:sp>
      <p:sp>
        <p:nvSpPr>
          <p:cNvPr id="7172" name="Rectangle 4"/>
          <p:cNvSpPr>
            <a:spLocks noChangeArrowheads="1"/>
          </p:cNvSpPr>
          <p:nvPr/>
        </p:nvSpPr>
        <p:spPr bwMode="black">
          <a:xfrm>
            <a:off x="3821112" y="6096000"/>
            <a:ext cx="4103688" cy="306387"/>
          </a:xfrm>
          <a:prstGeom prst="rect">
            <a:avLst/>
          </a:prstGeom>
          <a:noFill/>
          <a:ln w="9525" algn="ctr">
            <a:noFill/>
            <a:miter lim="800000"/>
            <a:headEnd/>
            <a:tailEnd/>
          </a:ln>
          <a:effectLst/>
        </p:spPr>
        <p:txBody>
          <a:bodyPr lIns="18288" tIns="18288" rIns="18288" bIns="18288" anchor="ctr"/>
          <a:lstStyle/>
          <a:p>
            <a:pPr marL="342900" indent="-342900" algn="r">
              <a:lnSpc>
                <a:spcPct val="98000"/>
              </a:lnSpc>
              <a:spcBef>
                <a:spcPct val="20000"/>
              </a:spcBef>
              <a:buClrTx/>
              <a:buFontTx/>
              <a:buNone/>
            </a:pPr>
            <a:r>
              <a:rPr lang="ja-JP" altLang="en-US" sz="1700" dirty="0">
                <a:solidFill>
                  <a:schemeClr val="tx1"/>
                </a:solidFill>
              </a:rPr>
              <a:t>（財）</a:t>
            </a:r>
            <a:r>
              <a:rPr lang="ja-JP" altLang="en-US" sz="1700" dirty="0" smtClean="0">
                <a:solidFill>
                  <a:schemeClr val="tx1"/>
                </a:solidFill>
              </a:rPr>
              <a:t>九州先端科学技術研究所</a:t>
            </a:r>
            <a:endParaRPr lang="ja-JP" altLang="en-US" sz="1700" dirty="0">
              <a:solidFill>
                <a:schemeClr val="tx1"/>
              </a:solidFill>
            </a:endParaRPr>
          </a:p>
        </p:txBody>
      </p:sp>
      <p:sp>
        <p:nvSpPr>
          <p:cNvPr id="7173" name="Rectangle 5"/>
          <p:cNvSpPr>
            <a:spLocks noChangeArrowheads="1"/>
          </p:cNvSpPr>
          <p:nvPr/>
        </p:nvSpPr>
        <p:spPr bwMode="black">
          <a:xfrm>
            <a:off x="1447800" y="6399212"/>
            <a:ext cx="6488112" cy="306388"/>
          </a:xfrm>
          <a:prstGeom prst="rect">
            <a:avLst/>
          </a:prstGeom>
          <a:noFill/>
          <a:ln w="9525" algn="ctr">
            <a:noFill/>
            <a:miter lim="800000"/>
            <a:headEnd/>
            <a:tailEnd/>
          </a:ln>
          <a:effectLst/>
        </p:spPr>
        <p:txBody>
          <a:bodyPr lIns="18288" tIns="18288" rIns="18288" bIns="18288" anchor="ctr"/>
          <a:lstStyle/>
          <a:p>
            <a:pPr marL="342900" indent="-342900" algn="r">
              <a:lnSpc>
                <a:spcPct val="98000"/>
              </a:lnSpc>
              <a:spcBef>
                <a:spcPct val="20000"/>
              </a:spcBef>
              <a:buClrTx/>
              <a:buFontTx/>
              <a:buNone/>
            </a:pPr>
            <a:r>
              <a:rPr lang="en-US" sz="1400" b="1" dirty="0" smtClean="0">
                <a:solidFill>
                  <a:schemeClr val="tx1"/>
                </a:solidFill>
                <a:latin typeface="Verdana" pitchFamily="34" charset="0"/>
              </a:rPr>
              <a:t>I</a:t>
            </a:r>
            <a:r>
              <a:rPr lang="en-US" sz="1400" dirty="0" smtClean="0">
                <a:solidFill>
                  <a:schemeClr val="tx1"/>
                </a:solidFill>
                <a:latin typeface="Verdana" pitchFamily="34" charset="0"/>
              </a:rPr>
              <a:t>nstitute of </a:t>
            </a:r>
            <a:r>
              <a:rPr lang="en-US" sz="1400" b="1" dirty="0" smtClean="0">
                <a:solidFill>
                  <a:schemeClr val="tx1"/>
                </a:solidFill>
                <a:latin typeface="Verdana" pitchFamily="34" charset="0"/>
              </a:rPr>
              <a:t>S</a:t>
            </a:r>
            <a:r>
              <a:rPr lang="en-US" sz="1400" dirty="0" smtClean="0">
                <a:solidFill>
                  <a:schemeClr val="tx1"/>
                </a:solidFill>
                <a:latin typeface="Verdana" pitchFamily="34" charset="0"/>
              </a:rPr>
              <a:t>ystems, </a:t>
            </a:r>
            <a:r>
              <a:rPr lang="en-US" sz="1400" b="1" dirty="0" smtClean="0">
                <a:solidFill>
                  <a:schemeClr val="tx1"/>
                </a:solidFill>
                <a:latin typeface="Verdana" pitchFamily="34" charset="0"/>
              </a:rPr>
              <a:t>I</a:t>
            </a:r>
            <a:r>
              <a:rPr lang="en-US" sz="1400" dirty="0" smtClean="0">
                <a:solidFill>
                  <a:schemeClr val="tx1"/>
                </a:solidFill>
                <a:latin typeface="Verdana" pitchFamily="34" charset="0"/>
              </a:rPr>
              <a:t>nformation </a:t>
            </a:r>
            <a:r>
              <a:rPr lang="en-US" sz="1400" b="1" dirty="0" smtClean="0">
                <a:solidFill>
                  <a:schemeClr val="tx1"/>
                </a:solidFill>
                <a:latin typeface="Verdana" pitchFamily="34" charset="0"/>
              </a:rPr>
              <a:t>T</a:t>
            </a:r>
            <a:r>
              <a:rPr lang="en-US" sz="1400" dirty="0" smtClean="0">
                <a:solidFill>
                  <a:schemeClr val="tx1"/>
                </a:solidFill>
                <a:latin typeface="Verdana" pitchFamily="34" charset="0"/>
              </a:rPr>
              <a:t>echnologies and Nanotechnologies</a:t>
            </a:r>
            <a:endParaRPr lang="en-US" altLang="en-US" sz="1400" dirty="0">
              <a:solidFill>
                <a:schemeClr val="tx1"/>
              </a:solidFill>
              <a:latin typeface="Verdana" pitchFamily="34" charset="0"/>
            </a:endParaRPr>
          </a:p>
        </p:txBody>
      </p:sp>
      <p:sp>
        <p:nvSpPr>
          <p:cNvPr id="7175" name="Line 7"/>
          <p:cNvSpPr>
            <a:spLocks noChangeShapeType="1"/>
          </p:cNvSpPr>
          <p:nvPr/>
        </p:nvSpPr>
        <p:spPr bwMode="black">
          <a:xfrm flipV="1">
            <a:off x="762000" y="1725612"/>
            <a:ext cx="0" cy="331788"/>
          </a:xfrm>
          <a:prstGeom prst="line">
            <a:avLst/>
          </a:prstGeom>
          <a:noFill/>
          <a:ln w="12700">
            <a:solidFill>
              <a:schemeClr val="tx1"/>
            </a:solidFill>
            <a:round/>
            <a:headEnd/>
            <a:tailEnd/>
          </a:ln>
          <a:effectLst/>
        </p:spPr>
        <p:txBody>
          <a:bodyPr/>
          <a:lstStyle/>
          <a:p>
            <a:endParaRPr lang="ja-JP" altLang="en-US"/>
          </a:p>
        </p:txBody>
      </p:sp>
      <p:sp>
        <p:nvSpPr>
          <p:cNvPr id="7176" name="Rectangle 8"/>
          <p:cNvSpPr>
            <a:spLocks noGrp="1" noChangeArrowheads="1"/>
          </p:cNvSpPr>
          <p:nvPr>
            <p:ph type="ctrTitle"/>
          </p:nvPr>
        </p:nvSpPr>
        <p:spPr>
          <a:xfrm>
            <a:off x="381000" y="2362200"/>
            <a:ext cx="8448675" cy="609600"/>
          </a:xfrm>
        </p:spPr>
        <p:txBody>
          <a:bodyPr/>
          <a:lstStyle>
            <a:lvl1pPr>
              <a:defRPr>
                <a:solidFill>
                  <a:schemeClr val="bg1"/>
                </a:solidFill>
                <a:latin typeface="メイリオ" pitchFamily="50" charset="-128"/>
                <a:ea typeface="メイリオ" pitchFamily="50" charset="-128"/>
              </a:defRPr>
            </a:lvl1pPr>
          </a:lstStyle>
          <a:p>
            <a:endParaRPr lang="ja-JP" altLang="en-US" dirty="0"/>
          </a:p>
        </p:txBody>
      </p:sp>
      <p:sp>
        <p:nvSpPr>
          <p:cNvPr id="7177" name="Rectangle 9"/>
          <p:cNvSpPr>
            <a:spLocks noGrp="1" noChangeArrowheads="1"/>
          </p:cNvSpPr>
          <p:nvPr>
            <p:ph type="subTitle" idx="1"/>
          </p:nvPr>
        </p:nvSpPr>
        <p:spPr>
          <a:xfrm>
            <a:off x="1600200" y="3886200"/>
            <a:ext cx="6400800" cy="457200"/>
          </a:xfrm>
        </p:spPr>
        <p:txBody>
          <a:bodyPr/>
          <a:lstStyle>
            <a:lvl1pPr marL="0" indent="0">
              <a:buFont typeface="WingDings" pitchFamily="2" charset="2"/>
              <a:buNone/>
              <a:defRPr sz="2000">
                <a:solidFill>
                  <a:srgbClr val="F88000"/>
                </a:solidFill>
                <a:latin typeface="メイリオ" pitchFamily="50" charset="-128"/>
                <a:ea typeface="メイリオ" pitchFamily="50" charset="-128"/>
              </a:defRPr>
            </a:lvl1pPr>
          </a:lstStyle>
          <a:p>
            <a:endParaRPr lang="ja-JP" altLang="en-US" dirty="0"/>
          </a:p>
        </p:txBody>
      </p:sp>
      <p:pic>
        <p:nvPicPr>
          <p:cNvPr id="7178" name="Picture 10" descr="ISIT_Logo透明"/>
          <p:cNvPicPr>
            <a:picLocks noChangeAspect="1" noChangeArrowheads="1"/>
          </p:cNvPicPr>
          <p:nvPr/>
        </p:nvPicPr>
        <p:blipFill>
          <a:blip r:embed="rId2" cstate="print"/>
          <a:srcRect/>
          <a:stretch>
            <a:fillRect/>
          </a:stretch>
        </p:blipFill>
        <p:spPr bwMode="auto">
          <a:xfrm>
            <a:off x="8001000" y="5791200"/>
            <a:ext cx="936625" cy="936625"/>
          </a:xfrm>
          <a:prstGeom prst="rect">
            <a:avLst/>
          </a:prstGeom>
          <a:noFill/>
        </p:spPr>
      </p:pic>
      <p:pic>
        <p:nvPicPr>
          <p:cNvPr id="22" name="図 21" descr="ももちのコピー.jpg"/>
          <p:cNvPicPr>
            <a:picLocks noChangeAspect="1"/>
          </p:cNvPicPr>
          <p:nvPr userDrawn="1"/>
        </p:nvPicPr>
        <p:blipFill>
          <a:blip r:embed="rId3" cstate="print"/>
          <a:stretch>
            <a:fillRect/>
          </a:stretch>
        </p:blipFill>
        <p:spPr>
          <a:xfrm>
            <a:off x="0" y="0"/>
            <a:ext cx="9144000" cy="197275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 3"/>
          <p:cNvSpPr>
            <a:spLocks noGrp="1"/>
          </p:cNvSpPr>
          <p:nvPr>
            <p:ph type="sldNum" sz="quarter" idx="10"/>
          </p:nvPr>
        </p:nvSpPr>
        <p:spPr/>
        <p:txBody>
          <a:bodyPr/>
          <a:lstStyle>
            <a:lvl1pPr>
              <a:defRPr/>
            </a:lvl1pPr>
          </a:lstStyle>
          <a:p>
            <a:fld id="{FAFE93A8-3031-4F38-BFCF-941EE1A1379B}" type="slidenum">
              <a:rPr lang="en-US" altLang="ja-JP"/>
              <a:pPr/>
              <a:t>&lt;#&gt;</a:t>
            </a:fld>
            <a:endParaRPr lang="en-US" altLang="ja-JP"/>
          </a:p>
        </p:txBody>
      </p:sp>
      <p:sp>
        <p:nvSpPr>
          <p:cNvPr id="5" name="日付プレースホルダ 4"/>
          <p:cNvSpPr>
            <a:spLocks noGrp="1"/>
          </p:cNvSpPr>
          <p:nvPr>
            <p:ph type="dt" sz="half" idx="11"/>
          </p:nvPr>
        </p:nvSpPr>
        <p:spPr>
          <a:xfrm>
            <a:off x="3733800" y="6553200"/>
            <a:ext cx="1981200" cy="304800"/>
          </a:xfrm>
          <a:prstGeom prst="rect">
            <a:avLst/>
          </a:prstGeom>
        </p:spPr>
        <p:txBody>
          <a:bodyPr/>
          <a:lstStyle>
            <a:lvl1pPr>
              <a:defRPr/>
            </a:lvl1pPr>
          </a:lstStyle>
          <a:p>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384925" y="871538"/>
            <a:ext cx="2076450" cy="480695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53988" y="871538"/>
            <a:ext cx="6078537" cy="480695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 3"/>
          <p:cNvSpPr>
            <a:spLocks noGrp="1"/>
          </p:cNvSpPr>
          <p:nvPr>
            <p:ph type="sldNum" sz="quarter" idx="10"/>
          </p:nvPr>
        </p:nvSpPr>
        <p:spPr/>
        <p:txBody>
          <a:bodyPr/>
          <a:lstStyle>
            <a:lvl1pPr>
              <a:defRPr/>
            </a:lvl1pPr>
          </a:lstStyle>
          <a:p>
            <a:fld id="{B951BAB0-B2FA-4E21-A20E-4AFFD263A90D}" type="slidenum">
              <a:rPr lang="en-US" altLang="ja-JP"/>
              <a:pPr/>
              <a:t>&lt;#&gt;</a:t>
            </a:fld>
            <a:endParaRPr lang="en-US" altLang="ja-JP"/>
          </a:p>
        </p:txBody>
      </p:sp>
      <p:sp>
        <p:nvSpPr>
          <p:cNvPr id="5" name="日付プレースホルダ 4"/>
          <p:cNvSpPr>
            <a:spLocks noGrp="1"/>
          </p:cNvSpPr>
          <p:nvPr>
            <p:ph type="dt" sz="half" idx="11"/>
          </p:nvPr>
        </p:nvSpPr>
        <p:spPr>
          <a:xfrm>
            <a:off x="3733800" y="6553200"/>
            <a:ext cx="1981200" cy="304800"/>
          </a:xfrm>
          <a:prstGeom prst="rect">
            <a:avLst/>
          </a:prstGeom>
        </p:spPr>
        <p:txBody>
          <a:bodyPr/>
          <a:lstStyle>
            <a:lvl1pPr>
              <a:defRPr/>
            </a:lvl1pPr>
          </a:lstStyle>
          <a:p>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3988" y="871538"/>
            <a:ext cx="8245475" cy="498475"/>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1112838" y="1776413"/>
            <a:ext cx="3597275" cy="39020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862513" y="1776413"/>
            <a:ext cx="3598862" cy="39020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スライド番号プレースホルダ 4"/>
          <p:cNvSpPr>
            <a:spLocks noGrp="1"/>
          </p:cNvSpPr>
          <p:nvPr>
            <p:ph type="sldNum" sz="quarter" idx="10"/>
          </p:nvPr>
        </p:nvSpPr>
        <p:spPr>
          <a:xfrm>
            <a:off x="0" y="6553200"/>
            <a:ext cx="762000" cy="304800"/>
          </a:xfrm>
        </p:spPr>
        <p:txBody>
          <a:bodyPr/>
          <a:lstStyle>
            <a:lvl1pPr>
              <a:defRPr/>
            </a:lvl1pPr>
          </a:lstStyle>
          <a:p>
            <a:fld id="{31424C5A-737C-4B8F-8223-A03B71E42786}" type="slidenum">
              <a:rPr lang="en-US" altLang="ja-JP"/>
              <a:pPr/>
              <a:t>&lt;#&gt;</a:t>
            </a:fld>
            <a:endParaRPr lang="en-US" altLang="ja-JP"/>
          </a:p>
        </p:txBody>
      </p:sp>
      <p:sp>
        <p:nvSpPr>
          <p:cNvPr id="6" name="日付プレースホルダ 5"/>
          <p:cNvSpPr>
            <a:spLocks noGrp="1"/>
          </p:cNvSpPr>
          <p:nvPr>
            <p:ph type="dt" sz="half" idx="11"/>
          </p:nvPr>
        </p:nvSpPr>
        <p:spPr>
          <a:xfrm>
            <a:off x="3733800" y="6553200"/>
            <a:ext cx="1981200" cy="304800"/>
          </a:xfrm>
          <a:prstGeom prst="rect">
            <a:avLst/>
          </a:prstGeom>
        </p:spPr>
        <p:txBody>
          <a:bodyPr/>
          <a:lstStyle>
            <a:lvl1pPr>
              <a:defRPr/>
            </a:lvl1pPr>
          </a:lstStyle>
          <a:p>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3988" y="871538"/>
            <a:ext cx="8245475" cy="498475"/>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1112838" y="1776413"/>
            <a:ext cx="3597275" cy="39020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862513" y="1776413"/>
            <a:ext cx="3598862" cy="187483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862513" y="3803650"/>
            <a:ext cx="3598862" cy="187483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スライド番号プレースホルダ 5"/>
          <p:cNvSpPr>
            <a:spLocks noGrp="1"/>
          </p:cNvSpPr>
          <p:nvPr>
            <p:ph type="sldNum" sz="quarter" idx="10"/>
          </p:nvPr>
        </p:nvSpPr>
        <p:spPr>
          <a:xfrm>
            <a:off x="0" y="6553200"/>
            <a:ext cx="762000" cy="304800"/>
          </a:xfrm>
        </p:spPr>
        <p:txBody>
          <a:bodyPr/>
          <a:lstStyle>
            <a:lvl1pPr>
              <a:defRPr/>
            </a:lvl1pPr>
          </a:lstStyle>
          <a:p>
            <a:fld id="{3CE8981D-4726-452D-A851-12DBDA5FF4FF}" type="slidenum">
              <a:rPr lang="en-US" altLang="ja-JP"/>
              <a:pPr/>
              <a:t>&lt;#&gt;</a:t>
            </a:fld>
            <a:endParaRPr lang="en-US" altLang="ja-JP"/>
          </a:p>
        </p:txBody>
      </p:sp>
      <p:sp>
        <p:nvSpPr>
          <p:cNvPr id="7" name="日付プレースホルダ 6"/>
          <p:cNvSpPr>
            <a:spLocks noGrp="1"/>
          </p:cNvSpPr>
          <p:nvPr>
            <p:ph type="dt" sz="half" idx="11"/>
          </p:nvPr>
        </p:nvSpPr>
        <p:spPr>
          <a:xfrm>
            <a:off x="3733800" y="6553200"/>
            <a:ext cx="1981200" cy="304800"/>
          </a:xfrm>
          <a:prstGeom prst="rect">
            <a:avLst/>
          </a:prstGeom>
        </p:spPr>
        <p:txBody>
          <a:bodyPr/>
          <a:lstStyle>
            <a:lvl1pPr>
              <a:defRPr/>
            </a:lvl1pPr>
          </a:lstStyle>
          <a:p>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3988" y="457200"/>
            <a:ext cx="8245475" cy="498475"/>
          </a:xfrm>
        </p:spPr>
        <p:txBody>
          <a:bodyPr/>
          <a:lstStyle>
            <a:lvl1pPr>
              <a:defRPr>
                <a:latin typeface="メイリオ" pitchFamily="50" charset="-128"/>
                <a:ea typeface="メイリオ" pitchFamily="50" charset="-128"/>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スライド番号プレースホルダ 3"/>
          <p:cNvSpPr>
            <a:spLocks noGrp="1"/>
          </p:cNvSpPr>
          <p:nvPr>
            <p:ph type="sldNum" sz="quarter" idx="10"/>
          </p:nvPr>
        </p:nvSpPr>
        <p:spPr/>
        <p:txBody>
          <a:bodyPr/>
          <a:lstStyle>
            <a:lvl1pPr>
              <a:defRPr/>
            </a:lvl1pPr>
          </a:lstStyle>
          <a:p>
            <a:fld id="{605BD4D4-50C6-4BD3-903A-027A544762F2}" type="slidenum">
              <a:rPr lang="en-US" altLang="ja-JP"/>
              <a:pPr/>
              <a:t>&lt;#&gt;</a:t>
            </a:fld>
            <a:endParaRPr lang="en-US" altLang="ja-JP"/>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スライド番号プレースホルダ 3"/>
          <p:cNvSpPr>
            <a:spLocks noGrp="1"/>
          </p:cNvSpPr>
          <p:nvPr>
            <p:ph type="sldNum" sz="quarter" idx="10"/>
          </p:nvPr>
        </p:nvSpPr>
        <p:spPr/>
        <p:txBody>
          <a:bodyPr/>
          <a:lstStyle>
            <a:lvl1pPr>
              <a:defRPr/>
            </a:lvl1pPr>
          </a:lstStyle>
          <a:p>
            <a:fld id="{CD39E96A-94F1-4C50-AC79-57C121A33AAF}" type="slidenum">
              <a:rPr lang="en-US" altLang="ja-JP"/>
              <a:pPr/>
              <a:t>&lt;#&gt;</a:t>
            </a:fld>
            <a:endParaRPr lang="en-US" altLang="ja-JP"/>
          </a:p>
        </p:txBody>
      </p:sp>
      <p:sp>
        <p:nvSpPr>
          <p:cNvPr id="5" name="日付プレースホルダ 4"/>
          <p:cNvSpPr>
            <a:spLocks noGrp="1"/>
          </p:cNvSpPr>
          <p:nvPr>
            <p:ph type="dt" sz="half" idx="11"/>
          </p:nvPr>
        </p:nvSpPr>
        <p:spPr>
          <a:xfrm>
            <a:off x="3733800" y="6553200"/>
            <a:ext cx="1981200" cy="304800"/>
          </a:xfrm>
          <a:prstGeom prst="rect">
            <a:avLst/>
          </a:prstGeom>
        </p:spPr>
        <p:txBody>
          <a:bodyPr/>
          <a:lstStyle>
            <a:lvl1pPr>
              <a:defRPr/>
            </a:lvl1pPr>
          </a:lstStyle>
          <a:p>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112838" y="1776413"/>
            <a:ext cx="3597275" cy="390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862513" y="1776413"/>
            <a:ext cx="3598862" cy="390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スライド番号プレースホルダ 4"/>
          <p:cNvSpPr>
            <a:spLocks noGrp="1"/>
          </p:cNvSpPr>
          <p:nvPr>
            <p:ph type="sldNum" sz="quarter" idx="10"/>
          </p:nvPr>
        </p:nvSpPr>
        <p:spPr/>
        <p:txBody>
          <a:bodyPr/>
          <a:lstStyle>
            <a:lvl1pPr>
              <a:defRPr/>
            </a:lvl1pPr>
          </a:lstStyle>
          <a:p>
            <a:fld id="{85B20398-38A8-4530-9D5F-C9BA64E68960}" type="slidenum">
              <a:rPr lang="en-US" altLang="ja-JP"/>
              <a:pPr/>
              <a:t>&lt;#&gt;</a:t>
            </a:fld>
            <a:endParaRPr lang="en-US" altLang="ja-JP"/>
          </a:p>
        </p:txBody>
      </p:sp>
      <p:sp>
        <p:nvSpPr>
          <p:cNvPr id="6" name="日付プレースホルダ 5"/>
          <p:cNvSpPr>
            <a:spLocks noGrp="1"/>
          </p:cNvSpPr>
          <p:nvPr>
            <p:ph type="dt" sz="half" idx="11"/>
          </p:nvPr>
        </p:nvSpPr>
        <p:spPr>
          <a:xfrm>
            <a:off x="3733800" y="6553200"/>
            <a:ext cx="1981200" cy="304800"/>
          </a:xfrm>
          <a:prstGeom prst="rect">
            <a:avLst/>
          </a:prstGeom>
        </p:spPr>
        <p:txBody>
          <a:bodyPr/>
          <a:lstStyle>
            <a:lvl1pPr>
              <a:defRPr/>
            </a:lvl1pPr>
          </a:lstStyle>
          <a:p>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スライド番号プレースホルダ 6"/>
          <p:cNvSpPr>
            <a:spLocks noGrp="1"/>
          </p:cNvSpPr>
          <p:nvPr>
            <p:ph type="sldNum" sz="quarter" idx="10"/>
          </p:nvPr>
        </p:nvSpPr>
        <p:spPr/>
        <p:txBody>
          <a:bodyPr/>
          <a:lstStyle>
            <a:lvl1pPr>
              <a:defRPr/>
            </a:lvl1pPr>
          </a:lstStyle>
          <a:p>
            <a:fld id="{B9D2A257-9BA8-4F91-AB5F-8843CEE5882D}" type="slidenum">
              <a:rPr lang="en-US" altLang="ja-JP"/>
              <a:pPr/>
              <a:t>&lt;#&gt;</a:t>
            </a:fld>
            <a:endParaRPr lang="en-US" altLang="ja-JP"/>
          </a:p>
        </p:txBody>
      </p:sp>
      <p:sp>
        <p:nvSpPr>
          <p:cNvPr id="8" name="日付プレースホルダ 7"/>
          <p:cNvSpPr>
            <a:spLocks noGrp="1"/>
          </p:cNvSpPr>
          <p:nvPr>
            <p:ph type="dt" sz="half" idx="11"/>
          </p:nvPr>
        </p:nvSpPr>
        <p:spPr>
          <a:xfrm>
            <a:off x="3733800" y="6553200"/>
            <a:ext cx="1981200" cy="304800"/>
          </a:xfrm>
          <a:prstGeom prst="rect">
            <a:avLst/>
          </a:prstGeom>
        </p:spPr>
        <p:txBody>
          <a:bodyPr/>
          <a:lstStyle>
            <a:lvl1pPr>
              <a:defRPr/>
            </a:lvl1pPr>
          </a:lstStyle>
          <a:p>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スライド番号プレースホルダ 2"/>
          <p:cNvSpPr>
            <a:spLocks noGrp="1"/>
          </p:cNvSpPr>
          <p:nvPr>
            <p:ph type="sldNum" sz="quarter" idx="10"/>
          </p:nvPr>
        </p:nvSpPr>
        <p:spPr/>
        <p:txBody>
          <a:bodyPr/>
          <a:lstStyle>
            <a:lvl1pPr>
              <a:defRPr/>
            </a:lvl1pPr>
          </a:lstStyle>
          <a:p>
            <a:fld id="{C09B0615-5527-400E-88B5-D5893CD6D994}" type="slidenum">
              <a:rPr lang="en-US" altLang="ja-JP"/>
              <a:pPr/>
              <a:t>&lt;#&gt;</a:t>
            </a:fld>
            <a:endParaRPr lang="en-US" altLang="ja-JP"/>
          </a:p>
        </p:txBody>
      </p:sp>
      <p:sp>
        <p:nvSpPr>
          <p:cNvPr id="4" name="日付プレースホルダ 3"/>
          <p:cNvSpPr>
            <a:spLocks noGrp="1"/>
          </p:cNvSpPr>
          <p:nvPr>
            <p:ph type="dt" sz="half" idx="11"/>
          </p:nvPr>
        </p:nvSpPr>
        <p:spPr>
          <a:xfrm>
            <a:off x="3733800" y="6553200"/>
            <a:ext cx="1981200" cy="304800"/>
          </a:xfrm>
          <a:prstGeom prst="rect">
            <a:avLst/>
          </a:prstGeom>
        </p:spPr>
        <p:txBody>
          <a:bodyPr/>
          <a:lstStyle>
            <a:lvl1pPr>
              <a:defRPr/>
            </a:lvl1pPr>
          </a:lstStyle>
          <a:p>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0"/>
          </p:nvPr>
        </p:nvSpPr>
        <p:spPr/>
        <p:txBody>
          <a:bodyPr/>
          <a:lstStyle>
            <a:lvl1pPr>
              <a:defRPr/>
            </a:lvl1pPr>
          </a:lstStyle>
          <a:p>
            <a:fld id="{40B514A9-3015-4599-BA15-8240D6E9562C}" type="slidenum">
              <a:rPr lang="en-US" altLang="ja-JP"/>
              <a:pPr/>
              <a:t>&lt;#&gt;</a:t>
            </a:fld>
            <a:endParaRPr lang="en-US" altLang="ja-JP"/>
          </a:p>
        </p:txBody>
      </p:sp>
      <p:sp>
        <p:nvSpPr>
          <p:cNvPr id="3" name="日付プレースホルダ 2"/>
          <p:cNvSpPr>
            <a:spLocks noGrp="1"/>
          </p:cNvSpPr>
          <p:nvPr>
            <p:ph type="dt" sz="half" idx="11"/>
          </p:nvPr>
        </p:nvSpPr>
        <p:spPr>
          <a:xfrm>
            <a:off x="3733800" y="6553200"/>
            <a:ext cx="1981200" cy="304800"/>
          </a:xfrm>
          <a:prstGeom prst="rect">
            <a:avLst/>
          </a:prstGeom>
        </p:spPr>
        <p:txBody>
          <a:bodyPr/>
          <a:lstStyle>
            <a:lvl1pPr>
              <a:defRPr/>
            </a:lvl1pPr>
          </a:lstStyle>
          <a:p>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スライド番号プレースホルダ 4"/>
          <p:cNvSpPr>
            <a:spLocks noGrp="1"/>
          </p:cNvSpPr>
          <p:nvPr>
            <p:ph type="sldNum" sz="quarter" idx="10"/>
          </p:nvPr>
        </p:nvSpPr>
        <p:spPr/>
        <p:txBody>
          <a:bodyPr/>
          <a:lstStyle>
            <a:lvl1pPr>
              <a:defRPr/>
            </a:lvl1pPr>
          </a:lstStyle>
          <a:p>
            <a:fld id="{2E855D01-6654-492C-9DCF-677CCE0E5052}" type="slidenum">
              <a:rPr lang="en-US" altLang="ja-JP"/>
              <a:pPr/>
              <a:t>&lt;#&gt;</a:t>
            </a:fld>
            <a:endParaRPr lang="en-US" altLang="ja-JP"/>
          </a:p>
        </p:txBody>
      </p:sp>
      <p:sp>
        <p:nvSpPr>
          <p:cNvPr id="6" name="日付プレースホルダ 5"/>
          <p:cNvSpPr>
            <a:spLocks noGrp="1"/>
          </p:cNvSpPr>
          <p:nvPr>
            <p:ph type="dt" sz="half" idx="11"/>
          </p:nvPr>
        </p:nvSpPr>
        <p:spPr>
          <a:xfrm>
            <a:off x="3733800" y="6553200"/>
            <a:ext cx="1981200" cy="304800"/>
          </a:xfrm>
          <a:prstGeom prst="rect">
            <a:avLst/>
          </a:prstGeom>
        </p:spPr>
        <p:txBody>
          <a:bodyPr/>
          <a:lstStyle>
            <a:lvl1pPr>
              <a:defRPr/>
            </a:lvl1pPr>
          </a:lstStyle>
          <a:p>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スライド番号プレースホルダ 4"/>
          <p:cNvSpPr>
            <a:spLocks noGrp="1"/>
          </p:cNvSpPr>
          <p:nvPr>
            <p:ph type="sldNum" sz="quarter" idx="10"/>
          </p:nvPr>
        </p:nvSpPr>
        <p:spPr/>
        <p:txBody>
          <a:bodyPr/>
          <a:lstStyle>
            <a:lvl1pPr>
              <a:defRPr/>
            </a:lvl1pPr>
          </a:lstStyle>
          <a:p>
            <a:fld id="{B5CD0401-C9B7-4FFD-B0AD-E067B036877F}" type="slidenum">
              <a:rPr lang="en-US" altLang="ja-JP"/>
              <a:pPr/>
              <a:t>&lt;#&gt;</a:t>
            </a:fld>
            <a:endParaRPr lang="en-US" altLang="ja-JP"/>
          </a:p>
        </p:txBody>
      </p:sp>
      <p:sp>
        <p:nvSpPr>
          <p:cNvPr id="6" name="日付プレースホルダ 5"/>
          <p:cNvSpPr>
            <a:spLocks noGrp="1"/>
          </p:cNvSpPr>
          <p:nvPr>
            <p:ph type="dt" sz="half" idx="11"/>
          </p:nvPr>
        </p:nvSpPr>
        <p:spPr>
          <a:xfrm>
            <a:off x="3733800" y="6553200"/>
            <a:ext cx="1981200" cy="304800"/>
          </a:xfrm>
          <a:prstGeom prst="rect">
            <a:avLst/>
          </a:prstGeom>
        </p:spPr>
        <p:txBody>
          <a:bodyPr/>
          <a:lstStyle>
            <a:lvl1pPr>
              <a:defRPr/>
            </a:lvl1pPr>
          </a:lstStyle>
          <a:p>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blackWhite">
          <a:xfrm>
            <a:off x="0" y="6475413"/>
            <a:ext cx="9144000" cy="382587"/>
          </a:xfrm>
          <a:prstGeom prst="rect">
            <a:avLst/>
          </a:prstGeom>
          <a:solidFill>
            <a:srgbClr val="6090C8"/>
          </a:solidFill>
          <a:ln w="3175">
            <a:solidFill>
              <a:srgbClr val="6090C8"/>
            </a:solidFill>
            <a:miter lim="800000"/>
            <a:headEnd/>
            <a:tailEnd/>
          </a:ln>
          <a:effectLst/>
        </p:spPr>
        <p:txBody>
          <a:bodyPr wrap="none" anchor="ctr"/>
          <a:lstStyle/>
          <a:p>
            <a:endParaRPr lang="ja-JP" altLang="en-US" dirty="0">
              <a:latin typeface="メイリオ" pitchFamily="50" charset="-128"/>
              <a:ea typeface="メイリオ" pitchFamily="50" charset="-128"/>
            </a:endParaRPr>
          </a:p>
        </p:txBody>
      </p:sp>
      <p:sp>
        <p:nvSpPr>
          <p:cNvPr id="6147" name="Rectangle 3"/>
          <p:cNvSpPr>
            <a:spLocks noChangeArrowheads="1"/>
          </p:cNvSpPr>
          <p:nvPr/>
        </p:nvSpPr>
        <p:spPr bwMode="blackWhite">
          <a:xfrm>
            <a:off x="0" y="0"/>
            <a:ext cx="9144000" cy="382588"/>
          </a:xfrm>
          <a:prstGeom prst="rect">
            <a:avLst/>
          </a:prstGeom>
          <a:solidFill>
            <a:srgbClr val="6090C8"/>
          </a:solidFill>
          <a:ln w="3175">
            <a:solidFill>
              <a:srgbClr val="6090C8"/>
            </a:solidFill>
            <a:miter lim="800000"/>
            <a:headEnd/>
            <a:tailEnd/>
          </a:ln>
          <a:effectLst/>
        </p:spPr>
        <p:txBody>
          <a:bodyPr wrap="none" anchor="ctr"/>
          <a:lstStyle/>
          <a:p>
            <a:endParaRPr lang="ja-JP" altLang="en-US"/>
          </a:p>
        </p:txBody>
      </p:sp>
      <p:sp>
        <p:nvSpPr>
          <p:cNvPr id="6148" name="Rectangle 4"/>
          <p:cNvSpPr>
            <a:spLocks noGrp="1" noChangeArrowheads="1"/>
          </p:cNvSpPr>
          <p:nvPr>
            <p:ph type="title"/>
          </p:nvPr>
        </p:nvSpPr>
        <p:spPr bwMode="auto">
          <a:xfrm>
            <a:off x="153988" y="871538"/>
            <a:ext cx="8245475" cy="49847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6149" name="Rectangle 5"/>
          <p:cNvSpPr>
            <a:spLocks noGrp="1" noChangeArrowheads="1"/>
          </p:cNvSpPr>
          <p:nvPr>
            <p:ph type="body" idx="1"/>
          </p:nvPr>
        </p:nvSpPr>
        <p:spPr bwMode="auto">
          <a:xfrm>
            <a:off x="1112838" y="1776413"/>
            <a:ext cx="7348537" cy="3902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50" name="Text Box 6"/>
          <p:cNvSpPr txBox="1">
            <a:spLocks noChangeArrowheads="1"/>
          </p:cNvSpPr>
          <p:nvPr/>
        </p:nvSpPr>
        <p:spPr bwMode="black">
          <a:xfrm>
            <a:off x="1447800" y="52388"/>
            <a:ext cx="2496196" cy="307777"/>
          </a:xfrm>
          <a:prstGeom prst="rect">
            <a:avLst/>
          </a:prstGeom>
          <a:noFill/>
          <a:ln w="9525">
            <a:noFill/>
            <a:miter lim="800000"/>
            <a:headEnd/>
            <a:tailEnd/>
          </a:ln>
          <a:effectLst/>
        </p:spPr>
        <p:txBody>
          <a:bodyPr wrap="none">
            <a:spAutoFit/>
          </a:bodyPr>
          <a:lstStyle/>
          <a:p>
            <a:pPr eaLnBrk="0" hangingPunct="0">
              <a:buClrTx/>
              <a:buFontTx/>
              <a:buNone/>
            </a:pPr>
            <a:r>
              <a:rPr lang="en-US" altLang="ja-JP" sz="1400" dirty="0">
                <a:solidFill>
                  <a:schemeClr val="tx1"/>
                </a:solidFill>
                <a:latin typeface="メイリオ" pitchFamily="50" charset="-128"/>
                <a:ea typeface="メイリオ" pitchFamily="50" charset="-128"/>
              </a:rPr>
              <a:t>(</a:t>
            </a:r>
            <a:r>
              <a:rPr lang="ja-JP" altLang="en-US" sz="1400" dirty="0">
                <a:solidFill>
                  <a:schemeClr val="tx1"/>
                </a:solidFill>
                <a:latin typeface="メイリオ" pitchFamily="50" charset="-128"/>
                <a:ea typeface="メイリオ" pitchFamily="50" charset="-128"/>
              </a:rPr>
              <a:t>財</a:t>
            </a:r>
            <a:r>
              <a:rPr lang="en-US" altLang="ja-JP" sz="1400" dirty="0">
                <a:solidFill>
                  <a:schemeClr val="tx1"/>
                </a:solidFill>
                <a:latin typeface="メイリオ" pitchFamily="50" charset="-128"/>
                <a:ea typeface="メイリオ" pitchFamily="50" charset="-128"/>
              </a:rPr>
              <a:t>)</a:t>
            </a:r>
            <a:r>
              <a:rPr lang="ja-JP" altLang="en-US" sz="1400" dirty="0" smtClean="0">
                <a:solidFill>
                  <a:schemeClr val="tx1"/>
                </a:solidFill>
                <a:latin typeface="メイリオ" pitchFamily="50" charset="-128"/>
                <a:ea typeface="メイリオ" pitchFamily="50" charset="-128"/>
              </a:rPr>
              <a:t>九州先端科学技術研究所</a:t>
            </a:r>
            <a:endParaRPr lang="ja-JP" altLang="en-US" sz="1400" dirty="0">
              <a:solidFill>
                <a:schemeClr val="tx1"/>
              </a:solidFill>
              <a:latin typeface="メイリオ" pitchFamily="50" charset="-128"/>
              <a:ea typeface="メイリオ" pitchFamily="50" charset="-128"/>
            </a:endParaRPr>
          </a:p>
        </p:txBody>
      </p:sp>
      <p:sp>
        <p:nvSpPr>
          <p:cNvPr id="6151" name="Rectangle 7"/>
          <p:cNvSpPr>
            <a:spLocks noChangeArrowheads="1"/>
          </p:cNvSpPr>
          <p:nvPr/>
        </p:nvSpPr>
        <p:spPr bwMode="black">
          <a:xfrm>
            <a:off x="1447800" y="6502400"/>
            <a:ext cx="4191000" cy="244475"/>
          </a:xfrm>
          <a:prstGeom prst="rect">
            <a:avLst/>
          </a:prstGeom>
          <a:noFill/>
          <a:ln w="9525">
            <a:noFill/>
            <a:miter lim="800000"/>
            <a:headEnd/>
            <a:tailEnd/>
          </a:ln>
          <a:effectLst/>
        </p:spPr>
        <p:txBody>
          <a:bodyPr>
            <a:spAutoFit/>
          </a:bodyPr>
          <a:lstStyle/>
          <a:p>
            <a:pPr eaLnBrk="0" hangingPunct="0">
              <a:buClrTx/>
              <a:buFontTx/>
              <a:buNone/>
            </a:pPr>
            <a:r>
              <a:rPr lang="ja-JP" altLang="en-US" sz="1000" dirty="0" err="1" smtClean="0">
                <a:solidFill>
                  <a:schemeClr val="tx1"/>
                </a:solidFill>
                <a:latin typeface="メイリオ" pitchFamily="50" charset="-128"/>
                <a:ea typeface="メイリオ" pitchFamily="50" charset="-128"/>
              </a:rPr>
              <a:t>わんくま</a:t>
            </a:r>
            <a:r>
              <a:rPr lang="ja-JP" altLang="en-US" sz="1000" dirty="0" smtClean="0">
                <a:solidFill>
                  <a:schemeClr val="tx1"/>
                </a:solidFill>
                <a:latin typeface="メイリオ" pitchFamily="50" charset="-128"/>
                <a:ea typeface="メイリオ" pitchFamily="50" charset="-128"/>
              </a:rPr>
              <a:t>同盟 福岡勉強会</a:t>
            </a:r>
            <a:r>
              <a:rPr lang="en-US" altLang="ja-JP" sz="1000" dirty="0" smtClean="0">
                <a:solidFill>
                  <a:schemeClr val="tx1"/>
                </a:solidFill>
                <a:latin typeface="メイリオ" pitchFamily="50" charset="-128"/>
                <a:ea typeface="メイリオ" pitchFamily="50" charset="-128"/>
              </a:rPr>
              <a:t>#9</a:t>
            </a:r>
            <a:r>
              <a:rPr lang="ja-JP" altLang="en-US" sz="1000" dirty="0">
                <a:solidFill>
                  <a:schemeClr val="tx1"/>
                </a:solidFill>
                <a:latin typeface="メイリオ" pitchFamily="50" charset="-128"/>
                <a:ea typeface="メイリオ" pitchFamily="50" charset="-128"/>
              </a:rPr>
              <a:t>　</a:t>
            </a:r>
            <a:r>
              <a:rPr lang="en-US" altLang="ja-JP" sz="1000" dirty="0" smtClean="0">
                <a:solidFill>
                  <a:schemeClr val="tx1"/>
                </a:solidFill>
                <a:latin typeface="メイリオ" pitchFamily="50" charset="-128"/>
                <a:ea typeface="メイリオ" pitchFamily="50" charset="-128"/>
              </a:rPr>
              <a:t>2009/9/5</a:t>
            </a:r>
            <a:endParaRPr lang="en-US" altLang="ja-JP" sz="1000" dirty="0">
              <a:solidFill>
                <a:schemeClr val="tx1"/>
              </a:solidFill>
              <a:latin typeface="メイリオ" pitchFamily="50" charset="-128"/>
              <a:ea typeface="メイリオ" pitchFamily="50" charset="-128"/>
            </a:endParaRPr>
          </a:p>
        </p:txBody>
      </p:sp>
      <p:sp>
        <p:nvSpPr>
          <p:cNvPr id="6153" name="Line 9"/>
          <p:cNvSpPr>
            <a:spLocks noChangeShapeType="1"/>
          </p:cNvSpPr>
          <p:nvPr/>
        </p:nvSpPr>
        <p:spPr bwMode="black">
          <a:xfrm>
            <a:off x="1447800" y="147638"/>
            <a:ext cx="0" cy="234950"/>
          </a:xfrm>
          <a:prstGeom prst="line">
            <a:avLst/>
          </a:prstGeom>
          <a:noFill/>
          <a:ln w="9525">
            <a:solidFill>
              <a:schemeClr val="tx1"/>
            </a:solidFill>
            <a:round/>
            <a:headEnd/>
            <a:tailEnd/>
          </a:ln>
          <a:effectLst/>
        </p:spPr>
        <p:txBody>
          <a:bodyPr wrap="none" anchor="ctr"/>
          <a:lstStyle/>
          <a:p>
            <a:endParaRPr lang="ja-JP" altLang="en-US"/>
          </a:p>
        </p:txBody>
      </p:sp>
      <p:sp>
        <p:nvSpPr>
          <p:cNvPr id="6154" name="Line 10"/>
          <p:cNvSpPr>
            <a:spLocks noChangeShapeType="1"/>
          </p:cNvSpPr>
          <p:nvPr/>
        </p:nvSpPr>
        <p:spPr bwMode="black">
          <a:xfrm>
            <a:off x="1447800" y="6475413"/>
            <a:ext cx="0" cy="192087"/>
          </a:xfrm>
          <a:prstGeom prst="line">
            <a:avLst/>
          </a:prstGeom>
          <a:noFill/>
          <a:ln w="9525">
            <a:solidFill>
              <a:schemeClr val="tx1"/>
            </a:solidFill>
            <a:round/>
            <a:headEnd/>
            <a:tailEnd/>
          </a:ln>
          <a:effectLst/>
        </p:spPr>
        <p:txBody>
          <a:bodyPr wrap="none" anchor="ctr"/>
          <a:lstStyle/>
          <a:p>
            <a:endParaRPr lang="ja-JP" altLang="en-US"/>
          </a:p>
        </p:txBody>
      </p:sp>
      <p:pic>
        <p:nvPicPr>
          <p:cNvPr id="6155" name="Picture 11" descr="ISIT_Logo透明"/>
          <p:cNvPicPr>
            <a:picLocks noChangeAspect="1" noChangeArrowheads="1"/>
          </p:cNvPicPr>
          <p:nvPr/>
        </p:nvPicPr>
        <p:blipFill>
          <a:blip r:embed="rId15" cstate="print"/>
          <a:srcRect/>
          <a:stretch>
            <a:fillRect/>
          </a:stretch>
        </p:blipFill>
        <p:spPr bwMode="auto">
          <a:xfrm>
            <a:off x="8748713" y="0"/>
            <a:ext cx="395287" cy="395288"/>
          </a:xfrm>
          <a:prstGeom prst="rect">
            <a:avLst/>
          </a:prstGeom>
          <a:noFill/>
        </p:spPr>
      </p:pic>
      <p:sp>
        <p:nvSpPr>
          <p:cNvPr id="6156" name="Rectangle 12"/>
          <p:cNvSpPr>
            <a:spLocks noChangeArrowheads="1"/>
          </p:cNvSpPr>
          <p:nvPr/>
        </p:nvSpPr>
        <p:spPr bwMode="black">
          <a:xfrm>
            <a:off x="5715000" y="6477000"/>
            <a:ext cx="3429000" cy="381000"/>
          </a:xfrm>
          <a:prstGeom prst="rect">
            <a:avLst/>
          </a:prstGeom>
          <a:noFill/>
          <a:ln w="9525" algn="ctr">
            <a:noFill/>
            <a:miter lim="800000"/>
            <a:headEnd/>
            <a:tailEnd/>
          </a:ln>
          <a:effectLst/>
        </p:spPr>
        <p:txBody>
          <a:bodyPr lIns="18288" tIns="18288" rIns="18288" bIns="18288" anchor="ctr"/>
          <a:lstStyle/>
          <a:p>
            <a:pPr marL="342900" indent="-342900" algn="r">
              <a:lnSpc>
                <a:spcPct val="98000"/>
              </a:lnSpc>
              <a:spcBef>
                <a:spcPct val="20000"/>
              </a:spcBef>
              <a:buClrTx/>
              <a:buFontTx/>
              <a:buNone/>
            </a:pPr>
            <a:r>
              <a:rPr lang="en-US" sz="1000" b="1" dirty="0" smtClean="0">
                <a:solidFill>
                  <a:schemeClr val="tx1"/>
                </a:solidFill>
                <a:latin typeface="メイリオ" pitchFamily="50" charset="-128"/>
                <a:ea typeface="メイリオ" pitchFamily="50" charset="-128"/>
              </a:rPr>
              <a:t>I</a:t>
            </a:r>
            <a:r>
              <a:rPr lang="en-US" sz="1000" dirty="0" smtClean="0">
                <a:solidFill>
                  <a:schemeClr val="tx1"/>
                </a:solidFill>
                <a:latin typeface="メイリオ" pitchFamily="50" charset="-128"/>
                <a:ea typeface="メイリオ" pitchFamily="50" charset="-128"/>
              </a:rPr>
              <a:t>nstitute of </a:t>
            </a:r>
            <a:r>
              <a:rPr lang="en-US" sz="1000" b="1" dirty="0" smtClean="0">
                <a:solidFill>
                  <a:schemeClr val="tx1"/>
                </a:solidFill>
                <a:latin typeface="メイリオ" pitchFamily="50" charset="-128"/>
                <a:ea typeface="メイリオ" pitchFamily="50" charset="-128"/>
              </a:rPr>
              <a:t>S</a:t>
            </a:r>
            <a:r>
              <a:rPr lang="en-US" sz="1000" dirty="0" smtClean="0">
                <a:solidFill>
                  <a:schemeClr val="tx1"/>
                </a:solidFill>
                <a:latin typeface="メイリオ" pitchFamily="50" charset="-128"/>
                <a:ea typeface="メイリオ" pitchFamily="50" charset="-128"/>
              </a:rPr>
              <a:t>ystems, </a:t>
            </a:r>
            <a:r>
              <a:rPr lang="en-US" sz="1000" b="1" dirty="0" smtClean="0">
                <a:solidFill>
                  <a:schemeClr val="tx1"/>
                </a:solidFill>
                <a:latin typeface="メイリオ" pitchFamily="50" charset="-128"/>
                <a:ea typeface="メイリオ" pitchFamily="50" charset="-128"/>
              </a:rPr>
              <a:t>I</a:t>
            </a:r>
            <a:r>
              <a:rPr lang="en-US" sz="1000" dirty="0" smtClean="0">
                <a:solidFill>
                  <a:schemeClr val="tx1"/>
                </a:solidFill>
                <a:latin typeface="メイリオ" pitchFamily="50" charset="-128"/>
                <a:ea typeface="メイリオ" pitchFamily="50" charset="-128"/>
              </a:rPr>
              <a:t>nformation </a:t>
            </a:r>
            <a:r>
              <a:rPr lang="en-US" sz="1000" b="1" dirty="0" smtClean="0">
                <a:solidFill>
                  <a:schemeClr val="tx1"/>
                </a:solidFill>
                <a:latin typeface="メイリオ" pitchFamily="50" charset="-128"/>
                <a:ea typeface="メイリオ" pitchFamily="50" charset="-128"/>
              </a:rPr>
              <a:t>T</a:t>
            </a:r>
            <a:r>
              <a:rPr lang="en-US" sz="1000" dirty="0" smtClean="0">
                <a:solidFill>
                  <a:schemeClr val="tx1"/>
                </a:solidFill>
                <a:latin typeface="メイリオ" pitchFamily="50" charset="-128"/>
                <a:ea typeface="メイリオ" pitchFamily="50" charset="-128"/>
              </a:rPr>
              <a:t>echnologies and Nanotechnologies</a:t>
            </a:r>
            <a:endParaRPr lang="en-US" altLang="en-US" sz="1000" dirty="0">
              <a:solidFill>
                <a:schemeClr val="tx1"/>
              </a:solidFill>
              <a:latin typeface="メイリオ" pitchFamily="50" charset="-128"/>
              <a:ea typeface="メイリオ" pitchFamily="50" charset="-128"/>
            </a:endParaRPr>
          </a:p>
        </p:txBody>
      </p:sp>
      <p:sp>
        <p:nvSpPr>
          <p:cNvPr id="6159" name="Rectangle 15"/>
          <p:cNvSpPr>
            <a:spLocks noGrp="1" noChangeArrowheads="1"/>
          </p:cNvSpPr>
          <p:nvPr>
            <p:ph type="sldNum" sz="quarter" idx="4"/>
          </p:nvPr>
        </p:nvSpPr>
        <p:spPr bwMode="auto">
          <a:xfrm>
            <a:off x="0" y="6553200"/>
            <a:ext cx="762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kumimoji="1" sz="1400">
                <a:solidFill>
                  <a:schemeClr val="tx1"/>
                </a:solidFill>
              </a:defRPr>
            </a:lvl1pPr>
          </a:lstStyle>
          <a:p>
            <a:fld id="{88F28AEF-4F99-4774-8A99-834C08CCC3CD}" type="slidenum">
              <a:rPr lang="en-US" altLang="ja-JP"/>
              <a:pPr/>
              <a:t>&lt;#&gt;</a:t>
            </a:fld>
            <a:endParaRPr lang="en-US" altLang="ja-JP"/>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lvl1pPr algn="l" rtl="0" fontAlgn="base">
        <a:lnSpc>
          <a:spcPct val="90000"/>
        </a:lnSpc>
        <a:spcBef>
          <a:spcPct val="0"/>
        </a:spcBef>
        <a:spcAft>
          <a:spcPct val="0"/>
        </a:spcAft>
        <a:defRPr sz="2800">
          <a:solidFill>
            <a:srgbClr val="B88C58"/>
          </a:solidFill>
          <a:latin typeface="メイリオ" pitchFamily="50" charset="-128"/>
          <a:ea typeface="メイリオ" pitchFamily="50" charset="-128"/>
          <a:cs typeface="+mj-cs"/>
        </a:defRPr>
      </a:lvl1pPr>
      <a:lvl2pPr algn="l" rtl="0" fontAlgn="base">
        <a:lnSpc>
          <a:spcPct val="90000"/>
        </a:lnSpc>
        <a:spcBef>
          <a:spcPct val="0"/>
        </a:spcBef>
        <a:spcAft>
          <a:spcPct val="0"/>
        </a:spcAft>
        <a:defRPr sz="2800">
          <a:solidFill>
            <a:srgbClr val="B88C58"/>
          </a:solidFill>
          <a:latin typeface="Arial" charset="0"/>
          <a:cs typeface="Arial" charset="0"/>
        </a:defRPr>
      </a:lvl2pPr>
      <a:lvl3pPr algn="l" rtl="0" fontAlgn="base">
        <a:lnSpc>
          <a:spcPct val="90000"/>
        </a:lnSpc>
        <a:spcBef>
          <a:spcPct val="0"/>
        </a:spcBef>
        <a:spcAft>
          <a:spcPct val="0"/>
        </a:spcAft>
        <a:defRPr sz="2800">
          <a:solidFill>
            <a:srgbClr val="B88C58"/>
          </a:solidFill>
          <a:latin typeface="Arial" charset="0"/>
          <a:cs typeface="Arial" charset="0"/>
        </a:defRPr>
      </a:lvl3pPr>
      <a:lvl4pPr algn="l" rtl="0" fontAlgn="base">
        <a:lnSpc>
          <a:spcPct val="90000"/>
        </a:lnSpc>
        <a:spcBef>
          <a:spcPct val="0"/>
        </a:spcBef>
        <a:spcAft>
          <a:spcPct val="0"/>
        </a:spcAft>
        <a:defRPr sz="2800">
          <a:solidFill>
            <a:srgbClr val="B88C58"/>
          </a:solidFill>
          <a:latin typeface="Arial" charset="0"/>
          <a:cs typeface="Arial" charset="0"/>
        </a:defRPr>
      </a:lvl4pPr>
      <a:lvl5pPr algn="l" rtl="0" fontAlgn="base">
        <a:lnSpc>
          <a:spcPct val="90000"/>
        </a:lnSpc>
        <a:spcBef>
          <a:spcPct val="0"/>
        </a:spcBef>
        <a:spcAft>
          <a:spcPct val="0"/>
        </a:spcAft>
        <a:defRPr sz="2800">
          <a:solidFill>
            <a:srgbClr val="B88C58"/>
          </a:solidFill>
          <a:latin typeface="Arial" charset="0"/>
          <a:cs typeface="Arial" charset="0"/>
        </a:defRPr>
      </a:lvl5pPr>
      <a:lvl6pPr marL="457200" algn="l" rtl="0" fontAlgn="base">
        <a:lnSpc>
          <a:spcPct val="90000"/>
        </a:lnSpc>
        <a:spcBef>
          <a:spcPct val="0"/>
        </a:spcBef>
        <a:spcAft>
          <a:spcPct val="0"/>
        </a:spcAft>
        <a:defRPr sz="2800">
          <a:solidFill>
            <a:srgbClr val="B88C58"/>
          </a:solidFill>
          <a:latin typeface="Arial" charset="0"/>
          <a:cs typeface="Arial" charset="0"/>
        </a:defRPr>
      </a:lvl6pPr>
      <a:lvl7pPr marL="914400" algn="l" rtl="0" fontAlgn="base">
        <a:lnSpc>
          <a:spcPct val="90000"/>
        </a:lnSpc>
        <a:spcBef>
          <a:spcPct val="0"/>
        </a:spcBef>
        <a:spcAft>
          <a:spcPct val="0"/>
        </a:spcAft>
        <a:defRPr sz="2800">
          <a:solidFill>
            <a:srgbClr val="B88C58"/>
          </a:solidFill>
          <a:latin typeface="Arial" charset="0"/>
          <a:cs typeface="Arial" charset="0"/>
        </a:defRPr>
      </a:lvl7pPr>
      <a:lvl8pPr marL="1371600" algn="l" rtl="0" fontAlgn="base">
        <a:lnSpc>
          <a:spcPct val="90000"/>
        </a:lnSpc>
        <a:spcBef>
          <a:spcPct val="0"/>
        </a:spcBef>
        <a:spcAft>
          <a:spcPct val="0"/>
        </a:spcAft>
        <a:defRPr sz="2800">
          <a:solidFill>
            <a:srgbClr val="B88C58"/>
          </a:solidFill>
          <a:latin typeface="Arial" charset="0"/>
          <a:cs typeface="Arial" charset="0"/>
        </a:defRPr>
      </a:lvl8pPr>
      <a:lvl9pPr marL="1828800" algn="l" rtl="0" fontAlgn="base">
        <a:lnSpc>
          <a:spcPct val="90000"/>
        </a:lnSpc>
        <a:spcBef>
          <a:spcPct val="0"/>
        </a:spcBef>
        <a:spcAft>
          <a:spcPct val="0"/>
        </a:spcAft>
        <a:defRPr sz="2800">
          <a:solidFill>
            <a:srgbClr val="B88C58"/>
          </a:solidFill>
          <a:latin typeface="Arial" charset="0"/>
          <a:cs typeface="Arial" charset="0"/>
        </a:defRPr>
      </a:lvl9pPr>
    </p:titleStyle>
    <p:bodyStyle>
      <a:lvl1pPr marL="228600" indent="-228600" algn="l" rtl="0" fontAlgn="base">
        <a:spcBef>
          <a:spcPct val="0"/>
        </a:spcBef>
        <a:spcAft>
          <a:spcPct val="0"/>
        </a:spcAft>
        <a:buClr>
          <a:schemeClr val="accent2"/>
        </a:buClr>
        <a:buFont typeface="WingDings" pitchFamily="2" charset="2"/>
        <a:buChar char="§"/>
        <a:defRPr>
          <a:solidFill>
            <a:schemeClr val="bg1"/>
          </a:solidFill>
          <a:latin typeface="メイリオ" pitchFamily="50" charset="-128"/>
          <a:ea typeface="メイリオ" pitchFamily="50" charset="-128"/>
          <a:cs typeface="+mn-cs"/>
        </a:defRPr>
      </a:lvl1pPr>
      <a:lvl2pPr marL="750888" indent="-285750" algn="l" rtl="0" fontAlgn="base">
        <a:spcBef>
          <a:spcPct val="25000"/>
        </a:spcBef>
        <a:spcAft>
          <a:spcPct val="15000"/>
        </a:spcAft>
        <a:buClr>
          <a:schemeClr val="accent2"/>
        </a:buClr>
        <a:buFont typeface="Arial" charset="0"/>
        <a:defRPr sz="1600">
          <a:solidFill>
            <a:schemeClr val="bg1"/>
          </a:solidFill>
          <a:latin typeface="メイリオ" pitchFamily="50" charset="-128"/>
          <a:ea typeface="メイリオ" pitchFamily="50" charset="-128"/>
          <a:cs typeface="+mn-cs"/>
        </a:defRPr>
      </a:lvl2pPr>
      <a:lvl3pPr marL="1143000" indent="-228600" algn="l" rtl="0" fontAlgn="base">
        <a:spcBef>
          <a:spcPct val="20000"/>
        </a:spcBef>
        <a:spcAft>
          <a:spcPct val="0"/>
        </a:spcAft>
        <a:buClr>
          <a:schemeClr val="accent2"/>
        </a:buClr>
        <a:buFont typeface="Arial" charset="0"/>
        <a:defRPr sz="1600">
          <a:solidFill>
            <a:schemeClr val="bg1"/>
          </a:solidFill>
          <a:latin typeface="メイリオ" pitchFamily="50" charset="-128"/>
          <a:ea typeface="メイリオ" pitchFamily="50" charset="-128"/>
          <a:cs typeface="+mn-cs"/>
        </a:defRPr>
      </a:lvl3pPr>
      <a:lvl4pPr marL="1600200" indent="-228600" algn="l" rtl="0" fontAlgn="base">
        <a:spcBef>
          <a:spcPct val="20000"/>
        </a:spcBef>
        <a:spcAft>
          <a:spcPct val="0"/>
        </a:spcAft>
        <a:buClr>
          <a:schemeClr val="accent2"/>
        </a:buClr>
        <a:defRPr sz="1600">
          <a:solidFill>
            <a:schemeClr val="bg1"/>
          </a:solidFill>
          <a:latin typeface="メイリオ" pitchFamily="50" charset="-128"/>
          <a:ea typeface="メイリオ" pitchFamily="50" charset="-128"/>
          <a:cs typeface="+mn-cs"/>
        </a:defRPr>
      </a:lvl4pPr>
      <a:lvl5pPr marL="2057400" indent="-228600" algn="l" rtl="0" fontAlgn="base">
        <a:spcBef>
          <a:spcPct val="20000"/>
        </a:spcBef>
        <a:spcAft>
          <a:spcPct val="0"/>
        </a:spcAft>
        <a:buClr>
          <a:schemeClr val="accent2"/>
        </a:buClr>
        <a:buFont typeface="Arial" charset="0"/>
        <a:defRPr sz="1600">
          <a:solidFill>
            <a:schemeClr val="bg1"/>
          </a:solidFill>
          <a:latin typeface="メイリオ" pitchFamily="50" charset="-128"/>
          <a:ea typeface="メイリオ" pitchFamily="50" charset="-128"/>
          <a:cs typeface="+mn-cs"/>
        </a:defRPr>
      </a:lvl5pPr>
      <a:lvl6pPr marL="2514600" indent="-228600" algn="l" rtl="0" fontAlgn="base">
        <a:spcBef>
          <a:spcPct val="20000"/>
        </a:spcBef>
        <a:spcAft>
          <a:spcPct val="0"/>
        </a:spcAft>
        <a:buClr>
          <a:schemeClr val="accent2"/>
        </a:buClr>
        <a:buFont typeface="Arial" charset="0"/>
        <a:defRPr sz="1600">
          <a:solidFill>
            <a:schemeClr val="bg1"/>
          </a:solidFill>
          <a:latin typeface="+mn-lt"/>
          <a:cs typeface="+mn-cs"/>
        </a:defRPr>
      </a:lvl6pPr>
      <a:lvl7pPr marL="2971800" indent="-228600" algn="l" rtl="0" fontAlgn="base">
        <a:spcBef>
          <a:spcPct val="20000"/>
        </a:spcBef>
        <a:spcAft>
          <a:spcPct val="0"/>
        </a:spcAft>
        <a:buClr>
          <a:schemeClr val="accent2"/>
        </a:buClr>
        <a:buFont typeface="Arial" charset="0"/>
        <a:defRPr sz="1600">
          <a:solidFill>
            <a:schemeClr val="bg1"/>
          </a:solidFill>
          <a:latin typeface="+mn-lt"/>
          <a:cs typeface="+mn-cs"/>
        </a:defRPr>
      </a:lvl7pPr>
      <a:lvl8pPr marL="3429000" indent="-228600" algn="l" rtl="0" fontAlgn="base">
        <a:spcBef>
          <a:spcPct val="20000"/>
        </a:spcBef>
        <a:spcAft>
          <a:spcPct val="0"/>
        </a:spcAft>
        <a:buClr>
          <a:schemeClr val="accent2"/>
        </a:buClr>
        <a:buFont typeface="Arial" charset="0"/>
        <a:defRPr sz="1600">
          <a:solidFill>
            <a:schemeClr val="bg1"/>
          </a:solidFill>
          <a:latin typeface="+mn-lt"/>
          <a:cs typeface="+mn-cs"/>
        </a:defRPr>
      </a:lvl8pPr>
      <a:lvl9pPr marL="3886200" indent="-228600" algn="l" rtl="0" fontAlgn="base">
        <a:spcBef>
          <a:spcPct val="20000"/>
        </a:spcBef>
        <a:spcAft>
          <a:spcPct val="0"/>
        </a:spcAft>
        <a:buClr>
          <a:schemeClr val="accent2"/>
        </a:buClr>
        <a:buFont typeface="Arial" charset="0"/>
        <a:defRPr sz="1600">
          <a:solidFill>
            <a:schemeClr val="bg1"/>
          </a:solidFill>
          <a:latin typeface="+mn-lt"/>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7.tiff"/><Relationship Id="rId4" Type="http://schemas.openxmlformats.org/officeDocument/2006/relationships/image" Target="../media/image5.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hyperlink" Target="http://jp.pg.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ctrTitle"/>
          </p:nvPr>
        </p:nvSpPr>
        <p:spPr>
          <a:xfrm>
            <a:off x="914400" y="3200400"/>
            <a:ext cx="7620000" cy="990600"/>
          </a:xfrm>
        </p:spPr>
        <p:txBody>
          <a:bodyPr/>
          <a:lstStyle/>
          <a:p>
            <a:r>
              <a:rPr lang="ja-JP" altLang="en-US" sz="3600" dirty="0" smtClean="0"/>
              <a:t>福岡</a:t>
            </a:r>
            <a:r>
              <a:rPr lang="en-US" altLang="ja-JP" sz="3600" dirty="0" smtClean="0"/>
              <a:t>OSS</a:t>
            </a:r>
            <a:r>
              <a:rPr lang="ja-JP" altLang="en-US" sz="3600" dirty="0" smtClean="0"/>
              <a:t>研究会の活動紹介</a:t>
            </a:r>
            <a:endParaRPr kumimoji="1" lang="ja-JP" altLang="en-US" sz="3600" b="1" dirty="0">
              <a:latin typeface="メイリオ" pitchFamily="50" charset="-128"/>
              <a:ea typeface="メイリオ" pitchFamily="50" charset="-128"/>
            </a:endParaRPr>
          </a:p>
        </p:txBody>
      </p:sp>
      <p:sp>
        <p:nvSpPr>
          <p:cNvPr id="4" name="テキスト ボックス 3"/>
          <p:cNvSpPr txBox="1"/>
          <p:nvPr/>
        </p:nvSpPr>
        <p:spPr>
          <a:xfrm>
            <a:off x="152400" y="2362200"/>
            <a:ext cx="3283271" cy="369332"/>
          </a:xfrm>
          <a:prstGeom prst="rect">
            <a:avLst/>
          </a:prstGeom>
          <a:noFill/>
        </p:spPr>
        <p:txBody>
          <a:bodyPr wrap="none" rtlCol="0">
            <a:spAutoFit/>
          </a:bodyPr>
          <a:lstStyle/>
          <a:p>
            <a:r>
              <a:rPr kumimoji="1" lang="ja-JP" altLang="en-US" dirty="0" err="1" smtClean="0">
                <a:solidFill>
                  <a:schemeClr val="tx2"/>
                </a:solidFill>
                <a:latin typeface="メイリオ" pitchFamily="50" charset="-128"/>
                <a:ea typeface="メイリオ" pitchFamily="50" charset="-128"/>
              </a:rPr>
              <a:t>わんくま</a:t>
            </a:r>
            <a:r>
              <a:rPr kumimoji="1" lang="ja-JP" altLang="en-US" dirty="0" smtClean="0">
                <a:solidFill>
                  <a:schemeClr val="tx2"/>
                </a:solidFill>
                <a:latin typeface="メイリオ" pitchFamily="50" charset="-128"/>
                <a:ea typeface="メイリオ" pitchFamily="50" charset="-128"/>
              </a:rPr>
              <a:t>同盟　福岡勉強会</a:t>
            </a:r>
            <a:r>
              <a:rPr kumimoji="1" lang="en-US" altLang="ja-JP" dirty="0" smtClean="0">
                <a:solidFill>
                  <a:schemeClr val="tx2"/>
                </a:solidFill>
                <a:latin typeface="メイリオ" pitchFamily="50" charset="-128"/>
                <a:ea typeface="メイリオ" pitchFamily="50" charset="-128"/>
              </a:rPr>
              <a:t>#9</a:t>
            </a:r>
          </a:p>
        </p:txBody>
      </p:sp>
      <p:sp>
        <p:nvSpPr>
          <p:cNvPr id="6" name="サブタイトル 5"/>
          <p:cNvSpPr>
            <a:spLocks noGrp="1"/>
          </p:cNvSpPr>
          <p:nvPr>
            <p:ph type="subTitle" idx="1"/>
          </p:nvPr>
        </p:nvSpPr>
        <p:spPr/>
        <p:txBody>
          <a:bodyPr/>
          <a:lstStyle/>
          <a:p>
            <a:endParaRPr kumimoji="1" lang="ja-JP" altLang="en-US"/>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457200"/>
            <a:ext cx="8245475" cy="498475"/>
          </a:xfrm>
        </p:spPr>
        <p:txBody>
          <a:bodyPr/>
          <a:lstStyle/>
          <a:p>
            <a:r>
              <a:rPr kumimoji="1" lang="ja-JP" altLang="en-US" dirty="0" smtClean="0"/>
              <a:t>福岡</a:t>
            </a:r>
            <a:r>
              <a:rPr kumimoji="1" lang="en-US" altLang="ja-JP" dirty="0" smtClean="0"/>
              <a:t>OSS</a:t>
            </a:r>
            <a:r>
              <a:rPr kumimoji="1" lang="ja-JP" altLang="en-US" dirty="0" smtClean="0"/>
              <a:t>研究会</a:t>
            </a:r>
            <a:endParaRPr kumimoji="1" lang="ja-JP" altLang="en-US" dirty="0"/>
          </a:p>
        </p:txBody>
      </p:sp>
      <p:sp>
        <p:nvSpPr>
          <p:cNvPr id="7" name="Line 4"/>
          <p:cNvSpPr>
            <a:spLocks noChangeShapeType="1"/>
          </p:cNvSpPr>
          <p:nvPr/>
        </p:nvSpPr>
        <p:spPr bwMode="auto">
          <a:xfrm>
            <a:off x="9239250" y="8743950"/>
            <a:ext cx="428625" cy="0"/>
          </a:xfrm>
          <a:prstGeom prst="line">
            <a:avLst/>
          </a:prstGeom>
          <a:noFill/>
          <a:ln w="9525">
            <a:solidFill>
              <a:srgbClr val="000000"/>
            </a:solidFill>
            <a:round/>
            <a:headEnd type="triangle" w="med" len="med"/>
            <a:tailEnd type="triangle" w="med" len="med"/>
          </a:ln>
        </p:spPr>
        <p:txBody>
          <a:bodyPr/>
          <a:lstStyle/>
          <a:p>
            <a:endParaRPr lang="ja-JP" altLang="en-US"/>
          </a:p>
        </p:txBody>
      </p:sp>
      <p:sp>
        <p:nvSpPr>
          <p:cNvPr id="8" name="Rectangle 5"/>
          <p:cNvSpPr txBox="1">
            <a:spLocks noChangeArrowheads="1"/>
          </p:cNvSpPr>
          <p:nvPr/>
        </p:nvSpPr>
        <p:spPr bwMode="auto">
          <a:xfrm>
            <a:off x="0" y="990600"/>
            <a:ext cx="86868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750888" marR="0" lvl="1" indent="-285750" algn="l" defTabSz="914400" rtl="0" eaLnBrk="1" fontAlgn="base" latinLnBrk="0" hangingPunct="1">
              <a:lnSpc>
                <a:spcPct val="80000"/>
              </a:lnSpc>
              <a:spcBef>
                <a:spcPct val="25000"/>
              </a:spcBef>
              <a:spcAft>
                <a:spcPct val="15000"/>
              </a:spcAft>
              <a:buClr>
                <a:schemeClr val="accent2"/>
              </a:buClr>
              <a:buSzTx/>
              <a:buFont typeface="Arial" charset="0"/>
              <a:buNone/>
              <a:tabLst/>
              <a:defRPr/>
            </a:pPr>
            <a:r>
              <a:rPr kumimoji="0" lang="ja-JP" altLang="en-US" sz="2400"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mn-cs"/>
              </a:rPr>
              <a:t>いきさつ　福岡産学ジョイントプラザからの受託事業</a:t>
            </a:r>
          </a:p>
          <a:p>
            <a:pPr marL="750888" marR="0" lvl="1" indent="-285750" algn="l" defTabSz="914400" rtl="0" eaLnBrk="1" fontAlgn="base" latinLnBrk="0" hangingPunct="1">
              <a:lnSpc>
                <a:spcPct val="80000"/>
              </a:lnSpc>
              <a:spcBef>
                <a:spcPct val="25000"/>
              </a:spcBef>
              <a:spcAft>
                <a:spcPct val="15000"/>
              </a:spcAft>
              <a:buClr>
                <a:schemeClr val="accent2"/>
              </a:buClr>
              <a:buSzTx/>
              <a:buFont typeface="Wingdings" pitchFamily="2" charset="2"/>
              <a:buNone/>
              <a:tabLst/>
              <a:defRPr/>
            </a:pPr>
            <a:r>
              <a:rPr kumimoji="0" lang="ja-JP" altLang="en-US" sz="1800"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mn-cs"/>
              </a:rPr>
              <a:t>　　→研究会立ち上げ支援（地場企業のニーズを調査し研究会を立ち上げる）</a:t>
            </a:r>
            <a:endParaRPr kumimoji="0" lang="ja-JP" altLang="en-US" sz="2400" b="0" i="0" u="none" strike="noStrike" kern="0" cap="none" spc="0" normalizeH="0" baseline="0" noProof="0" dirty="0">
              <a:ln>
                <a:noFill/>
              </a:ln>
              <a:solidFill>
                <a:schemeClr val="bg1"/>
              </a:solidFill>
              <a:effectLst/>
              <a:uLnTx/>
              <a:uFillTx/>
              <a:latin typeface="メイリオ" pitchFamily="50" charset="-128"/>
              <a:ea typeface="メイリオ" pitchFamily="50" charset="-128"/>
              <a:cs typeface="+mn-cs"/>
            </a:endParaRPr>
          </a:p>
        </p:txBody>
      </p:sp>
      <p:sp>
        <p:nvSpPr>
          <p:cNvPr id="9" name="AutoShape 7"/>
          <p:cNvSpPr>
            <a:spLocks noChangeArrowheads="1"/>
          </p:cNvSpPr>
          <p:nvPr/>
        </p:nvSpPr>
        <p:spPr bwMode="auto">
          <a:xfrm>
            <a:off x="179388" y="1981200"/>
            <a:ext cx="1871662" cy="1143000"/>
          </a:xfrm>
          <a:prstGeom prst="roundRect">
            <a:avLst>
              <a:gd name="adj" fmla="val 16667"/>
            </a:avLst>
          </a:prstGeom>
          <a:solidFill>
            <a:srgbClr val="25A562"/>
          </a:solidFill>
          <a:ln w="12700" cap="sq">
            <a:solidFill>
              <a:schemeClr val="tx1"/>
            </a:solidFill>
            <a:round/>
            <a:headEnd type="none" w="sm" len="sm"/>
            <a:tailEnd type="none" w="sm" len="sm"/>
          </a:ln>
          <a:effectLst/>
        </p:spPr>
        <p:txBody>
          <a:bodyPr wrap="none" anchor="ctr"/>
          <a:lstStyle/>
          <a:p>
            <a:pPr algn="ctr"/>
            <a:r>
              <a:rPr lang="en-US" altLang="ja-JP" b="1" dirty="0">
                <a:solidFill>
                  <a:schemeClr val="tx1"/>
                </a:solidFill>
                <a:latin typeface="メイリオ" pitchFamily="50" charset="-128"/>
                <a:ea typeface="メイリオ" pitchFamily="50" charset="-128"/>
              </a:rPr>
              <a:t>Web</a:t>
            </a:r>
            <a:r>
              <a:rPr lang="ja-JP" altLang="en-US" b="1" dirty="0" err="1">
                <a:solidFill>
                  <a:schemeClr val="tx1"/>
                </a:solidFill>
                <a:latin typeface="メイリオ" pitchFamily="50" charset="-128"/>
                <a:ea typeface="メイリオ" pitchFamily="50" charset="-128"/>
              </a:rPr>
              <a:t>での</a:t>
            </a:r>
            <a:r>
              <a:rPr lang="ja-JP" altLang="en-US" b="1" dirty="0">
                <a:solidFill>
                  <a:schemeClr val="tx1"/>
                </a:solidFill>
                <a:latin typeface="メイリオ" pitchFamily="50" charset="-128"/>
                <a:ea typeface="メイリオ" pitchFamily="50" charset="-128"/>
              </a:rPr>
              <a:t>調査</a:t>
            </a:r>
          </a:p>
        </p:txBody>
      </p:sp>
      <p:sp>
        <p:nvSpPr>
          <p:cNvPr id="10" name="AutoShape 8"/>
          <p:cNvSpPr>
            <a:spLocks noChangeArrowheads="1"/>
          </p:cNvSpPr>
          <p:nvPr/>
        </p:nvSpPr>
        <p:spPr bwMode="auto">
          <a:xfrm>
            <a:off x="2411413" y="1981200"/>
            <a:ext cx="1944687" cy="1143000"/>
          </a:xfrm>
          <a:prstGeom prst="roundRect">
            <a:avLst>
              <a:gd name="adj" fmla="val 16667"/>
            </a:avLst>
          </a:prstGeom>
          <a:solidFill>
            <a:srgbClr val="1299C3"/>
          </a:solidFill>
          <a:ln w="12700" cap="sq">
            <a:solidFill>
              <a:schemeClr val="tx1"/>
            </a:solidFill>
            <a:round/>
            <a:headEnd type="none" w="sm" len="sm"/>
            <a:tailEnd type="none" w="sm" len="sm"/>
          </a:ln>
          <a:effectLst/>
        </p:spPr>
        <p:txBody>
          <a:bodyPr wrap="none" anchor="ctr"/>
          <a:lstStyle/>
          <a:p>
            <a:pPr algn="ctr"/>
            <a:r>
              <a:rPr lang="ja-JP" altLang="en-US" b="1" dirty="0">
                <a:solidFill>
                  <a:schemeClr val="tx1"/>
                </a:solidFill>
                <a:latin typeface="メイリオ" pitchFamily="50" charset="-128"/>
                <a:ea typeface="メイリオ" pitchFamily="50" charset="-128"/>
              </a:rPr>
              <a:t>企業への</a:t>
            </a:r>
            <a:br>
              <a:rPr lang="ja-JP" altLang="en-US" b="1" dirty="0">
                <a:solidFill>
                  <a:schemeClr val="tx1"/>
                </a:solidFill>
                <a:latin typeface="メイリオ" pitchFamily="50" charset="-128"/>
                <a:ea typeface="メイリオ" pitchFamily="50" charset="-128"/>
              </a:rPr>
            </a:br>
            <a:r>
              <a:rPr lang="ja-JP" altLang="en-US" b="1" dirty="0">
                <a:solidFill>
                  <a:schemeClr val="tx1"/>
                </a:solidFill>
                <a:latin typeface="メイリオ" pitchFamily="50" charset="-128"/>
                <a:ea typeface="メイリオ" pitchFamily="50" charset="-128"/>
              </a:rPr>
              <a:t>ヒアリング調査</a:t>
            </a:r>
          </a:p>
        </p:txBody>
      </p:sp>
      <p:sp>
        <p:nvSpPr>
          <p:cNvPr id="11" name="AutoShape 9"/>
          <p:cNvSpPr>
            <a:spLocks noChangeArrowheads="1"/>
          </p:cNvSpPr>
          <p:nvPr/>
        </p:nvSpPr>
        <p:spPr bwMode="auto">
          <a:xfrm>
            <a:off x="4714875" y="1981200"/>
            <a:ext cx="1944688" cy="1143000"/>
          </a:xfrm>
          <a:prstGeom prst="roundRect">
            <a:avLst>
              <a:gd name="adj" fmla="val 16667"/>
            </a:avLst>
          </a:prstGeom>
          <a:solidFill>
            <a:srgbClr val="FFB22D"/>
          </a:solidFill>
          <a:ln w="12700" cap="sq">
            <a:solidFill>
              <a:schemeClr val="tx1"/>
            </a:solidFill>
            <a:round/>
            <a:headEnd type="none" w="sm" len="sm"/>
            <a:tailEnd type="none" w="sm" len="sm"/>
          </a:ln>
          <a:effectLst/>
        </p:spPr>
        <p:txBody>
          <a:bodyPr wrap="none" anchor="ctr"/>
          <a:lstStyle/>
          <a:p>
            <a:pPr algn="ctr"/>
            <a:r>
              <a:rPr lang="ja-JP" altLang="en-US" b="1">
                <a:solidFill>
                  <a:schemeClr val="tx1"/>
                </a:solidFill>
                <a:latin typeface="メイリオ" pitchFamily="50" charset="-128"/>
                <a:ea typeface="メイリオ" pitchFamily="50" charset="-128"/>
              </a:rPr>
              <a:t>テーマの</a:t>
            </a:r>
          </a:p>
          <a:p>
            <a:pPr algn="ctr"/>
            <a:r>
              <a:rPr lang="ja-JP" altLang="en-US" b="1">
                <a:solidFill>
                  <a:schemeClr val="tx1"/>
                </a:solidFill>
                <a:latin typeface="メイリオ" pitchFamily="50" charset="-128"/>
                <a:ea typeface="メイリオ" pitchFamily="50" charset="-128"/>
              </a:rPr>
              <a:t>リストアップ</a:t>
            </a:r>
          </a:p>
        </p:txBody>
      </p:sp>
      <p:sp>
        <p:nvSpPr>
          <p:cNvPr id="12" name="AutoShape 10"/>
          <p:cNvSpPr>
            <a:spLocks noChangeArrowheads="1"/>
          </p:cNvSpPr>
          <p:nvPr/>
        </p:nvSpPr>
        <p:spPr bwMode="auto">
          <a:xfrm>
            <a:off x="7019925" y="1981200"/>
            <a:ext cx="1979613" cy="1143000"/>
          </a:xfrm>
          <a:prstGeom prst="roundRect">
            <a:avLst>
              <a:gd name="adj" fmla="val 16667"/>
            </a:avLst>
          </a:prstGeom>
          <a:solidFill>
            <a:srgbClr val="F02943"/>
          </a:solidFill>
          <a:ln w="12700" cap="sq">
            <a:solidFill>
              <a:schemeClr val="tx1"/>
            </a:solidFill>
            <a:round/>
            <a:headEnd type="none" w="sm" len="sm"/>
            <a:tailEnd type="none" w="sm" len="sm"/>
          </a:ln>
          <a:effectLst/>
        </p:spPr>
        <p:txBody>
          <a:bodyPr wrap="none" anchor="ctr"/>
          <a:lstStyle/>
          <a:p>
            <a:pPr algn="ctr"/>
            <a:r>
              <a:rPr lang="ja-JP" altLang="en-US" b="1">
                <a:solidFill>
                  <a:schemeClr val="tx1"/>
                </a:solidFill>
                <a:latin typeface="メイリオ" pitchFamily="50" charset="-128"/>
                <a:ea typeface="メイリオ" pitchFamily="50" charset="-128"/>
              </a:rPr>
              <a:t>オープンソース</a:t>
            </a:r>
          </a:p>
          <a:p>
            <a:pPr algn="ctr"/>
            <a:r>
              <a:rPr lang="ja-JP" altLang="en-US" b="1">
                <a:solidFill>
                  <a:schemeClr val="tx1"/>
                </a:solidFill>
                <a:latin typeface="メイリオ" pitchFamily="50" charset="-128"/>
                <a:ea typeface="メイリオ" pitchFamily="50" charset="-128"/>
              </a:rPr>
              <a:t>ソフトウェア</a:t>
            </a:r>
          </a:p>
        </p:txBody>
      </p:sp>
      <p:sp>
        <p:nvSpPr>
          <p:cNvPr id="13" name="AutoShape 11"/>
          <p:cNvSpPr>
            <a:spLocks noChangeArrowheads="1"/>
          </p:cNvSpPr>
          <p:nvPr/>
        </p:nvSpPr>
        <p:spPr bwMode="auto">
          <a:xfrm>
            <a:off x="2124075" y="2486025"/>
            <a:ext cx="215900" cy="431800"/>
          </a:xfrm>
          <a:prstGeom prst="rightArrow">
            <a:avLst>
              <a:gd name="adj1" fmla="val 50000"/>
              <a:gd name="adj2" fmla="val 25000"/>
            </a:avLst>
          </a:prstGeom>
          <a:solidFill>
            <a:schemeClr val="accent1"/>
          </a:solidFill>
          <a:ln w="12700" cap="sq">
            <a:solidFill>
              <a:schemeClr val="tx1"/>
            </a:solidFill>
            <a:miter lim="800000"/>
            <a:headEnd type="none" w="sm" len="sm"/>
            <a:tailEnd type="none" w="sm" len="sm"/>
          </a:ln>
          <a:effectLst/>
        </p:spPr>
        <p:txBody>
          <a:bodyPr wrap="none" anchor="ctr"/>
          <a:lstStyle/>
          <a:p>
            <a:endParaRPr lang="ja-JP" altLang="en-US"/>
          </a:p>
        </p:txBody>
      </p:sp>
      <p:sp>
        <p:nvSpPr>
          <p:cNvPr id="14" name="AutoShape 12"/>
          <p:cNvSpPr>
            <a:spLocks noChangeArrowheads="1"/>
          </p:cNvSpPr>
          <p:nvPr/>
        </p:nvSpPr>
        <p:spPr bwMode="auto">
          <a:xfrm>
            <a:off x="4427538" y="2486025"/>
            <a:ext cx="215900" cy="431800"/>
          </a:xfrm>
          <a:prstGeom prst="rightArrow">
            <a:avLst>
              <a:gd name="adj1" fmla="val 50000"/>
              <a:gd name="adj2" fmla="val 25000"/>
            </a:avLst>
          </a:prstGeom>
          <a:solidFill>
            <a:schemeClr val="accent1"/>
          </a:solidFill>
          <a:ln w="12700" cap="sq">
            <a:solidFill>
              <a:schemeClr val="tx1"/>
            </a:solidFill>
            <a:miter lim="800000"/>
            <a:headEnd type="none" w="sm" len="sm"/>
            <a:tailEnd type="none" w="sm" len="sm"/>
          </a:ln>
          <a:effectLst/>
        </p:spPr>
        <p:txBody>
          <a:bodyPr wrap="none" anchor="ctr"/>
          <a:lstStyle/>
          <a:p>
            <a:endParaRPr lang="ja-JP" altLang="en-US"/>
          </a:p>
        </p:txBody>
      </p:sp>
      <p:sp>
        <p:nvSpPr>
          <p:cNvPr id="15" name="AutoShape 13"/>
          <p:cNvSpPr>
            <a:spLocks noChangeArrowheads="1"/>
          </p:cNvSpPr>
          <p:nvPr/>
        </p:nvSpPr>
        <p:spPr bwMode="auto">
          <a:xfrm>
            <a:off x="6732588" y="2486025"/>
            <a:ext cx="215900" cy="431800"/>
          </a:xfrm>
          <a:prstGeom prst="rightArrow">
            <a:avLst>
              <a:gd name="adj1" fmla="val 50000"/>
              <a:gd name="adj2" fmla="val 25000"/>
            </a:avLst>
          </a:prstGeom>
          <a:solidFill>
            <a:schemeClr val="accent1"/>
          </a:solidFill>
          <a:ln w="12700" cap="sq">
            <a:solidFill>
              <a:schemeClr val="tx1"/>
            </a:solidFill>
            <a:miter lim="800000"/>
            <a:headEnd type="none" w="sm" len="sm"/>
            <a:tailEnd type="none" w="sm" len="sm"/>
          </a:ln>
          <a:effectLst/>
        </p:spPr>
        <p:txBody>
          <a:bodyPr wrap="none" anchor="ctr"/>
          <a:lstStyle/>
          <a:p>
            <a:endParaRPr lang="ja-JP" altLang="en-US"/>
          </a:p>
        </p:txBody>
      </p:sp>
      <p:pic>
        <p:nvPicPr>
          <p:cNvPr id="17" name="図 16" descr="ソフトウェア関連産業.tif"/>
          <p:cNvPicPr>
            <a:picLocks noChangeAspect="1"/>
          </p:cNvPicPr>
          <p:nvPr/>
        </p:nvPicPr>
        <p:blipFill>
          <a:blip r:embed="rId2" cstate="print"/>
          <a:stretch>
            <a:fillRect/>
          </a:stretch>
        </p:blipFill>
        <p:spPr>
          <a:xfrm>
            <a:off x="698353" y="3124200"/>
            <a:ext cx="8096089" cy="3276600"/>
          </a:xfrm>
          <a:prstGeom prst="rect">
            <a:avLst/>
          </a:prstGeom>
        </p:spPr>
      </p:pic>
      <p:sp>
        <p:nvSpPr>
          <p:cNvPr id="16" name="スライド番号プレースホルダ 15"/>
          <p:cNvSpPr>
            <a:spLocks noGrp="1"/>
          </p:cNvSpPr>
          <p:nvPr>
            <p:ph type="sldNum" sz="quarter" idx="10"/>
          </p:nvPr>
        </p:nvSpPr>
        <p:spPr/>
        <p:txBody>
          <a:bodyPr/>
          <a:lstStyle/>
          <a:p>
            <a:fld id="{605BD4D4-50C6-4BD3-903A-027A544762F2}" type="slidenum">
              <a:rPr lang="en-US" altLang="ja-JP" smtClean="0"/>
              <a:pPr/>
              <a:t>10</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5"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heckerboard(across)">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5" presetClass="entr" presetSubtype="1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5" presetClass="entr" presetSubtype="1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heckerboard(across)">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idx="1"/>
          </p:nvPr>
        </p:nvSpPr>
        <p:spPr>
          <a:xfrm>
            <a:off x="0" y="1247775"/>
            <a:ext cx="8763000" cy="3048000"/>
          </a:xfrm>
        </p:spPr>
        <p:txBody>
          <a:bodyPr/>
          <a:lstStyle/>
          <a:p>
            <a:pPr lvl="1"/>
            <a:r>
              <a:rPr lang="ja-JP" altLang="en-US" dirty="0" smtClean="0"/>
              <a:t>①	</a:t>
            </a:r>
            <a:r>
              <a:rPr lang="ja-JP" altLang="en-US" u="sng" dirty="0" smtClean="0"/>
              <a:t>下請け化によるコアコンピタンスの欠如</a:t>
            </a:r>
          </a:p>
          <a:p>
            <a:pPr lvl="1"/>
            <a:r>
              <a:rPr lang="ja-JP" altLang="en-US" sz="1200" dirty="0" smtClean="0"/>
              <a:t>　　　ソフトウェア業界では、下請け、孫請けと繰り返される慢性的な産業構造により、中小ソフトウェア開発企業では、自分で仕事を選ぶことはできず、与えられた課題を解決するためにシステム開発を行っているのが現状であるが、元請けでないため自分で開発ツールを選ぶこともできず、ノウハウが社内に残らないため、なかなか自社の強みを持つことができない。</a:t>
            </a:r>
            <a:endParaRPr lang="en-US" altLang="ja-JP" sz="1200" dirty="0" smtClean="0"/>
          </a:p>
          <a:p>
            <a:pPr lvl="1"/>
            <a:r>
              <a:rPr lang="ja-JP" altLang="en-US" dirty="0" smtClean="0"/>
              <a:t>②	</a:t>
            </a:r>
            <a:r>
              <a:rPr lang="ja-JP" altLang="en-US" u="sng" dirty="0" smtClean="0"/>
              <a:t>オフショア開発による案件の減少と工数単価の下落</a:t>
            </a:r>
          </a:p>
          <a:p>
            <a:pPr lvl="1"/>
            <a:r>
              <a:rPr lang="ja-JP" altLang="en-US" sz="1200" dirty="0" smtClean="0"/>
              <a:t>　　　インド、中国、ベトナムといった新興国に、ソフトウェアの開発を外注するケースが増え、下請けとしてのコンペが単価の安い海外に移ってきており、元請けからの値下げの圧力により工数単価が下落し、収益力が低下している。</a:t>
            </a:r>
            <a:endParaRPr lang="en-US" altLang="ja-JP" sz="1200" dirty="0" smtClean="0"/>
          </a:p>
          <a:p>
            <a:pPr lvl="1"/>
            <a:r>
              <a:rPr lang="ja-JP" altLang="en-US" dirty="0" smtClean="0"/>
              <a:t>③	</a:t>
            </a:r>
            <a:r>
              <a:rPr lang="ja-JP" altLang="en-US" u="sng" dirty="0" smtClean="0"/>
              <a:t>技術者流出による技術力の低下</a:t>
            </a:r>
          </a:p>
          <a:p>
            <a:pPr lvl="1"/>
            <a:r>
              <a:rPr lang="ja-JP" altLang="en-US" sz="1200" dirty="0" smtClean="0"/>
              <a:t>　　　下請けの仕事が多いため、積極的に新しい技術を取り入れることもできず、与えられた開発をただこなして行くケースが多く、より付加価値の高い仕事ができる、首都圏へ人材が流出してしまうケースが多い。</a:t>
            </a:r>
          </a:p>
        </p:txBody>
      </p:sp>
      <p:sp>
        <p:nvSpPr>
          <p:cNvPr id="2" name="タイトル 1"/>
          <p:cNvSpPr>
            <a:spLocks noGrp="1"/>
          </p:cNvSpPr>
          <p:nvPr>
            <p:ph type="title"/>
          </p:nvPr>
        </p:nvSpPr>
        <p:spPr>
          <a:xfrm>
            <a:off x="228600" y="609600"/>
            <a:ext cx="8245475" cy="498475"/>
          </a:xfrm>
        </p:spPr>
        <p:txBody>
          <a:bodyPr/>
          <a:lstStyle/>
          <a:p>
            <a:r>
              <a:rPr lang="ja-JP" altLang="en-US" dirty="0" smtClean="0">
                <a:cs typeface="メイリオ" pitchFamily="50" charset="-128"/>
              </a:rPr>
              <a:t>ソフト系</a:t>
            </a:r>
            <a:r>
              <a:rPr lang="en-US" altLang="ja-JP" dirty="0" smtClean="0">
                <a:cs typeface="メイリオ" pitchFamily="50" charset="-128"/>
              </a:rPr>
              <a:t>IT</a:t>
            </a:r>
            <a:r>
              <a:rPr lang="ja-JP" altLang="en-US" dirty="0" smtClean="0">
                <a:cs typeface="メイリオ" pitchFamily="50" charset="-128"/>
              </a:rPr>
              <a:t>企業の課題</a:t>
            </a:r>
            <a:endParaRPr kumimoji="1" lang="ja-JP" altLang="en-US" dirty="0">
              <a:cs typeface="メイリオ" pitchFamily="50" charset="-128"/>
            </a:endParaRPr>
          </a:p>
        </p:txBody>
      </p:sp>
      <p:sp>
        <p:nvSpPr>
          <p:cNvPr id="7" name="AutoShape 23"/>
          <p:cNvSpPr>
            <a:spLocks noChangeArrowheads="1"/>
          </p:cNvSpPr>
          <p:nvPr/>
        </p:nvSpPr>
        <p:spPr bwMode="auto">
          <a:xfrm>
            <a:off x="3352800" y="4295775"/>
            <a:ext cx="5029200" cy="1800225"/>
          </a:xfrm>
          <a:prstGeom prst="roundRect">
            <a:avLst>
              <a:gd name="adj" fmla="val 16667"/>
            </a:avLst>
          </a:prstGeom>
          <a:ln>
            <a:headEnd type="none" w="sm" len="sm"/>
            <a:tailEnd type="none" w="sm" len="sm"/>
          </a:ln>
        </p:spPr>
        <p:style>
          <a:lnRef idx="3">
            <a:schemeClr val="lt1"/>
          </a:lnRef>
          <a:fillRef idx="1">
            <a:schemeClr val="accent1"/>
          </a:fillRef>
          <a:effectRef idx="1">
            <a:schemeClr val="accent1"/>
          </a:effectRef>
          <a:fontRef idx="minor">
            <a:schemeClr val="lt1"/>
          </a:fontRef>
        </p:style>
        <p:txBody>
          <a:bodyPr wrap="none" anchor="ctr"/>
          <a:lstStyle/>
          <a:p>
            <a:pPr marL="457200" indent="-457200"/>
            <a:r>
              <a:rPr lang="en-US" altLang="ja-JP" sz="1600" b="1" dirty="0">
                <a:solidFill>
                  <a:schemeClr val="tx1"/>
                </a:solidFill>
                <a:latin typeface="メイリオ" pitchFamily="50" charset="-128"/>
                <a:ea typeface="メイリオ" pitchFamily="50" charset="-128"/>
              </a:rPr>
              <a:t>OSS</a:t>
            </a:r>
            <a:r>
              <a:rPr lang="ja-JP" altLang="en-US" sz="1600" b="1" dirty="0">
                <a:solidFill>
                  <a:schemeClr val="tx1"/>
                </a:solidFill>
                <a:latin typeface="メイリオ" pitchFamily="50" charset="-128"/>
                <a:ea typeface="メイリオ" pitchFamily="50" charset="-128"/>
              </a:rPr>
              <a:t>への取り組みで</a:t>
            </a:r>
            <a:r>
              <a:rPr lang="ja-JP" altLang="en-US" sz="1600" b="1" dirty="0" smtClean="0">
                <a:solidFill>
                  <a:schemeClr val="tx1"/>
                </a:solidFill>
                <a:latin typeface="メイリオ" pitchFamily="50" charset="-128"/>
                <a:ea typeface="メイリオ" pitchFamily="50" charset="-128"/>
              </a:rPr>
              <a:t>課題解決を支援</a:t>
            </a:r>
            <a:endParaRPr lang="ja-JP" altLang="en-US" sz="1600" b="1" dirty="0">
              <a:solidFill>
                <a:schemeClr val="tx1"/>
              </a:solidFill>
              <a:latin typeface="メイリオ" pitchFamily="50" charset="-128"/>
              <a:ea typeface="メイリオ" pitchFamily="50" charset="-128"/>
            </a:endParaRPr>
          </a:p>
          <a:p>
            <a:pPr marL="457200" indent="-457200">
              <a:buClr>
                <a:schemeClr val="tx1"/>
              </a:buClr>
              <a:buFontTx/>
              <a:buAutoNum type="circleNumDbPlain"/>
            </a:pPr>
            <a:r>
              <a:rPr lang="ja-JP" altLang="en-US" sz="1400" dirty="0">
                <a:solidFill>
                  <a:schemeClr val="tx1"/>
                </a:solidFill>
                <a:latin typeface="メイリオ" pitchFamily="50" charset="-128"/>
                <a:ea typeface="メイリオ" pitchFamily="50" charset="-128"/>
              </a:rPr>
              <a:t>元請けをやり、特定分野</a:t>
            </a:r>
            <a:r>
              <a:rPr lang="en-US" altLang="ja-JP" sz="1400" dirty="0">
                <a:solidFill>
                  <a:schemeClr val="tx1"/>
                </a:solidFill>
                <a:latin typeface="メイリオ" pitchFamily="50" charset="-128"/>
                <a:ea typeface="メイリオ" pitchFamily="50" charset="-128"/>
              </a:rPr>
              <a:t>OSS</a:t>
            </a:r>
            <a:r>
              <a:rPr lang="ja-JP" altLang="en-US" sz="1400" dirty="0">
                <a:solidFill>
                  <a:schemeClr val="tx1"/>
                </a:solidFill>
                <a:latin typeface="メイリオ" pitchFamily="50" charset="-128"/>
                <a:ea typeface="メイリオ" pitchFamily="50" charset="-128"/>
              </a:rPr>
              <a:t>のコミッタを育成</a:t>
            </a:r>
            <a:br>
              <a:rPr lang="ja-JP" altLang="en-US" sz="1400" dirty="0">
                <a:solidFill>
                  <a:schemeClr val="tx1"/>
                </a:solidFill>
                <a:latin typeface="メイリオ" pitchFamily="50" charset="-128"/>
                <a:ea typeface="メイリオ" pitchFamily="50" charset="-128"/>
              </a:rPr>
            </a:br>
            <a:r>
              <a:rPr lang="ja-JP" altLang="en-US" sz="1400" dirty="0">
                <a:solidFill>
                  <a:schemeClr val="tx1"/>
                </a:solidFill>
                <a:latin typeface="メイリオ" pitchFamily="50" charset="-128"/>
                <a:ea typeface="メイリオ" pitchFamily="50" charset="-128"/>
              </a:rPr>
              <a:t>することでコンピタンスを強化できる</a:t>
            </a:r>
          </a:p>
          <a:p>
            <a:pPr marL="457200" indent="-457200">
              <a:buClr>
                <a:schemeClr val="tx1"/>
              </a:buClr>
              <a:buFontTx/>
              <a:buAutoNum type="circleNumDbPlain"/>
            </a:pPr>
            <a:r>
              <a:rPr lang="en-US" altLang="ja-JP" sz="1400" dirty="0">
                <a:solidFill>
                  <a:schemeClr val="tx1"/>
                </a:solidFill>
                <a:latin typeface="メイリオ" pitchFamily="50" charset="-128"/>
                <a:ea typeface="メイリオ" pitchFamily="50" charset="-128"/>
              </a:rPr>
              <a:t>OSS</a:t>
            </a:r>
            <a:r>
              <a:rPr lang="ja-JP" altLang="en-US" sz="1400" dirty="0">
                <a:solidFill>
                  <a:schemeClr val="tx1"/>
                </a:solidFill>
                <a:latin typeface="メイリオ" pitchFamily="50" charset="-128"/>
                <a:ea typeface="メイリオ" pitchFamily="50" charset="-128"/>
              </a:rPr>
              <a:t>を活用して、コストを下げることにより</a:t>
            </a:r>
          </a:p>
          <a:p>
            <a:pPr marL="457200" indent="-457200">
              <a:buClr>
                <a:schemeClr val="tx1"/>
              </a:buClr>
            </a:pPr>
            <a:r>
              <a:rPr lang="ja-JP" altLang="en-US" sz="1400" dirty="0">
                <a:solidFill>
                  <a:schemeClr val="tx1"/>
                </a:solidFill>
                <a:latin typeface="メイリオ" pitchFamily="50" charset="-128"/>
                <a:ea typeface="メイリオ" pitchFamily="50" charset="-128"/>
              </a:rPr>
              <a:t>　　　　オフショアに対して競争力をつける</a:t>
            </a:r>
          </a:p>
          <a:p>
            <a:pPr marL="457200" indent="-457200">
              <a:buClr>
                <a:schemeClr val="tx1"/>
              </a:buClr>
              <a:buFontTx/>
              <a:buAutoNum type="circleNumDbPlain" startAt="3"/>
            </a:pPr>
            <a:r>
              <a:rPr lang="ja-JP" altLang="en-US" sz="1400" dirty="0">
                <a:solidFill>
                  <a:schemeClr val="tx1"/>
                </a:solidFill>
                <a:latin typeface="メイリオ" pitchFamily="50" charset="-128"/>
                <a:ea typeface="メイリオ" pitchFamily="50" charset="-128"/>
              </a:rPr>
              <a:t>中小企業を対象に上流から下流までビジネス</a:t>
            </a:r>
            <a:br>
              <a:rPr lang="ja-JP" altLang="en-US" sz="1400" dirty="0">
                <a:solidFill>
                  <a:schemeClr val="tx1"/>
                </a:solidFill>
                <a:latin typeface="メイリオ" pitchFamily="50" charset="-128"/>
                <a:ea typeface="メイリオ" pitchFamily="50" charset="-128"/>
              </a:rPr>
            </a:br>
            <a:r>
              <a:rPr lang="ja-JP" altLang="en-US" sz="1400" dirty="0">
                <a:solidFill>
                  <a:schemeClr val="tx1"/>
                </a:solidFill>
                <a:latin typeface="メイリオ" pitchFamily="50" charset="-128"/>
                <a:ea typeface="メイリオ" pitchFamily="50" charset="-128"/>
              </a:rPr>
              <a:t>をやることにより、人材の流出を止める</a:t>
            </a:r>
          </a:p>
        </p:txBody>
      </p:sp>
      <p:sp>
        <p:nvSpPr>
          <p:cNvPr id="8" name="曲折矢印 7"/>
          <p:cNvSpPr/>
          <p:nvPr/>
        </p:nvSpPr>
        <p:spPr bwMode="auto">
          <a:xfrm flipV="1">
            <a:off x="1752600" y="4371975"/>
            <a:ext cx="1295400" cy="1066800"/>
          </a:xfrm>
          <a:prstGeom prst="bentArrow">
            <a:avLst>
              <a:gd name="adj1" fmla="val 16569"/>
              <a:gd name="adj2" fmla="val 25000"/>
              <a:gd name="adj3" fmla="val 22190"/>
              <a:gd name="adj4" fmla="val 6201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endParaRPr kumimoji="0" lang="ja-JP" altLang="en-US" sz="1800" b="0" i="0" u="none" strike="noStrike" cap="none" normalizeH="0" baseline="0" smtClean="0">
              <a:ln>
                <a:noFill/>
              </a:ln>
              <a:solidFill>
                <a:schemeClr val="bg1"/>
              </a:solidFill>
              <a:effectLst/>
              <a:latin typeface="Arial" charset="0"/>
              <a:ea typeface="ＭＳ Ｐゴシック" charset="-128"/>
              <a:cs typeface="Arial" charset="0"/>
            </a:endParaRPr>
          </a:p>
        </p:txBody>
      </p:sp>
      <p:sp>
        <p:nvSpPr>
          <p:cNvPr id="9" name="スライド番号プレースホルダ 8"/>
          <p:cNvSpPr>
            <a:spLocks noGrp="1"/>
          </p:cNvSpPr>
          <p:nvPr>
            <p:ph type="sldNum" sz="quarter" idx="10"/>
          </p:nvPr>
        </p:nvSpPr>
        <p:spPr/>
        <p:txBody>
          <a:bodyPr/>
          <a:lstStyle/>
          <a:p>
            <a:fld id="{605BD4D4-50C6-4BD3-903A-027A544762F2}" type="slidenum">
              <a:rPr lang="en-US" altLang="ja-JP" smtClean="0"/>
              <a:pPr/>
              <a:t>11</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1"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1"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a:xfrm>
            <a:off x="0" y="533400"/>
            <a:ext cx="8245475" cy="498475"/>
          </a:xfrm>
        </p:spPr>
        <p:txBody>
          <a:bodyPr/>
          <a:lstStyle/>
          <a:p>
            <a:r>
              <a:rPr kumimoji="1" lang="en-US" altLang="ja-JP" dirty="0" smtClean="0"/>
              <a:t>OSS</a:t>
            </a:r>
            <a:r>
              <a:rPr kumimoji="1" lang="ja-JP" altLang="en-US" dirty="0" smtClean="0"/>
              <a:t>と地域振興</a:t>
            </a:r>
            <a:endParaRPr kumimoji="1" lang="ja-JP" altLang="en-US" dirty="0"/>
          </a:p>
        </p:txBody>
      </p:sp>
      <p:pic>
        <p:nvPicPr>
          <p:cNvPr id="21506" name="Picture 2" descr="\\Ad3\Home\sakamoto\マイ ドキュメント\My Project\福岡OSS研究会\OSC Shimane\画像\福岡市の産業構造.jpg"/>
          <p:cNvPicPr>
            <a:picLocks noChangeAspect="1" noChangeArrowheads="1"/>
          </p:cNvPicPr>
          <p:nvPr/>
        </p:nvPicPr>
        <p:blipFill>
          <a:blip r:embed="rId2" cstate="print"/>
          <a:srcRect/>
          <a:stretch>
            <a:fillRect/>
          </a:stretch>
        </p:blipFill>
        <p:spPr bwMode="auto">
          <a:xfrm>
            <a:off x="0" y="1155515"/>
            <a:ext cx="5943600" cy="1511485"/>
          </a:xfrm>
          <a:prstGeom prst="rect">
            <a:avLst/>
          </a:prstGeom>
          <a:noFill/>
        </p:spPr>
      </p:pic>
      <p:sp>
        <p:nvSpPr>
          <p:cNvPr id="13" name="テキスト ボックス 12"/>
          <p:cNvSpPr txBox="1"/>
          <p:nvPr/>
        </p:nvSpPr>
        <p:spPr>
          <a:xfrm>
            <a:off x="2057400" y="2938046"/>
            <a:ext cx="3276600" cy="33855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kumimoji="1" lang="ja-JP" altLang="en-US" sz="1600" dirty="0" smtClean="0"/>
              <a:t>工業社会から知識社会へのシフト</a:t>
            </a:r>
            <a:endParaRPr kumimoji="1" lang="ja-JP" altLang="en-US" sz="1600" dirty="0"/>
          </a:p>
        </p:txBody>
      </p:sp>
      <p:sp>
        <p:nvSpPr>
          <p:cNvPr id="11" name="テキスト ボックス 10"/>
          <p:cNvSpPr txBox="1"/>
          <p:nvPr/>
        </p:nvSpPr>
        <p:spPr>
          <a:xfrm>
            <a:off x="2057400" y="3700046"/>
            <a:ext cx="3276600" cy="33855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kumimoji="1" lang="ja-JP" altLang="en-US" sz="1600" dirty="0" smtClean="0"/>
              <a:t>第</a:t>
            </a:r>
            <a:r>
              <a:rPr kumimoji="1" lang="en-US" altLang="ja-JP" sz="1600" dirty="0" smtClean="0"/>
              <a:t>3</a:t>
            </a:r>
            <a:r>
              <a:rPr kumimoji="1" lang="ja-JP" altLang="en-US" sz="1600" dirty="0" smtClean="0"/>
              <a:t>次産業の生産性向上の必要性</a:t>
            </a:r>
            <a:endParaRPr kumimoji="1" lang="ja-JP" altLang="en-US" sz="1600" dirty="0"/>
          </a:p>
        </p:txBody>
      </p:sp>
      <p:sp>
        <p:nvSpPr>
          <p:cNvPr id="12" name="テキスト ボックス 11"/>
          <p:cNvSpPr txBox="1"/>
          <p:nvPr/>
        </p:nvSpPr>
        <p:spPr>
          <a:xfrm>
            <a:off x="2590800" y="4572000"/>
            <a:ext cx="2667000" cy="33855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kumimoji="1" lang="ja-JP" altLang="en-US" sz="1600" dirty="0" smtClean="0"/>
              <a:t>オープン・イノベーション</a:t>
            </a:r>
            <a:endParaRPr kumimoji="1" lang="ja-JP" altLang="en-US" sz="1600" dirty="0"/>
          </a:p>
        </p:txBody>
      </p:sp>
      <p:sp>
        <p:nvSpPr>
          <p:cNvPr id="14" name="下矢印 13"/>
          <p:cNvSpPr/>
          <p:nvPr/>
        </p:nvSpPr>
        <p:spPr bwMode="auto">
          <a:xfrm>
            <a:off x="3276600" y="4191000"/>
            <a:ext cx="533400" cy="228600"/>
          </a:xfrm>
          <a:prstGeom prst="downArrow">
            <a:avLst>
              <a:gd name="adj1" fmla="val 37302"/>
              <a:gd name="adj2" fmla="val 54232"/>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endParaRPr kumimoji="0" lang="ja-JP" altLang="en-US" sz="1800" b="0" i="0" u="none" strike="noStrike" cap="none" normalizeH="0" baseline="0" dirty="0" smtClean="0">
              <a:ln>
                <a:noFill/>
              </a:ln>
              <a:solidFill>
                <a:schemeClr val="bg1"/>
              </a:solidFill>
              <a:effectLst/>
              <a:latin typeface="Arial" charset="0"/>
              <a:ea typeface="ＭＳ Ｐゴシック" charset="-128"/>
              <a:cs typeface="Arial" charset="0"/>
            </a:endParaRPr>
          </a:p>
        </p:txBody>
      </p:sp>
      <p:grpSp>
        <p:nvGrpSpPr>
          <p:cNvPr id="19" name="グループ化 18"/>
          <p:cNvGrpSpPr/>
          <p:nvPr/>
        </p:nvGrpSpPr>
        <p:grpSpPr>
          <a:xfrm>
            <a:off x="3276600" y="3395246"/>
            <a:ext cx="2895600" cy="719554"/>
            <a:chOff x="3276600" y="3395246"/>
            <a:chExt cx="2590800" cy="719554"/>
          </a:xfrm>
        </p:grpSpPr>
        <p:sp>
          <p:nvSpPr>
            <p:cNvPr id="10" name="下矢印 9"/>
            <p:cNvSpPr/>
            <p:nvPr/>
          </p:nvSpPr>
          <p:spPr bwMode="auto">
            <a:xfrm>
              <a:off x="3276600" y="3395246"/>
              <a:ext cx="533400" cy="228600"/>
            </a:xfrm>
            <a:prstGeom prst="downArrow">
              <a:avLst>
                <a:gd name="adj1" fmla="val 37302"/>
                <a:gd name="adj2" fmla="val 54232"/>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endParaRPr kumimoji="0" lang="ja-JP" altLang="en-US" sz="1800" b="0" i="0" u="none" strike="noStrike" cap="none" normalizeH="0" baseline="0" dirty="0" smtClean="0">
                <a:ln>
                  <a:noFill/>
                </a:ln>
                <a:solidFill>
                  <a:schemeClr val="bg1"/>
                </a:solidFill>
                <a:effectLst/>
                <a:latin typeface="Arial" charset="0"/>
                <a:ea typeface="ＭＳ Ｐゴシック" charset="-128"/>
                <a:cs typeface="Arial" charset="0"/>
              </a:endParaRPr>
            </a:p>
          </p:txBody>
        </p:sp>
        <p:sp>
          <p:nvSpPr>
            <p:cNvPr id="15" name="下矢印 14"/>
            <p:cNvSpPr/>
            <p:nvPr/>
          </p:nvSpPr>
          <p:spPr bwMode="auto">
            <a:xfrm rot="5400000">
              <a:off x="5410200" y="3657600"/>
              <a:ext cx="533400" cy="381000"/>
            </a:xfrm>
            <a:prstGeom prst="downArrow">
              <a:avLst>
                <a:gd name="adj1" fmla="val 37302"/>
                <a:gd name="adj2" fmla="val 54232"/>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endParaRPr kumimoji="0" lang="ja-JP" altLang="en-US" sz="1800" b="0" i="0" u="none" strike="noStrike" cap="none" normalizeH="0" baseline="0" dirty="0" smtClean="0">
                <a:ln>
                  <a:noFill/>
                </a:ln>
                <a:solidFill>
                  <a:schemeClr val="bg1"/>
                </a:solidFill>
                <a:effectLst/>
                <a:latin typeface="Arial" charset="0"/>
                <a:ea typeface="ＭＳ Ｐゴシック" charset="-128"/>
                <a:cs typeface="Arial" charset="0"/>
              </a:endParaRPr>
            </a:p>
          </p:txBody>
        </p:sp>
      </p:grpSp>
      <p:sp>
        <p:nvSpPr>
          <p:cNvPr id="17" name="角丸四角形吹き出し 16"/>
          <p:cNvSpPr/>
          <p:nvPr/>
        </p:nvSpPr>
        <p:spPr bwMode="auto">
          <a:xfrm>
            <a:off x="228600" y="3352800"/>
            <a:ext cx="1524000" cy="914400"/>
          </a:xfrm>
          <a:prstGeom prst="wedgeRoundRectCallout">
            <a:avLst>
              <a:gd name="adj1" fmla="val 68853"/>
              <a:gd name="adj2" fmla="val -6428"/>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r>
              <a:rPr lang="ja-JP" altLang="en-US" sz="1200" dirty="0" smtClean="0">
                <a:solidFill>
                  <a:schemeClr val="bg1"/>
                </a:solidFill>
                <a:latin typeface="メイリオ" pitchFamily="50" charset="-128"/>
                <a:ea typeface="メイリオ" pitchFamily="50" charset="-128"/>
                <a:cs typeface="Arial" charset="0"/>
              </a:rPr>
              <a:t>スキル・ノウハウの共有化・流通性を高める必要がある。</a:t>
            </a:r>
            <a:endParaRPr lang="en-US" altLang="ja-JP" sz="1200" dirty="0" smtClean="0">
              <a:solidFill>
                <a:schemeClr val="bg1"/>
              </a:solidFill>
              <a:latin typeface="メイリオ" pitchFamily="50" charset="-128"/>
              <a:ea typeface="メイリオ" pitchFamily="50" charset="-128"/>
              <a:cs typeface="Arial" charset="0"/>
            </a:endParaRPr>
          </a:p>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r>
              <a:rPr kumimoji="0" lang="en-US" altLang="ja-JP" sz="1100" b="0" i="0" u="none" strike="noStrike" cap="none" normalizeH="0" baseline="0" dirty="0" smtClean="0">
                <a:ln>
                  <a:noFill/>
                </a:ln>
                <a:solidFill>
                  <a:schemeClr val="bg1"/>
                </a:solidFill>
                <a:effectLst/>
                <a:latin typeface="Arial" charset="0"/>
                <a:ea typeface="ＭＳ Ｐゴシック" charset="-128"/>
                <a:cs typeface="Arial" charset="0"/>
              </a:rPr>
              <a:t/>
            </a:r>
            <a:br>
              <a:rPr kumimoji="0" lang="en-US" altLang="ja-JP" sz="1100" b="0" i="0" u="none" strike="noStrike" cap="none" normalizeH="0" baseline="0" dirty="0" smtClean="0">
                <a:ln>
                  <a:noFill/>
                </a:ln>
                <a:solidFill>
                  <a:schemeClr val="bg1"/>
                </a:solidFill>
                <a:effectLst/>
                <a:latin typeface="Arial" charset="0"/>
                <a:ea typeface="ＭＳ Ｐゴシック" charset="-128"/>
                <a:cs typeface="Arial" charset="0"/>
              </a:rPr>
            </a:br>
            <a:endParaRPr kumimoji="0" lang="ja-JP" altLang="en-US" sz="1100" b="0" i="0" u="none" strike="noStrike" cap="none" normalizeH="0" baseline="0" dirty="0" smtClean="0">
              <a:ln>
                <a:noFill/>
              </a:ln>
              <a:solidFill>
                <a:schemeClr val="bg1"/>
              </a:solidFill>
              <a:effectLst/>
              <a:latin typeface="Arial" charset="0"/>
              <a:ea typeface="ＭＳ Ｐゴシック" charset="-128"/>
              <a:cs typeface="Arial" charset="0"/>
            </a:endParaRPr>
          </a:p>
        </p:txBody>
      </p:sp>
      <p:sp>
        <p:nvSpPr>
          <p:cNvPr id="18" name="テキスト ボックス 17"/>
          <p:cNvSpPr txBox="1"/>
          <p:nvPr/>
        </p:nvSpPr>
        <p:spPr>
          <a:xfrm>
            <a:off x="152400" y="5486400"/>
            <a:ext cx="6019800" cy="830997"/>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kumimoji="1" lang="en-US" altLang="ja-JP" sz="1600" dirty="0" smtClean="0"/>
              <a:t>OSS</a:t>
            </a:r>
            <a:r>
              <a:rPr kumimoji="1" lang="ja-JP" altLang="en-US" sz="1600" dirty="0" smtClean="0"/>
              <a:t>に取り組むことで、オープンな環境でのイノベーションを加速させ、新たな革新的な</a:t>
            </a:r>
            <a:r>
              <a:rPr kumimoji="1" lang="en-US" altLang="ja-JP" sz="1600" dirty="0" smtClean="0"/>
              <a:t>IT</a:t>
            </a:r>
            <a:r>
              <a:rPr kumimoji="1" lang="ja-JP" altLang="en-US" sz="1600" dirty="0" smtClean="0"/>
              <a:t>サービスの創造により、生産性を向上させることができる。</a:t>
            </a:r>
            <a:endParaRPr kumimoji="1" lang="ja-JP" altLang="en-US" sz="1600" dirty="0"/>
          </a:p>
        </p:txBody>
      </p:sp>
      <p:sp>
        <p:nvSpPr>
          <p:cNvPr id="23" name="テキスト ボックス 22"/>
          <p:cNvSpPr txBox="1"/>
          <p:nvPr/>
        </p:nvSpPr>
        <p:spPr>
          <a:xfrm>
            <a:off x="609600" y="4572000"/>
            <a:ext cx="1676400" cy="33855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kumimoji="1" lang="en-US" altLang="ja-JP" sz="1600" dirty="0" smtClean="0"/>
              <a:t>IT</a:t>
            </a:r>
            <a:r>
              <a:rPr kumimoji="1" lang="ja-JP" altLang="en-US" sz="1600" dirty="0" smtClean="0"/>
              <a:t>技術の利活用</a:t>
            </a:r>
            <a:endParaRPr kumimoji="1" lang="ja-JP" altLang="en-US" sz="1600" dirty="0"/>
          </a:p>
        </p:txBody>
      </p:sp>
      <p:sp>
        <p:nvSpPr>
          <p:cNvPr id="22" name="下矢印 21"/>
          <p:cNvSpPr/>
          <p:nvPr/>
        </p:nvSpPr>
        <p:spPr bwMode="auto">
          <a:xfrm rot="2787617">
            <a:off x="2166277" y="4082143"/>
            <a:ext cx="323311" cy="438857"/>
          </a:xfrm>
          <a:prstGeom prst="downArrow">
            <a:avLst>
              <a:gd name="adj1" fmla="val 37302"/>
              <a:gd name="adj2" fmla="val 54232"/>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endParaRPr kumimoji="0" lang="ja-JP" altLang="en-US" sz="1800" b="0" i="0" u="none" strike="noStrike" cap="none" normalizeH="0" baseline="0" dirty="0" smtClean="0">
              <a:ln>
                <a:noFill/>
              </a:ln>
              <a:solidFill>
                <a:schemeClr val="bg1"/>
              </a:solidFill>
              <a:effectLst/>
              <a:latin typeface="Arial" charset="0"/>
              <a:ea typeface="ＭＳ Ｐゴシック" charset="-128"/>
              <a:cs typeface="Arial" charset="0"/>
            </a:endParaRPr>
          </a:p>
        </p:txBody>
      </p:sp>
      <p:sp>
        <p:nvSpPr>
          <p:cNvPr id="25" name="下矢印 24"/>
          <p:cNvSpPr/>
          <p:nvPr/>
        </p:nvSpPr>
        <p:spPr bwMode="auto">
          <a:xfrm>
            <a:off x="3276600" y="5105400"/>
            <a:ext cx="533400" cy="228600"/>
          </a:xfrm>
          <a:prstGeom prst="downArrow">
            <a:avLst>
              <a:gd name="adj1" fmla="val 37302"/>
              <a:gd name="adj2" fmla="val 54232"/>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endParaRPr kumimoji="0" lang="ja-JP" altLang="en-US" sz="1800" b="0" i="0" u="none" strike="noStrike" cap="none" normalizeH="0" baseline="0" dirty="0" smtClean="0">
              <a:ln>
                <a:noFill/>
              </a:ln>
              <a:solidFill>
                <a:schemeClr val="bg1"/>
              </a:solidFill>
              <a:effectLst/>
              <a:latin typeface="Arial" charset="0"/>
              <a:ea typeface="ＭＳ Ｐゴシック" charset="-128"/>
              <a:cs typeface="Arial" charset="0"/>
            </a:endParaRPr>
          </a:p>
        </p:txBody>
      </p:sp>
      <p:sp>
        <p:nvSpPr>
          <p:cNvPr id="26" name="下矢印 25"/>
          <p:cNvSpPr/>
          <p:nvPr/>
        </p:nvSpPr>
        <p:spPr bwMode="auto">
          <a:xfrm>
            <a:off x="1066800" y="5105400"/>
            <a:ext cx="533400" cy="228600"/>
          </a:xfrm>
          <a:prstGeom prst="downArrow">
            <a:avLst>
              <a:gd name="adj1" fmla="val 37302"/>
              <a:gd name="adj2" fmla="val 54232"/>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endParaRPr kumimoji="0" lang="ja-JP" altLang="en-US" sz="1800" b="0" i="0" u="none" strike="noStrike" cap="none" normalizeH="0" baseline="0" dirty="0" smtClean="0">
              <a:ln>
                <a:noFill/>
              </a:ln>
              <a:solidFill>
                <a:schemeClr val="bg1"/>
              </a:solidFill>
              <a:effectLst/>
              <a:latin typeface="Arial" charset="0"/>
              <a:ea typeface="ＭＳ Ｐゴシック" charset="-128"/>
              <a:cs typeface="Arial" charset="0"/>
            </a:endParaRPr>
          </a:p>
        </p:txBody>
      </p:sp>
      <p:sp>
        <p:nvSpPr>
          <p:cNvPr id="24" name="スライド番号プレースホルダ 23"/>
          <p:cNvSpPr>
            <a:spLocks noGrp="1"/>
          </p:cNvSpPr>
          <p:nvPr>
            <p:ph type="sldNum" sz="quarter" idx="10"/>
          </p:nvPr>
        </p:nvSpPr>
        <p:spPr/>
        <p:txBody>
          <a:bodyPr/>
          <a:lstStyle/>
          <a:p>
            <a:fld id="{605BD4D4-50C6-4BD3-903A-027A544762F2}" type="slidenum">
              <a:rPr lang="en-US" altLang="ja-JP" smtClean="0"/>
              <a:pPr/>
              <a:t>12</a:t>
            </a:fld>
            <a:endParaRPr lang="en-US" altLang="ja-JP"/>
          </a:p>
        </p:txBody>
      </p:sp>
      <p:grpSp>
        <p:nvGrpSpPr>
          <p:cNvPr id="33" name="グループ化 32"/>
          <p:cNvGrpSpPr/>
          <p:nvPr/>
        </p:nvGrpSpPr>
        <p:grpSpPr>
          <a:xfrm>
            <a:off x="5486400" y="457200"/>
            <a:ext cx="3657600" cy="5908724"/>
            <a:chOff x="5486400" y="457200"/>
            <a:chExt cx="3657600" cy="5908724"/>
          </a:xfrm>
        </p:grpSpPr>
        <p:pic>
          <p:nvPicPr>
            <p:cNvPr id="27" name="Picture 4" descr="\\Ad3\Home\sakamoto\マイ ドキュメント\My Project\三金会\参考資料\OECD諸国の一人当たり国内総生産（名目GDP）の順位.gif"/>
            <p:cNvPicPr>
              <a:picLocks noChangeAspect="1" noChangeArrowheads="1"/>
            </p:cNvPicPr>
            <p:nvPr/>
          </p:nvPicPr>
          <p:blipFill>
            <a:blip r:embed="rId3" cstate="print"/>
            <a:srcRect/>
            <a:stretch>
              <a:fillRect/>
            </a:stretch>
          </p:blipFill>
          <p:spPr bwMode="auto">
            <a:xfrm>
              <a:off x="6477000" y="685800"/>
              <a:ext cx="2133600" cy="1575732"/>
            </a:xfrm>
            <a:prstGeom prst="rect">
              <a:avLst/>
            </a:prstGeom>
            <a:noFill/>
          </p:spPr>
        </p:pic>
        <p:pic>
          <p:nvPicPr>
            <p:cNvPr id="28" name="Picture 5" descr="\\Ad3\Home\sakamoto\マイ ドキュメント\My Project\三金会\参考資料\IMD国際競争力ランキングの推移.gif"/>
            <p:cNvPicPr>
              <a:picLocks noChangeAspect="1" noChangeArrowheads="1"/>
            </p:cNvPicPr>
            <p:nvPr/>
          </p:nvPicPr>
          <p:blipFill>
            <a:blip r:embed="rId4" cstate="print"/>
            <a:srcRect/>
            <a:stretch>
              <a:fillRect/>
            </a:stretch>
          </p:blipFill>
          <p:spPr bwMode="auto">
            <a:xfrm>
              <a:off x="6477000" y="2509844"/>
              <a:ext cx="2176286" cy="1528756"/>
            </a:xfrm>
            <a:prstGeom prst="rect">
              <a:avLst/>
            </a:prstGeom>
            <a:noFill/>
          </p:spPr>
        </p:pic>
        <p:pic>
          <p:nvPicPr>
            <p:cNvPr id="29" name="Picture 5" descr="\\Ad3\Home\sakamoto\マイ ドキュメント\My Project\三金会\参考資料\労働生産性.tif"/>
            <p:cNvPicPr>
              <a:picLocks noChangeAspect="1" noChangeArrowheads="1"/>
            </p:cNvPicPr>
            <p:nvPr/>
          </p:nvPicPr>
          <p:blipFill>
            <a:blip r:embed="rId5" cstate="print"/>
            <a:srcRect/>
            <a:stretch>
              <a:fillRect/>
            </a:stretch>
          </p:blipFill>
          <p:spPr bwMode="auto">
            <a:xfrm>
              <a:off x="6477000" y="4191000"/>
              <a:ext cx="1174052" cy="2174924"/>
            </a:xfrm>
            <a:prstGeom prst="rect">
              <a:avLst/>
            </a:prstGeom>
            <a:noFill/>
          </p:spPr>
        </p:pic>
        <p:sp>
          <p:nvSpPr>
            <p:cNvPr id="30" name="正方形/長方形 29"/>
            <p:cNvSpPr/>
            <p:nvPr/>
          </p:nvSpPr>
          <p:spPr>
            <a:xfrm>
              <a:off x="5486400" y="457200"/>
              <a:ext cx="3657600" cy="253916"/>
            </a:xfrm>
            <a:prstGeom prst="rect">
              <a:avLst/>
            </a:prstGeom>
          </p:spPr>
          <p:txBody>
            <a:bodyPr wrap="square">
              <a:spAutoFit/>
            </a:bodyPr>
            <a:lstStyle/>
            <a:p>
              <a:r>
                <a:rPr lang="en-US" altLang="ja-JP" sz="1050" b="1" dirty="0" smtClean="0">
                  <a:latin typeface="メイリオ" pitchFamily="50" charset="-128"/>
                  <a:ea typeface="メイリオ" pitchFamily="50" charset="-128"/>
                </a:rPr>
                <a:t>OECD</a:t>
              </a:r>
              <a:r>
                <a:rPr lang="ja-JP" altLang="en-US" sz="1050" b="1" dirty="0" smtClean="0">
                  <a:latin typeface="メイリオ" pitchFamily="50" charset="-128"/>
                  <a:ea typeface="メイリオ" pitchFamily="50" charset="-128"/>
                </a:rPr>
                <a:t>諸国の一人当たり国内総生産（名目</a:t>
              </a:r>
              <a:r>
                <a:rPr lang="en-US" altLang="ja-JP" sz="1050" b="1" dirty="0" smtClean="0">
                  <a:latin typeface="メイリオ" pitchFamily="50" charset="-128"/>
                  <a:ea typeface="メイリオ" pitchFamily="50" charset="-128"/>
                </a:rPr>
                <a:t>GDP</a:t>
              </a:r>
              <a:r>
                <a:rPr lang="ja-JP" altLang="en-US" sz="1050" b="1" dirty="0" smtClean="0">
                  <a:latin typeface="メイリオ" pitchFamily="50" charset="-128"/>
                  <a:ea typeface="メイリオ" pitchFamily="50" charset="-128"/>
                </a:rPr>
                <a:t>）の順位</a:t>
              </a:r>
              <a:endParaRPr lang="ja-JP" altLang="en-US" sz="1050" dirty="0">
                <a:latin typeface="メイリオ" pitchFamily="50" charset="-128"/>
                <a:ea typeface="メイリオ" pitchFamily="50" charset="-128"/>
              </a:endParaRPr>
            </a:p>
          </p:txBody>
        </p:sp>
        <p:sp>
          <p:nvSpPr>
            <p:cNvPr id="31" name="正方形/長方形 30"/>
            <p:cNvSpPr/>
            <p:nvPr/>
          </p:nvSpPr>
          <p:spPr>
            <a:xfrm>
              <a:off x="6400800" y="2286000"/>
              <a:ext cx="2286000" cy="253916"/>
            </a:xfrm>
            <a:prstGeom prst="rect">
              <a:avLst/>
            </a:prstGeom>
          </p:spPr>
          <p:txBody>
            <a:bodyPr wrap="square">
              <a:spAutoFit/>
            </a:bodyPr>
            <a:lstStyle/>
            <a:p>
              <a:r>
                <a:rPr lang="en-US" altLang="ja-JP" sz="1050" b="1" dirty="0" smtClean="0">
                  <a:latin typeface="メイリオ" pitchFamily="50" charset="-128"/>
                  <a:ea typeface="メイリオ" pitchFamily="50" charset="-128"/>
                </a:rPr>
                <a:t>IMD</a:t>
              </a:r>
              <a:r>
                <a:rPr lang="ja-JP" altLang="en-US" sz="1050" b="1" dirty="0" smtClean="0">
                  <a:latin typeface="メイリオ" pitchFamily="50" charset="-128"/>
                  <a:ea typeface="メイリオ" pitchFamily="50" charset="-128"/>
                </a:rPr>
                <a:t>国際競争力ランキングの推移</a:t>
              </a:r>
              <a:endParaRPr lang="ja-JP" altLang="en-US" sz="1050" dirty="0">
                <a:latin typeface="メイリオ" pitchFamily="50" charset="-128"/>
                <a:ea typeface="メイリオ" pitchFamily="50" charset="-128"/>
              </a:endParaRPr>
            </a:p>
          </p:txBody>
        </p:sp>
        <p:sp>
          <p:nvSpPr>
            <p:cNvPr id="32" name="正方形/長方形 31"/>
            <p:cNvSpPr/>
            <p:nvPr/>
          </p:nvSpPr>
          <p:spPr>
            <a:xfrm>
              <a:off x="7696200" y="5105400"/>
              <a:ext cx="1295400" cy="415498"/>
            </a:xfrm>
            <a:prstGeom prst="rect">
              <a:avLst/>
            </a:prstGeom>
          </p:spPr>
          <p:txBody>
            <a:bodyPr wrap="square">
              <a:spAutoFit/>
            </a:bodyPr>
            <a:lstStyle/>
            <a:p>
              <a:r>
                <a:rPr lang="en-US" altLang="ja-JP" sz="1050" b="1" dirty="0" smtClean="0">
                  <a:latin typeface="メイリオ" pitchFamily="50" charset="-128"/>
                  <a:ea typeface="メイリオ" pitchFamily="50" charset="-128"/>
                </a:rPr>
                <a:t>OECD</a:t>
              </a:r>
              <a:r>
                <a:rPr lang="ja-JP" altLang="en-US" sz="1050" b="1" dirty="0" smtClean="0">
                  <a:latin typeface="メイリオ" pitchFamily="50" charset="-128"/>
                  <a:ea typeface="メイリオ" pitchFamily="50" charset="-128"/>
                </a:rPr>
                <a:t>加盟諸国の労働生産性</a:t>
              </a:r>
              <a:endParaRPr lang="ja-JP" altLang="en-US" sz="1050" dirty="0">
                <a:latin typeface="メイリオ" pitchFamily="50" charset="-128"/>
                <a:ea typeface="メイリオ" pitchFamily="50"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2" grpId="0" animBg="1"/>
      <p:bldP spid="14" grpId="0" animBg="1"/>
      <p:bldP spid="17" grpId="0" animBg="1"/>
      <p:bldP spid="18" grpId="0" animBg="1"/>
      <p:bldP spid="23" grpId="0" animBg="1"/>
      <p:bldP spid="22"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457200"/>
            <a:ext cx="8245475" cy="498475"/>
          </a:xfrm>
        </p:spPr>
        <p:txBody>
          <a:bodyPr/>
          <a:lstStyle/>
          <a:p>
            <a:r>
              <a:rPr lang="ja-JP" altLang="en-US" dirty="0">
                <a:ea typeface="ＭＳ Ｐゴシック" charset="-128"/>
              </a:rPr>
              <a:t>　</a:t>
            </a:r>
            <a:r>
              <a:rPr lang="ja-JP" altLang="en-US" dirty="0" smtClean="0"/>
              <a:t>福岡</a:t>
            </a:r>
            <a:r>
              <a:rPr lang="en-US" altLang="ja-JP" dirty="0" smtClean="0"/>
              <a:t>OSS</a:t>
            </a:r>
            <a:r>
              <a:rPr lang="ja-JP" altLang="en-US" dirty="0" smtClean="0"/>
              <a:t>研究会</a:t>
            </a:r>
            <a:endParaRPr lang="ja-JP" altLang="en-US" dirty="0"/>
          </a:p>
        </p:txBody>
      </p:sp>
      <p:sp>
        <p:nvSpPr>
          <p:cNvPr id="25607" name="Oval 7"/>
          <p:cNvSpPr>
            <a:spLocks noChangeArrowheads="1"/>
          </p:cNvSpPr>
          <p:nvPr/>
        </p:nvSpPr>
        <p:spPr bwMode="auto">
          <a:xfrm>
            <a:off x="76200" y="2514600"/>
            <a:ext cx="4953000" cy="251460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buClrTx/>
              <a:buFontTx/>
              <a:buNone/>
            </a:pPr>
            <a:r>
              <a:rPr lang="ja-JP" altLang="en-US" sz="2000" b="1" dirty="0">
                <a:solidFill>
                  <a:schemeClr val="tx1"/>
                </a:solidFill>
                <a:latin typeface="ＭＳ Ｐゴシック" pitchFamily="50" charset="-128"/>
                <a:ea typeface="ＭＳ Ｐゴシック" pitchFamily="50" charset="-128"/>
              </a:rPr>
              <a:t>福岡</a:t>
            </a:r>
            <a:r>
              <a:rPr lang="en-US" altLang="ja-JP" sz="2000" b="1" dirty="0">
                <a:solidFill>
                  <a:schemeClr val="tx1"/>
                </a:solidFill>
                <a:latin typeface="ＭＳ Ｐゴシック" pitchFamily="50" charset="-128"/>
                <a:ea typeface="ＭＳ Ｐゴシック" pitchFamily="50" charset="-128"/>
              </a:rPr>
              <a:t>OSS</a:t>
            </a:r>
            <a:r>
              <a:rPr lang="ja-JP" altLang="en-US" sz="2000" b="1" dirty="0" smtClean="0">
                <a:solidFill>
                  <a:schemeClr val="tx1"/>
                </a:solidFill>
                <a:latin typeface="ＭＳ Ｐゴシック" pitchFamily="50" charset="-128"/>
                <a:ea typeface="ＭＳ Ｐゴシック" pitchFamily="50" charset="-128"/>
              </a:rPr>
              <a:t>研究会</a:t>
            </a:r>
          </a:p>
          <a:p>
            <a:pPr>
              <a:buClrTx/>
              <a:buFontTx/>
              <a:buNone/>
            </a:pPr>
            <a:r>
              <a:rPr lang="ja-JP" altLang="en-US" sz="1400" dirty="0" smtClean="0">
                <a:solidFill>
                  <a:schemeClr val="tx1"/>
                </a:solidFill>
                <a:latin typeface="ＭＳ Ｐゴシック" pitchFamily="50" charset="-128"/>
                <a:ea typeface="ＭＳ Ｐゴシック" pitchFamily="50" charset="-128"/>
              </a:rPr>
              <a:t>目的：</a:t>
            </a:r>
            <a:endParaRPr lang="en-US" altLang="ja-JP" sz="1400" dirty="0" smtClean="0">
              <a:solidFill>
                <a:schemeClr val="tx1"/>
              </a:solidFill>
              <a:latin typeface="ＭＳ Ｐゴシック" pitchFamily="50" charset="-128"/>
              <a:ea typeface="ＭＳ Ｐゴシック" pitchFamily="50" charset="-128"/>
            </a:endParaRPr>
          </a:p>
          <a:p>
            <a:pPr>
              <a:buClrTx/>
              <a:buFontTx/>
              <a:buNone/>
            </a:pPr>
            <a:r>
              <a:rPr lang="ja-JP" altLang="en-US" sz="1400" b="1" dirty="0" smtClean="0">
                <a:solidFill>
                  <a:schemeClr val="tx1"/>
                </a:solidFill>
                <a:latin typeface="ＭＳ Ｐゴシック" pitchFamily="50" charset="-128"/>
                <a:ea typeface="ＭＳ Ｐゴシック" pitchFamily="50" charset="-128"/>
              </a:rPr>
              <a:t>オープンソースソフトウェアの普及促進</a:t>
            </a:r>
            <a:endParaRPr lang="en-US" altLang="ja-JP" sz="1400" b="1" dirty="0" smtClean="0">
              <a:solidFill>
                <a:schemeClr val="tx1"/>
              </a:solidFill>
              <a:latin typeface="ＭＳ Ｐゴシック" pitchFamily="50" charset="-128"/>
              <a:ea typeface="ＭＳ Ｐゴシック" pitchFamily="50" charset="-128"/>
            </a:endParaRPr>
          </a:p>
          <a:p>
            <a:pPr>
              <a:buClrTx/>
              <a:buFontTx/>
              <a:buNone/>
            </a:pPr>
            <a:endParaRPr lang="ja-JP" altLang="en-US" sz="800" b="1" dirty="0" smtClean="0">
              <a:solidFill>
                <a:schemeClr val="tx1"/>
              </a:solidFill>
              <a:latin typeface="ＭＳ Ｐゴシック" pitchFamily="50" charset="-128"/>
              <a:ea typeface="ＭＳ Ｐゴシック" pitchFamily="50" charset="-128"/>
            </a:endParaRPr>
          </a:p>
          <a:p>
            <a:pPr>
              <a:buClrTx/>
              <a:buFontTx/>
              <a:buNone/>
            </a:pPr>
            <a:r>
              <a:rPr lang="ja-JP" altLang="en-US" sz="1400" b="1" dirty="0" smtClean="0">
                <a:solidFill>
                  <a:schemeClr val="tx1"/>
                </a:solidFill>
                <a:latin typeface="ＭＳ Ｐゴシック" pitchFamily="50" charset="-128"/>
                <a:ea typeface="ＭＳ Ｐゴシック" pitchFamily="50" charset="-128"/>
              </a:rPr>
              <a:t>オープンソースソフトウェア</a:t>
            </a:r>
            <a:r>
              <a:rPr lang="ja-JP" altLang="en-US" sz="1400" b="1" dirty="0">
                <a:solidFill>
                  <a:schemeClr val="tx1"/>
                </a:solidFill>
                <a:latin typeface="ＭＳ Ｐゴシック" pitchFamily="50" charset="-128"/>
                <a:ea typeface="ＭＳ Ｐゴシック" pitchFamily="50" charset="-128"/>
              </a:rPr>
              <a:t>技術者の</a:t>
            </a:r>
            <a:r>
              <a:rPr lang="ja-JP" altLang="en-US" sz="1400" b="1" dirty="0" smtClean="0">
                <a:solidFill>
                  <a:schemeClr val="tx1"/>
                </a:solidFill>
                <a:latin typeface="ＭＳ Ｐゴシック" pitchFamily="50" charset="-128"/>
                <a:ea typeface="ＭＳ Ｐゴシック" pitchFamily="50" charset="-128"/>
              </a:rPr>
              <a:t>コミュニティ作り</a:t>
            </a:r>
            <a:endParaRPr lang="en-US" altLang="ja-JP" sz="1400" b="1" dirty="0" smtClean="0">
              <a:solidFill>
                <a:schemeClr val="tx1"/>
              </a:solidFill>
              <a:latin typeface="ＭＳ Ｐゴシック" pitchFamily="50" charset="-128"/>
              <a:ea typeface="ＭＳ Ｐゴシック" pitchFamily="50" charset="-128"/>
            </a:endParaRPr>
          </a:p>
          <a:p>
            <a:pPr>
              <a:buClrTx/>
              <a:buFontTx/>
              <a:buNone/>
            </a:pPr>
            <a:endParaRPr lang="ja-JP" altLang="en-US" sz="800" b="1" dirty="0">
              <a:solidFill>
                <a:schemeClr val="tx1"/>
              </a:solidFill>
              <a:latin typeface="ＭＳ Ｐゴシック" pitchFamily="50" charset="-128"/>
              <a:ea typeface="ＭＳ Ｐゴシック" pitchFamily="50" charset="-128"/>
            </a:endParaRPr>
          </a:p>
          <a:p>
            <a:pPr>
              <a:buClrTx/>
              <a:buFontTx/>
              <a:buNone/>
            </a:pPr>
            <a:r>
              <a:rPr lang="ja-JP" altLang="en-US" sz="1400" b="1" dirty="0" smtClean="0">
                <a:solidFill>
                  <a:schemeClr val="tx1"/>
                </a:solidFill>
                <a:latin typeface="ＭＳ Ｐゴシック" pitchFamily="50" charset="-128"/>
                <a:ea typeface="ＭＳ Ｐゴシック" pitchFamily="50" charset="-128"/>
              </a:rPr>
              <a:t>オープンソースソフトウェア</a:t>
            </a:r>
            <a:r>
              <a:rPr lang="ja-JP" altLang="en-US" sz="1400" b="1" dirty="0">
                <a:solidFill>
                  <a:schemeClr val="tx1"/>
                </a:solidFill>
                <a:latin typeface="ＭＳ Ｐゴシック" pitchFamily="50" charset="-128"/>
                <a:ea typeface="ＭＳ Ｐゴシック" pitchFamily="50" charset="-128"/>
              </a:rPr>
              <a:t>技術者の人材育成</a:t>
            </a:r>
          </a:p>
        </p:txBody>
      </p:sp>
      <p:grpSp>
        <p:nvGrpSpPr>
          <p:cNvPr id="14" name="グループ化 13"/>
          <p:cNvGrpSpPr/>
          <p:nvPr/>
        </p:nvGrpSpPr>
        <p:grpSpPr>
          <a:xfrm>
            <a:off x="5638800" y="1828800"/>
            <a:ext cx="3276600" cy="4343400"/>
            <a:chOff x="5638800" y="1981200"/>
            <a:chExt cx="3276600" cy="4191000"/>
          </a:xfrm>
        </p:grpSpPr>
        <p:sp>
          <p:nvSpPr>
            <p:cNvPr id="25704" name="AutoShape 104"/>
            <p:cNvSpPr>
              <a:spLocks noChangeArrowheads="1"/>
            </p:cNvSpPr>
            <p:nvPr/>
          </p:nvSpPr>
          <p:spPr bwMode="auto">
            <a:xfrm>
              <a:off x="5638800" y="2133600"/>
              <a:ext cx="3276600" cy="4038600"/>
            </a:xfrm>
            <a:prstGeom prst="roundRect">
              <a:avLst>
                <a:gd name="adj" fmla="val 16667"/>
              </a:avLst>
            </a:prstGeom>
            <a:solidFill>
              <a:srgbClr val="66FF66">
                <a:alpha val="30000"/>
              </a:srgbClr>
            </a:solidFill>
            <a:ln w="9525" algn="ctr">
              <a:solidFill>
                <a:srgbClr val="66FF66"/>
              </a:solidFill>
              <a:round/>
              <a:headEnd/>
              <a:tailEnd/>
            </a:ln>
            <a:effectLst/>
          </p:spPr>
          <p:txBody>
            <a:bodyPr wrap="none" anchor="ctr"/>
            <a:lstStyle/>
            <a:p>
              <a:endParaRPr lang="ja-JP" altLang="en-US" dirty="0"/>
            </a:p>
          </p:txBody>
        </p:sp>
        <p:sp>
          <p:nvSpPr>
            <p:cNvPr id="25701" name="Text Box 101"/>
            <p:cNvSpPr txBox="1">
              <a:spLocks noChangeArrowheads="1"/>
            </p:cNvSpPr>
            <p:nvPr/>
          </p:nvSpPr>
          <p:spPr bwMode="auto">
            <a:xfrm>
              <a:off x="5943600" y="1981200"/>
              <a:ext cx="902811" cy="307777"/>
            </a:xfrm>
            <a:prstGeom prst="rect">
              <a:avLst/>
            </a:prstGeom>
            <a:solidFill>
              <a:schemeClr val="tx1"/>
            </a:solidFill>
            <a:ln w="9525" algn="ctr">
              <a:noFill/>
              <a:miter lim="800000"/>
              <a:headEnd/>
              <a:tailEnd/>
            </a:ln>
            <a:effectLst/>
          </p:spPr>
          <p:txBody>
            <a:bodyPr wrap="none">
              <a:spAutoFit/>
            </a:bodyPr>
            <a:lstStyle/>
            <a:p>
              <a:pPr algn="ctr">
                <a:buClrTx/>
                <a:buFontTx/>
                <a:buNone/>
              </a:pPr>
              <a:r>
                <a:rPr lang="ja-JP" altLang="en-US" sz="1400" b="1" dirty="0" smtClean="0">
                  <a:solidFill>
                    <a:srgbClr val="66FF66"/>
                  </a:solidFill>
                </a:rPr>
                <a:t>実施計画</a:t>
              </a:r>
              <a:endParaRPr lang="ja-JP" altLang="en-US" sz="1400" b="1" dirty="0">
                <a:solidFill>
                  <a:srgbClr val="66FF66"/>
                </a:solidFill>
              </a:endParaRPr>
            </a:p>
          </p:txBody>
        </p:sp>
      </p:grpSp>
      <p:cxnSp>
        <p:nvCxnSpPr>
          <p:cNvPr id="48" name="直線矢印コネクタ 47"/>
          <p:cNvCxnSpPr/>
          <p:nvPr/>
        </p:nvCxnSpPr>
        <p:spPr bwMode="auto">
          <a:xfrm flipV="1">
            <a:off x="3886200" y="2743200"/>
            <a:ext cx="2057400" cy="914400"/>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49" name="直線矢印コネクタ 48"/>
          <p:cNvCxnSpPr/>
          <p:nvPr/>
        </p:nvCxnSpPr>
        <p:spPr bwMode="auto">
          <a:xfrm>
            <a:off x="4800600" y="4038600"/>
            <a:ext cx="1143000" cy="1588"/>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54" name="直線矢印コネクタ 53"/>
          <p:cNvCxnSpPr/>
          <p:nvPr/>
        </p:nvCxnSpPr>
        <p:spPr bwMode="auto">
          <a:xfrm>
            <a:off x="4419600" y="4419600"/>
            <a:ext cx="1524000" cy="99060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36" name="Text Box 12"/>
          <p:cNvSpPr txBox="1">
            <a:spLocks noChangeArrowheads="1"/>
          </p:cNvSpPr>
          <p:nvPr/>
        </p:nvSpPr>
        <p:spPr bwMode="auto">
          <a:xfrm>
            <a:off x="152400" y="920115"/>
            <a:ext cx="8763000" cy="984885"/>
          </a:xfrm>
          <a:prstGeom prst="rect">
            <a:avLst/>
          </a:prstGeom>
          <a:noFill/>
          <a:ln w="9525">
            <a:noFill/>
            <a:miter lim="800000"/>
            <a:headEnd/>
            <a:tailEnd/>
          </a:ln>
          <a:effectLst/>
        </p:spPr>
        <p:txBody>
          <a:bodyPr wrap="square">
            <a:spAutoFit/>
          </a:bodyPr>
          <a:lstStyle/>
          <a:p>
            <a:pPr>
              <a:buClrTx/>
              <a:buFontTx/>
              <a:buNone/>
            </a:pPr>
            <a:r>
              <a:rPr lang="ja-JP" altLang="en-US" sz="1600" dirty="0"/>
              <a:t>　</a:t>
            </a:r>
            <a:r>
              <a:rPr lang="ja-JP" altLang="en-US" sz="1400" dirty="0">
                <a:latin typeface="ＭＳ Ｐゴシック" pitchFamily="50" charset="-128"/>
                <a:ea typeface="ＭＳ Ｐゴシック" pitchFamily="50" charset="-128"/>
              </a:rPr>
              <a:t>中小ソフト系</a:t>
            </a:r>
            <a:r>
              <a:rPr lang="en-US" altLang="ja-JP" sz="1400" dirty="0">
                <a:latin typeface="ＭＳ Ｐゴシック" pitchFamily="50" charset="-128"/>
                <a:ea typeface="ＭＳ Ｐゴシック" pitchFamily="50" charset="-128"/>
              </a:rPr>
              <a:t>IT</a:t>
            </a:r>
            <a:r>
              <a:rPr lang="ja-JP" altLang="en-US" sz="1400" dirty="0">
                <a:latin typeface="ＭＳ Ｐゴシック" pitchFamily="50" charset="-128"/>
                <a:ea typeface="ＭＳ Ｐゴシック" pitchFamily="50" charset="-128"/>
              </a:rPr>
              <a:t>企業では、コアコンピタンスの確立と、技術力強化が大きな課題であり、ソフトウェアのコモディティ化により、今後はオープンソースへの取り組みが重要になってくる。</a:t>
            </a:r>
          </a:p>
          <a:p>
            <a:pPr>
              <a:buClrTx/>
              <a:buFontTx/>
              <a:buNone/>
            </a:pPr>
            <a:r>
              <a:rPr lang="ja-JP" altLang="en-US" sz="1400" dirty="0">
                <a:latin typeface="ＭＳ Ｐゴシック" pitchFamily="50" charset="-128"/>
                <a:ea typeface="ＭＳ Ｐゴシック" pitchFamily="50" charset="-128"/>
              </a:rPr>
              <a:t>　</a:t>
            </a:r>
            <a:r>
              <a:rPr lang="ja-JP" altLang="en-US" sz="1400" dirty="0" smtClean="0">
                <a:latin typeface="ＭＳ Ｐゴシック" pitchFamily="50" charset="-128"/>
                <a:ea typeface="ＭＳ Ｐゴシック" pitchFamily="50" charset="-128"/>
              </a:rPr>
              <a:t>地場</a:t>
            </a:r>
            <a:r>
              <a:rPr lang="ja-JP" altLang="en-US" sz="1400" dirty="0">
                <a:latin typeface="ＭＳ Ｐゴシック" pitchFamily="50" charset="-128"/>
                <a:ea typeface="ＭＳ Ｐゴシック" pitchFamily="50" charset="-128"/>
              </a:rPr>
              <a:t>企業へのヒアリング結果から、意見の多かった</a:t>
            </a:r>
            <a:r>
              <a:rPr lang="ja-JP" altLang="en-US" sz="1400" b="1" dirty="0">
                <a:latin typeface="ＭＳ Ｐゴシック" pitchFamily="50" charset="-128"/>
                <a:ea typeface="ＭＳ Ｐゴシック" pitchFamily="50" charset="-128"/>
              </a:rPr>
              <a:t>「オープンソース・ソフトウェア」</a:t>
            </a:r>
            <a:r>
              <a:rPr lang="ja-JP" altLang="en-US" sz="1400" dirty="0">
                <a:latin typeface="ＭＳ Ｐゴシック" pitchFamily="50" charset="-128"/>
                <a:ea typeface="ＭＳ Ｐゴシック" pitchFamily="50" charset="-128"/>
              </a:rPr>
              <a:t>をテーマとした研究会を立ち上げ、産学連携による地場ソフト系</a:t>
            </a:r>
            <a:r>
              <a:rPr lang="en-US" altLang="ja-JP" sz="1400" dirty="0">
                <a:latin typeface="ＭＳ Ｐゴシック" pitchFamily="50" charset="-128"/>
                <a:ea typeface="ＭＳ Ｐゴシック" pitchFamily="50" charset="-128"/>
              </a:rPr>
              <a:t>IT</a:t>
            </a:r>
            <a:r>
              <a:rPr lang="ja-JP" altLang="en-US" sz="1400" dirty="0">
                <a:latin typeface="ＭＳ Ｐゴシック" pitchFamily="50" charset="-128"/>
                <a:ea typeface="ＭＳ Ｐゴシック" pitchFamily="50" charset="-128"/>
              </a:rPr>
              <a:t>企業の研究開発技術力向上を目指す。</a:t>
            </a:r>
          </a:p>
        </p:txBody>
      </p:sp>
      <p:grpSp>
        <p:nvGrpSpPr>
          <p:cNvPr id="20" name="グループ化 19"/>
          <p:cNvGrpSpPr/>
          <p:nvPr/>
        </p:nvGrpSpPr>
        <p:grpSpPr>
          <a:xfrm>
            <a:off x="5943600" y="2438400"/>
            <a:ext cx="2743200" cy="917377"/>
            <a:chOff x="5943600" y="2590800"/>
            <a:chExt cx="2743200" cy="917377"/>
          </a:xfrm>
        </p:grpSpPr>
        <p:sp>
          <p:nvSpPr>
            <p:cNvPr id="44" name="角丸四角形 43"/>
            <p:cNvSpPr/>
            <p:nvPr/>
          </p:nvSpPr>
          <p:spPr bwMode="auto">
            <a:xfrm>
              <a:off x="5943600" y="2590800"/>
              <a:ext cx="2743200" cy="60960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r>
                <a:rPr kumimoji="0" lang="ja-JP" altLang="en-US" sz="1600" b="0" i="0" u="none" strike="noStrike" cap="none" normalizeH="0" baseline="0" dirty="0" smtClean="0">
                  <a:ln>
                    <a:noFill/>
                  </a:ln>
                  <a:solidFill>
                    <a:schemeClr val="bg1"/>
                  </a:solidFill>
                  <a:effectLst/>
                  <a:latin typeface="ＭＳ Ｐゴシック" pitchFamily="50" charset="-128"/>
                  <a:ea typeface="ＭＳ Ｐゴシック" pitchFamily="50" charset="-128"/>
                  <a:cs typeface="Arial" charset="0"/>
                </a:rPr>
                <a:t>福岡</a:t>
              </a:r>
              <a:r>
                <a:rPr kumimoji="0" lang="en-US" altLang="ja-JP" sz="1600" b="0" i="0" u="none" strike="noStrike" cap="none" normalizeH="0" baseline="0" dirty="0" smtClean="0">
                  <a:ln>
                    <a:noFill/>
                  </a:ln>
                  <a:solidFill>
                    <a:schemeClr val="bg1"/>
                  </a:solidFill>
                  <a:effectLst/>
                  <a:latin typeface="ＭＳ Ｐゴシック" pitchFamily="50" charset="-128"/>
                  <a:ea typeface="ＭＳ Ｐゴシック" pitchFamily="50" charset="-128"/>
                  <a:cs typeface="Arial" charset="0"/>
                </a:rPr>
                <a:t>OSS</a:t>
              </a:r>
              <a:r>
                <a:rPr kumimoji="0" lang="ja-JP" altLang="en-US" sz="1600" b="0" i="0" u="none" strike="noStrike" cap="none" normalizeH="0" baseline="0" dirty="0" smtClean="0">
                  <a:ln>
                    <a:noFill/>
                  </a:ln>
                  <a:solidFill>
                    <a:schemeClr val="bg1"/>
                  </a:solidFill>
                  <a:effectLst/>
                  <a:latin typeface="ＭＳ Ｐゴシック" pitchFamily="50" charset="-128"/>
                  <a:ea typeface="ＭＳ Ｐゴシック" pitchFamily="50" charset="-128"/>
                  <a:cs typeface="Arial" charset="0"/>
                </a:rPr>
                <a:t>研究会</a:t>
              </a:r>
              <a:endParaRPr kumimoji="0" lang="en-US" altLang="ja-JP" sz="1600" b="0" i="0" u="none" strike="noStrike" cap="none" normalizeH="0" baseline="0" dirty="0" smtClean="0">
                <a:ln>
                  <a:noFill/>
                </a:ln>
                <a:solidFill>
                  <a:schemeClr val="bg1"/>
                </a:solidFill>
                <a:effectLst/>
                <a:latin typeface="ＭＳ Ｐゴシック" pitchFamily="50" charset="-128"/>
                <a:ea typeface="ＭＳ Ｐゴシック" pitchFamily="50" charset="-128"/>
                <a:cs typeface="Arial" charset="0"/>
              </a:endParaRPr>
            </a:p>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r>
                <a:rPr kumimoji="0" lang="ja-JP" altLang="en-US" sz="1400" b="0" i="0" u="none" strike="noStrike" cap="none" normalizeH="0" baseline="0" dirty="0" smtClean="0">
                  <a:ln>
                    <a:noFill/>
                  </a:ln>
                  <a:solidFill>
                    <a:schemeClr val="bg1"/>
                  </a:solidFill>
                  <a:effectLst/>
                  <a:latin typeface="ＭＳ Ｐゴシック" pitchFamily="50" charset="-128"/>
                  <a:ea typeface="ＭＳ Ｐゴシック" pitchFamily="50" charset="-128"/>
                  <a:cs typeface="Arial" charset="0"/>
                </a:rPr>
                <a:t>　　講演会（啓蒙活動）</a:t>
              </a:r>
              <a:endParaRPr kumimoji="0" lang="en-US" altLang="ja-JP" sz="1400" b="0" i="0" u="none" strike="noStrike" cap="none" normalizeH="0" baseline="0" dirty="0" smtClean="0">
                <a:ln>
                  <a:noFill/>
                </a:ln>
                <a:solidFill>
                  <a:schemeClr val="bg1"/>
                </a:solidFill>
                <a:effectLst/>
                <a:latin typeface="ＭＳ Ｐゴシック" pitchFamily="50" charset="-128"/>
                <a:ea typeface="ＭＳ Ｐゴシック" pitchFamily="50" charset="-128"/>
                <a:cs typeface="Arial" charset="0"/>
              </a:endParaRPr>
            </a:p>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endParaRPr kumimoji="0" lang="ja-JP" altLang="en-US" sz="1800" b="0" i="0" u="none" strike="noStrike" cap="none" normalizeH="0" baseline="0" dirty="0" smtClean="0">
                <a:ln>
                  <a:noFill/>
                </a:ln>
                <a:solidFill>
                  <a:schemeClr val="bg1"/>
                </a:solidFill>
                <a:effectLst/>
                <a:latin typeface="Arial" charset="0"/>
                <a:ea typeface="ＭＳ Ｐゴシック" charset="-128"/>
                <a:cs typeface="Arial" charset="0"/>
              </a:endParaRPr>
            </a:p>
          </p:txBody>
        </p:sp>
        <p:sp>
          <p:nvSpPr>
            <p:cNvPr id="17" name="テキスト ボックス 16"/>
            <p:cNvSpPr txBox="1"/>
            <p:nvPr/>
          </p:nvSpPr>
          <p:spPr>
            <a:xfrm>
              <a:off x="6248400" y="3200400"/>
              <a:ext cx="1181734" cy="307777"/>
            </a:xfrm>
            <a:prstGeom prst="rect">
              <a:avLst/>
            </a:prstGeom>
            <a:noFill/>
          </p:spPr>
          <p:txBody>
            <a:bodyPr wrap="none" rtlCol="0">
              <a:spAutoFit/>
            </a:bodyPr>
            <a:lstStyle/>
            <a:p>
              <a:r>
                <a:rPr kumimoji="1" lang="ja-JP" altLang="en-US" sz="1400" dirty="0" smtClean="0"/>
                <a:t>過去</a:t>
              </a:r>
              <a:r>
                <a:rPr kumimoji="1" lang="en-US" altLang="ja-JP" sz="1400" dirty="0" smtClean="0"/>
                <a:t>4</a:t>
              </a:r>
              <a:r>
                <a:rPr kumimoji="1" lang="ja-JP" altLang="en-US" sz="1400" dirty="0" smtClean="0"/>
                <a:t>回実施</a:t>
              </a:r>
              <a:endParaRPr kumimoji="1" lang="en-US" altLang="ja-JP" sz="1400" dirty="0" smtClean="0"/>
            </a:p>
          </p:txBody>
        </p:sp>
      </p:grpSp>
      <p:grpSp>
        <p:nvGrpSpPr>
          <p:cNvPr id="21" name="グループ化 20"/>
          <p:cNvGrpSpPr/>
          <p:nvPr/>
        </p:nvGrpSpPr>
        <p:grpSpPr>
          <a:xfrm>
            <a:off x="5943600" y="3733800"/>
            <a:ext cx="2743200" cy="917377"/>
            <a:chOff x="5943600" y="3886200"/>
            <a:chExt cx="2743200" cy="917377"/>
          </a:xfrm>
        </p:grpSpPr>
        <p:sp>
          <p:nvSpPr>
            <p:cNvPr id="45" name="角丸四角形 44"/>
            <p:cNvSpPr/>
            <p:nvPr/>
          </p:nvSpPr>
          <p:spPr bwMode="auto">
            <a:xfrm>
              <a:off x="5943600" y="3886200"/>
              <a:ext cx="2743200" cy="60960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r>
                <a:rPr lang="ja-JP" altLang="en-US" sz="1600" dirty="0" smtClean="0">
                  <a:solidFill>
                    <a:schemeClr val="bg1"/>
                  </a:solidFill>
                  <a:latin typeface="ＭＳ Ｐゴシック" pitchFamily="50" charset="-128"/>
                  <a:ea typeface="ＭＳ Ｐゴシック" pitchFamily="50" charset="-128"/>
                  <a:cs typeface="Arial" charset="0"/>
                </a:rPr>
                <a:t>オープンソースカンファレンス</a:t>
              </a:r>
              <a:endParaRPr lang="en-US" altLang="ja-JP" sz="1600" dirty="0" smtClean="0">
                <a:solidFill>
                  <a:schemeClr val="bg1"/>
                </a:solidFill>
                <a:latin typeface="ＭＳ Ｐゴシック" pitchFamily="50" charset="-128"/>
                <a:ea typeface="ＭＳ Ｐゴシック" pitchFamily="50" charset="-128"/>
                <a:cs typeface="Arial" charset="0"/>
              </a:endParaRPr>
            </a:p>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r>
                <a:rPr kumimoji="0" lang="ja-JP" altLang="en-US" sz="1400" b="0" i="0" u="none" strike="noStrike" cap="none" normalizeH="0" baseline="0" dirty="0" smtClean="0">
                  <a:ln>
                    <a:noFill/>
                  </a:ln>
                  <a:solidFill>
                    <a:schemeClr val="bg1"/>
                  </a:solidFill>
                  <a:effectLst/>
                  <a:latin typeface="ＭＳ Ｐゴシック" pitchFamily="50" charset="-128"/>
                  <a:ea typeface="ＭＳ Ｐゴシック" pitchFamily="50" charset="-128"/>
                  <a:cs typeface="Arial" charset="0"/>
                </a:rPr>
                <a:t>　地元コミュニティの連携強化</a:t>
              </a:r>
              <a:endParaRPr kumimoji="0" lang="en-US" altLang="ja-JP" sz="1400" b="0" i="0" u="none" strike="noStrike" cap="none" normalizeH="0" baseline="0" dirty="0" smtClean="0">
                <a:ln>
                  <a:noFill/>
                </a:ln>
                <a:solidFill>
                  <a:schemeClr val="bg1"/>
                </a:solidFill>
                <a:effectLst/>
                <a:latin typeface="ＭＳ Ｐゴシック" pitchFamily="50" charset="-128"/>
                <a:ea typeface="ＭＳ Ｐゴシック" pitchFamily="50" charset="-128"/>
                <a:cs typeface="Arial" charset="0"/>
              </a:endParaRPr>
            </a:p>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r>
                <a:rPr kumimoji="0" lang="ja-JP" altLang="en-US" sz="1800" b="0" i="0" u="none" strike="noStrike" cap="none" normalizeH="0" baseline="0" dirty="0" smtClean="0">
                  <a:ln>
                    <a:noFill/>
                  </a:ln>
                  <a:solidFill>
                    <a:schemeClr val="bg1"/>
                  </a:solidFill>
                  <a:effectLst/>
                  <a:latin typeface="Arial" charset="0"/>
                  <a:ea typeface="ＭＳ Ｐゴシック" charset="-128"/>
                  <a:cs typeface="Arial" charset="0"/>
                </a:rPr>
                <a:t>　</a:t>
              </a:r>
              <a:endParaRPr kumimoji="0" lang="en-US" altLang="ja-JP" sz="1800" b="0" i="0" u="none" strike="noStrike" cap="none" normalizeH="0" baseline="0" dirty="0" smtClean="0">
                <a:ln>
                  <a:noFill/>
                </a:ln>
                <a:solidFill>
                  <a:schemeClr val="bg1"/>
                </a:solidFill>
                <a:effectLst/>
                <a:latin typeface="Arial" charset="0"/>
                <a:ea typeface="ＭＳ Ｐゴシック" charset="-128"/>
                <a:cs typeface="Arial" charset="0"/>
              </a:endParaRPr>
            </a:p>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endParaRPr kumimoji="0" lang="ja-JP" altLang="en-US" sz="1800" b="0" i="0" u="none" strike="noStrike" cap="none" normalizeH="0" baseline="0" dirty="0" smtClean="0">
                <a:ln>
                  <a:noFill/>
                </a:ln>
                <a:solidFill>
                  <a:schemeClr val="bg1"/>
                </a:solidFill>
                <a:effectLst/>
                <a:latin typeface="Arial" charset="0"/>
                <a:ea typeface="ＭＳ Ｐゴシック" charset="-128"/>
                <a:cs typeface="Arial" charset="0"/>
              </a:endParaRPr>
            </a:p>
          </p:txBody>
        </p:sp>
        <p:sp>
          <p:nvSpPr>
            <p:cNvPr id="18" name="テキスト ボックス 17"/>
            <p:cNvSpPr txBox="1"/>
            <p:nvPr/>
          </p:nvSpPr>
          <p:spPr>
            <a:xfrm>
              <a:off x="6303099" y="4495800"/>
              <a:ext cx="1181734" cy="307777"/>
            </a:xfrm>
            <a:prstGeom prst="rect">
              <a:avLst/>
            </a:prstGeom>
            <a:noFill/>
          </p:spPr>
          <p:txBody>
            <a:bodyPr wrap="none" rtlCol="0">
              <a:spAutoFit/>
            </a:bodyPr>
            <a:lstStyle/>
            <a:p>
              <a:r>
                <a:rPr kumimoji="1" lang="ja-JP" altLang="en-US" sz="1400" dirty="0" smtClean="0"/>
                <a:t>過去</a:t>
              </a:r>
              <a:r>
                <a:rPr kumimoji="1" lang="en-US" altLang="ja-JP" sz="1400" dirty="0" smtClean="0"/>
                <a:t>2</a:t>
              </a:r>
              <a:r>
                <a:rPr kumimoji="1" lang="ja-JP" altLang="en-US" sz="1400" dirty="0" smtClean="0"/>
                <a:t>回開催</a:t>
              </a:r>
              <a:endParaRPr kumimoji="1" lang="ja-JP" altLang="en-US" sz="1400" dirty="0"/>
            </a:p>
          </p:txBody>
        </p:sp>
      </p:grpSp>
      <p:grpSp>
        <p:nvGrpSpPr>
          <p:cNvPr id="22" name="グループ化 21"/>
          <p:cNvGrpSpPr/>
          <p:nvPr/>
        </p:nvGrpSpPr>
        <p:grpSpPr>
          <a:xfrm>
            <a:off x="5943600" y="5105400"/>
            <a:ext cx="2743200" cy="917377"/>
            <a:chOff x="5943600" y="5257800"/>
            <a:chExt cx="2743200" cy="917377"/>
          </a:xfrm>
        </p:grpSpPr>
        <p:sp>
          <p:nvSpPr>
            <p:cNvPr id="46" name="角丸四角形 45"/>
            <p:cNvSpPr/>
            <p:nvPr/>
          </p:nvSpPr>
          <p:spPr bwMode="auto">
            <a:xfrm>
              <a:off x="5943600" y="5257800"/>
              <a:ext cx="2743200" cy="60960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r>
                <a:rPr lang="ja-JP" altLang="en-US" sz="1600" dirty="0" smtClean="0">
                  <a:solidFill>
                    <a:schemeClr val="bg1"/>
                  </a:solidFill>
                  <a:latin typeface="ＭＳ Ｐゴシック" pitchFamily="50" charset="-128"/>
                  <a:ea typeface="ＭＳ Ｐゴシック" pitchFamily="50" charset="-128"/>
                  <a:cs typeface="Arial" charset="0"/>
                </a:rPr>
                <a:t>初心者研修</a:t>
              </a:r>
              <a:endParaRPr kumimoji="0" lang="en-US" altLang="ja-JP" sz="1200" b="0" i="0" u="none" strike="noStrike" cap="none" normalizeH="0" baseline="0" dirty="0" smtClean="0">
                <a:ln>
                  <a:noFill/>
                </a:ln>
                <a:solidFill>
                  <a:schemeClr val="bg1"/>
                </a:solidFill>
                <a:effectLst/>
                <a:latin typeface="ＭＳ Ｐゴシック" pitchFamily="50" charset="-128"/>
                <a:ea typeface="ＭＳ Ｐゴシック" pitchFamily="50" charset="-128"/>
                <a:cs typeface="Arial" charset="0"/>
              </a:endParaRPr>
            </a:p>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r>
                <a:rPr lang="ja-JP" altLang="en-US" sz="1400" dirty="0" smtClean="0">
                  <a:solidFill>
                    <a:schemeClr val="bg1"/>
                  </a:solidFill>
                  <a:latin typeface="ＭＳ Ｐゴシック" pitchFamily="50" charset="-128"/>
                  <a:ea typeface="ＭＳ Ｐゴシック" pitchFamily="50" charset="-128"/>
                  <a:cs typeface="Arial" charset="0"/>
                </a:rPr>
                <a:t>　　地元</a:t>
              </a:r>
              <a:r>
                <a:rPr lang="en-US" altLang="ja-JP" sz="1400" dirty="0" smtClean="0">
                  <a:solidFill>
                    <a:schemeClr val="bg1"/>
                  </a:solidFill>
                  <a:latin typeface="ＭＳ Ｐゴシック" pitchFamily="50" charset="-128"/>
                  <a:ea typeface="ＭＳ Ｐゴシック" pitchFamily="50" charset="-128"/>
                  <a:cs typeface="Arial" charset="0"/>
                </a:rPr>
                <a:t>IT</a:t>
              </a:r>
              <a:r>
                <a:rPr lang="ja-JP" altLang="en-US" sz="1400" dirty="0" smtClean="0">
                  <a:solidFill>
                    <a:schemeClr val="bg1"/>
                  </a:solidFill>
                  <a:latin typeface="ＭＳ Ｐゴシック" pitchFamily="50" charset="-128"/>
                  <a:ea typeface="ＭＳ Ｐゴシック" pitchFamily="50" charset="-128"/>
                  <a:cs typeface="Arial" charset="0"/>
                </a:rPr>
                <a:t>企業への貢献</a:t>
              </a:r>
              <a:endParaRPr kumimoji="0" lang="en-US" altLang="ja-JP" sz="1400" b="0" i="0" u="none" strike="noStrike" cap="none" normalizeH="0" baseline="0" dirty="0" smtClean="0">
                <a:ln>
                  <a:noFill/>
                </a:ln>
                <a:solidFill>
                  <a:schemeClr val="bg1"/>
                </a:solidFill>
                <a:effectLst/>
                <a:latin typeface="ＭＳ Ｐゴシック" pitchFamily="50" charset="-128"/>
                <a:ea typeface="ＭＳ Ｐゴシック" pitchFamily="50" charset="-128"/>
                <a:cs typeface="Arial" charset="0"/>
              </a:endParaRPr>
            </a:p>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r>
                <a:rPr lang="ja-JP" altLang="en-US" dirty="0" smtClean="0">
                  <a:solidFill>
                    <a:schemeClr val="bg1"/>
                  </a:solidFill>
                  <a:latin typeface="Arial" charset="0"/>
                  <a:ea typeface="ＭＳ Ｐゴシック" charset="-128"/>
                  <a:cs typeface="Arial" charset="0"/>
                </a:rPr>
                <a:t>　　</a:t>
              </a:r>
              <a:endParaRPr kumimoji="0" lang="en-US" altLang="ja-JP" sz="1800" b="0" i="0" u="none" strike="noStrike" cap="none" normalizeH="0" baseline="0" dirty="0" smtClean="0">
                <a:ln>
                  <a:noFill/>
                </a:ln>
                <a:solidFill>
                  <a:schemeClr val="bg1"/>
                </a:solidFill>
                <a:effectLst/>
                <a:latin typeface="Arial" charset="0"/>
                <a:ea typeface="ＭＳ Ｐゴシック" charset="-128"/>
                <a:cs typeface="Arial" charset="0"/>
              </a:endParaRPr>
            </a:p>
            <a:p>
              <a: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pPr>
              <a:endParaRPr kumimoji="0" lang="ja-JP" altLang="en-US" sz="1800" b="0" i="0" u="none" strike="noStrike" cap="none" normalizeH="0" baseline="0" dirty="0" smtClean="0">
                <a:ln>
                  <a:noFill/>
                </a:ln>
                <a:solidFill>
                  <a:schemeClr val="bg1"/>
                </a:solidFill>
                <a:effectLst/>
                <a:latin typeface="Arial" charset="0"/>
                <a:ea typeface="ＭＳ Ｐゴシック" charset="-128"/>
                <a:cs typeface="Arial" charset="0"/>
              </a:endParaRPr>
            </a:p>
          </p:txBody>
        </p:sp>
        <p:sp>
          <p:nvSpPr>
            <p:cNvPr id="19" name="正方形/長方形 18"/>
            <p:cNvSpPr/>
            <p:nvPr/>
          </p:nvSpPr>
          <p:spPr>
            <a:xfrm>
              <a:off x="6324600" y="5867400"/>
              <a:ext cx="723275" cy="307777"/>
            </a:xfrm>
            <a:prstGeom prst="rect">
              <a:avLst/>
            </a:prstGeom>
          </p:spPr>
          <p:txBody>
            <a:bodyPr wrap="none">
              <a:spAutoFit/>
            </a:bodyPr>
            <a:lstStyle/>
            <a:p>
              <a:r>
                <a:rPr lang="ja-JP" altLang="en-US" sz="1400" dirty="0" smtClean="0"/>
                <a:t>検討中</a:t>
              </a:r>
              <a:endParaRPr lang="ja-JP" altLang="en-US" sz="1400" dirty="0"/>
            </a:p>
          </p:txBody>
        </p:sp>
      </p:grpSp>
      <p:sp>
        <p:nvSpPr>
          <p:cNvPr id="23" name="スライド番号プレースホルダ 22"/>
          <p:cNvSpPr>
            <a:spLocks noGrp="1"/>
          </p:cNvSpPr>
          <p:nvPr>
            <p:ph type="sldNum" sz="quarter" idx="10"/>
          </p:nvPr>
        </p:nvSpPr>
        <p:spPr/>
        <p:txBody>
          <a:bodyPr/>
          <a:lstStyle/>
          <a:p>
            <a:fld id="{605BD4D4-50C6-4BD3-903A-027A544762F2}" type="slidenum">
              <a:rPr lang="en-US" altLang="ja-JP" smtClean="0"/>
              <a:pPr/>
              <a:t>13</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0" name="Rectangle 22"/>
          <p:cNvSpPr>
            <a:spLocks noGrp="1" noChangeArrowheads="1"/>
          </p:cNvSpPr>
          <p:nvPr>
            <p:ph type="title"/>
          </p:nvPr>
        </p:nvSpPr>
        <p:spPr>
          <a:xfrm>
            <a:off x="152400" y="568325"/>
            <a:ext cx="8245475" cy="498475"/>
          </a:xfrm>
        </p:spPr>
        <p:txBody>
          <a:bodyPr/>
          <a:lstStyle/>
          <a:p>
            <a:r>
              <a:rPr lang="ja-JP" altLang="en-US" dirty="0"/>
              <a:t>第１回福岡</a:t>
            </a:r>
            <a:r>
              <a:rPr lang="en-US" altLang="ja-JP" dirty="0"/>
              <a:t>OSS</a:t>
            </a:r>
            <a:r>
              <a:rPr lang="ja-JP" altLang="en-US" dirty="0"/>
              <a:t>研究会　実施報告</a:t>
            </a:r>
          </a:p>
        </p:txBody>
      </p:sp>
      <p:sp>
        <p:nvSpPr>
          <p:cNvPr id="27676" name="Rectangle 28"/>
          <p:cNvSpPr>
            <a:spLocks noGrp="1" noChangeArrowheads="1"/>
          </p:cNvSpPr>
          <p:nvPr>
            <p:ph idx="1"/>
          </p:nvPr>
        </p:nvSpPr>
        <p:spPr>
          <a:xfrm>
            <a:off x="228600" y="1066800"/>
            <a:ext cx="8305800" cy="5410200"/>
          </a:xfrm>
        </p:spPr>
        <p:txBody>
          <a:bodyPr/>
          <a:lstStyle/>
          <a:p>
            <a:pPr>
              <a:lnSpc>
                <a:spcPct val="140000"/>
              </a:lnSpc>
            </a:pPr>
            <a:r>
              <a:rPr lang="ja-JP" altLang="en-US" dirty="0">
                <a:cs typeface="メイリオ" pitchFamily="50" charset="-128"/>
              </a:rPr>
              <a:t>実施日時：平成</a:t>
            </a:r>
            <a:r>
              <a:rPr lang="en-US" altLang="ja-JP" dirty="0">
                <a:cs typeface="メイリオ" pitchFamily="50" charset="-128"/>
              </a:rPr>
              <a:t>18</a:t>
            </a:r>
            <a:r>
              <a:rPr lang="ja-JP" altLang="en-US" dirty="0">
                <a:cs typeface="メイリオ" pitchFamily="50" charset="-128"/>
              </a:rPr>
              <a:t>年</a:t>
            </a:r>
            <a:r>
              <a:rPr lang="en-US" altLang="ja-JP" dirty="0">
                <a:cs typeface="メイリオ" pitchFamily="50" charset="-128"/>
              </a:rPr>
              <a:t>12</a:t>
            </a:r>
            <a:r>
              <a:rPr lang="ja-JP" altLang="en-US" dirty="0">
                <a:cs typeface="メイリオ" pitchFamily="50" charset="-128"/>
              </a:rPr>
              <a:t>月</a:t>
            </a:r>
            <a:r>
              <a:rPr lang="en-US" altLang="ja-JP" dirty="0">
                <a:cs typeface="メイリオ" pitchFamily="50" charset="-128"/>
              </a:rPr>
              <a:t>19</a:t>
            </a:r>
            <a:r>
              <a:rPr lang="ja-JP" altLang="en-US" dirty="0">
                <a:cs typeface="メイリオ" pitchFamily="50" charset="-128"/>
              </a:rPr>
              <a:t>日（火）	</a:t>
            </a:r>
            <a:r>
              <a:rPr lang="en-US" altLang="ja-JP" dirty="0">
                <a:cs typeface="メイリオ" pitchFamily="50" charset="-128"/>
              </a:rPr>
              <a:t>15:00 </a:t>
            </a:r>
            <a:r>
              <a:rPr lang="ja-JP" altLang="en-US" dirty="0">
                <a:cs typeface="メイリオ" pitchFamily="50" charset="-128"/>
              </a:rPr>
              <a:t>～ </a:t>
            </a:r>
            <a:r>
              <a:rPr lang="en-US" altLang="ja-JP" dirty="0">
                <a:cs typeface="メイリオ" pitchFamily="50" charset="-128"/>
              </a:rPr>
              <a:t>18:00</a:t>
            </a:r>
            <a:r>
              <a:rPr lang="ja-JP" altLang="en-US" dirty="0">
                <a:cs typeface="メイリオ" pitchFamily="50" charset="-128"/>
              </a:rPr>
              <a:t>　講演会</a:t>
            </a:r>
            <a:br>
              <a:rPr lang="ja-JP" altLang="en-US" dirty="0">
                <a:cs typeface="メイリオ" pitchFamily="50" charset="-128"/>
              </a:rPr>
            </a:br>
            <a:r>
              <a:rPr lang="ja-JP" altLang="en-US" dirty="0">
                <a:cs typeface="メイリオ" pitchFamily="50" charset="-128"/>
              </a:rPr>
              <a:t>			</a:t>
            </a:r>
            <a:r>
              <a:rPr lang="ja-JP" altLang="en-US" dirty="0" smtClean="0">
                <a:cs typeface="メイリオ" pitchFamily="50" charset="-128"/>
              </a:rPr>
              <a:t>　　　　</a:t>
            </a:r>
            <a:r>
              <a:rPr lang="ja-JP" altLang="en-US" dirty="0">
                <a:cs typeface="メイリオ" pitchFamily="50" charset="-128"/>
              </a:rPr>
              <a:t>	</a:t>
            </a:r>
            <a:r>
              <a:rPr lang="en-US" altLang="ja-JP" dirty="0">
                <a:cs typeface="メイリオ" pitchFamily="50" charset="-128"/>
              </a:rPr>
              <a:t>18:00 </a:t>
            </a:r>
            <a:r>
              <a:rPr lang="ja-JP" altLang="en-US" dirty="0">
                <a:cs typeface="メイリオ" pitchFamily="50" charset="-128"/>
              </a:rPr>
              <a:t>～ </a:t>
            </a:r>
            <a:r>
              <a:rPr lang="en-US" altLang="ja-JP" dirty="0">
                <a:cs typeface="メイリオ" pitchFamily="50" charset="-128"/>
              </a:rPr>
              <a:t>19:00</a:t>
            </a:r>
            <a:r>
              <a:rPr lang="ja-JP" altLang="en-US" dirty="0">
                <a:cs typeface="メイリオ" pitchFamily="50" charset="-128"/>
              </a:rPr>
              <a:t>　交流会</a:t>
            </a:r>
          </a:p>
          <a:p>
            <a:pPr>
              <a:lnSpc>
                <a:spcPct val="140000"/>
              </a:lnSpc>
            </a:pPr>
            <a:r>
              <a:rPr lang="ja-JP" altLang="en-US" dirty="0">
                <a:cs typeface="メイリオ" pitchFamily="50" charset="-128"/>
              </a:rPr>
              <a:t>開催場所：福岡</a:t>
            </a:r>
            <a:r>
              <a:rPr lang="ja-JP" altLang="ja-JP" dirty="0">
                <a:cs typeface="メイリオ" pitchFamily="50" charset="-128"/>
              </a:rPr>
              <a:t>SRP</a:t>
            </a:r>
            <a:r>
              <a:rPr lang="ja-JP" dirty="0">
                <a:cs typeface="メイリオ" pitchFamily="50" charset="-128"/>
              </a:rPr>
              <a:t>センタービル </a:t>
            </a:r>
            <a:r>
              <a:rPr lang="ja-JP" altLang="ja-JP" dirty="0">
                <a:cs typeface="メイリオ" pitchFamily="50" charset="-128"/>
              </a:rPr>
              <a:t>2F SRP</a:t>
            </a:r>
            <a:r>
              <a:rPr lang="ja-JP" dirty="0">
                <a:cs typeface="メイリオ" pitchFamily="50" charset="-128"/>
              </a:rPr>
              <a:t>ホール（百道浜）</a:t>
            </a:r>
            <a:endParaRPr lang="ja-JP" altLang="en-US" dirty="0">
              <a:cs typeface="メイリオ" pitchFamily="50" charset="-128"/>
            </a:endParaRPr>
          </a:p>
          <a:p>
            <a:pPr>
              <a:lnSpc>
                <a:spcPct val="140000"/>
              </a:lnSpc>
            </a:pPr>
            <a:r>
              <a:rPr lang="ja-JP" altLang="en-US" dirty="0">
                <a:cs typeface="メイリオ" pitchFamily="50" charset="-128"/>
              </a:rPr>
              <a:t>参加者：</a:t>
            </a:r>
            <a:r>
              <a:rPr lang="en-US" altLang="ja-JP" dirty="0">
                <a:cs typeface="メイリオ" pitchFamily="50" charset="-128"/>
              </a:rPr>
              <a:t>144</a:t>
            </a:r>
            <a:r>
              <a:rPr lang="ja-JP" altLang="en-US" dirty="0">
                <a:cs typeface="メイリオ" pitchFamily="50" charset="-128"/>
              </a:rPr>
              <a:t>名（定員</a:t>
            </a:r>
            <a:r>
              <a:rPr lang="en-US" altLang="ja-JP" dirty="0">
                <a:cs typeface="メイリオ" pitchFamily="50" charset="-128"/>
              </a:rPr>
              <a:t>150</a:t>
            </a:r>
            <a:r>
              <a:rPr lang="ja-JP" altLang="en-US" dirty="0">
                <a:cs typeface="メイリオ" pitchFamily="50" charset="-128"/>
              </a:rPr>
              <a:t>名）</a:t>
            </a:r>
          </a:p>
          <a:p>
            <a:pPr>
              <a:lnSpc>
                <a:spcPct val="140000"/>
              </a:lnSpc>
            </a:pPr>
            <a:r>
              <a:rPr lang="ja-JP" altLang="en-US" dirty="0">
                <a:cs typeface="メイリオ" pitchFamily="50" charset="-128"/>
              </a:rPr>
              <a:t>講演①</a:t>
            </a:r>
          </a:p>
          <a:p>
            <a:pPr lvl="1">
              <a:lnSpc>
                <a:spcPct val="140000"/>
              </a:lnSpc>
            </a:pPr>
            <a:r>
              <a:rPr lang="ja-JP" altLang="en-US" sz="1400" dirty="0">
                <a:cs typeface="メイリオ" pitchFamily="50" charset="-128"/>
              </a:rPr>
              <a:t>独立行政法人 情報処理推進機構 　オープンソースソフトウェア・</a:t>
            </a:r>
            <a:r>
              <a:rPr lang="ja-JP" altLang="en-US" sz="1400" dirty="0" smtClean="0">
                <a:cs typeface="メイリオ" pitchFamily="50" charset="-128"/>
              </a:rPr>
              <a:t>センター</a:t>
            </a:r>
            <a:endParaRPr lang="en-US" altLang="ja-JP" sz="1400" dirty="0" smtClean="0">
              <a:cs typeface="メイリオ" pitchFamily="50" charset="-128"/>
            </a:endParaRPr>
          </a:p>
          <a:p>
            <a:pPr lvl="1">
              <a:lnSpc>
                <a:spcPct val="140000"/>
              </a:lnSpc>
            </a:pPr>
            <a:r>
              <a:rPr lang="ja-JP" altLang="en-US" sz="1400" dirty="0" smtClean="0">
                <a:cs typeface="メイリオ" pitchFamily="50" charset="-128"/>
              </a:rPr>
              <a:t>　　　　　　　　　　　　　　　　</a:t>
            </a:r>
            <a:r>
              <a:rPr lang="ja-JP" altLang="en-US" sz="1400" dirty="0">
                <a:cs typeface="メイリオ" pitchFamily="50" charset="-128"/>
              </a:rPr>
              <a:t>　センター長　田代 秀一 氏</a:t>
            </a:r>
          </a:p>
          <a:p>
            <a:pPr lvl="1">
              <a:lnSpc>
                <a:spcPct val="140000"/>
              </a:lnSpc>
            </a:pPr>
            <a:r>
              <a:rPr lang="ja-JP" altLang="en-US" sz="1400" dirty="0">
                <a:cs typeface="メイリオ" pitchFamily="50" charset="-128"/>
              </a:rPr>
              <a:t>テーマ：「</a:t>
            </a:r>
            <a:r>
              <a:rPr lang="en-US" altLang="ja-JP" sz="1400" dirty="0">
                <a:cs typeface="メイリオ" pitchFamily="50" charset="-128"/>
              </a:rPr>
              <a:t>OSS</a:t>
            </a:r>
            <a:r>
              <a:rPr lang="ja-JP" altLang="en-US" sz="1400" dirty="0">
                <a:cs typeface="メイリオ" pitchFamily="50" charset="-128"/>
              </a:rPr>
              <a:t>の活用のために～</a:t>
            </a:r>
            <a:r>
              <a:rPr lang="en-US" altLang="ja-JP" sz="1400" dirty="0">
                <a:cs typeface="メイリオ" pitchFamily="50" charset="-128"/>
              </a:rPr>
              <a:t>IPA/OSS</a:t>
            </a:r>
            <a:r>
              <a:rPr lang="ja-JP" altLang="en-US" sz="1400" dirty="0">
                <a:cs typeface="メイリオ" pitchFamily="50" charset="-128"/>
              </a:rPr>
              <a:t>センターの取り組み～」</a:t>
            </a:r>
          </a:p>
          <a:p>
            <a:pPr>
              <a:lnSpc>
                <a:spcPct val="140000"/>
              </a:lnSpc>
            </a:pPr>
            <a:r>
              <a:rPr lang="ja-JP" altLang="en-US" dirty="0">
                <a:cs typeface="メイリオ" pitchFamily="50" charset="-128"/>
              </a:rPr>
              <a:t>講演②</a:t>
            </a:r>
          </a:p>
          <a:p>
            <a:pPr lvl="1">
              <a:lnSpc>
                <a:spcPct val="140000"/>
              </a:lnSpc>
            </a:pPr>
            <a:r>
              <a:rPr lang="ja-JP" altLang="en-US" sz="1400" dirty="0">
                <a:cs typeface="メイリオ" pitchFamily="50" charset="-128"/>
              </a:rPr>
              <a:t>株式会社 ネットワーク応用通信研究所 代表取締役　井上　浩 氏</a:t>
            </a:r>
          </a:p>
          <a:p>
            <a:pPr lvl="1">
              <a:lnSpc>
                <a:spcPct val="140000"/>
              </a:lnSpc>
            </a:pPr>
            <a:r>
              <a:rPr lang="ja-JP" altLang="en-US" sz="1400" dirty="0">
                <a:cs typeface="メイリオ" pitchFamily="50" charset="-128"/>
              </a:rPr>
              <a:t>テーマ：「島根におけるＯＳＳの現状」</a:t>
            </a:r>
          </a:p>
          <a:p>
            <a:pPr>
              <a:lnSpc>
                <a:spcPct val="140000"/>
              </a:lnSpc>
            </a:pPr>
            <a:r>
              <a:rPr lang="ja-JP" altLang="en-US" dirty="0">
                <a:cs typeface="メイリオ" pitchFamily="50" charset="-128"/>
              </a:rPr>
              <a:t>講演③</a:t>
            </a:r>
          </a:p>
          <a:p>
            <a:pPr lvl="1">
              <a:lnSpc>
                <a:spcPct val="140000"/>
              </a:lnSpc>
            </a:pPr>
            <a:r>
              <a:rPr lang="ja-JP" altLang="en-US" sz="1400" dirty="0">
                <a:cs typeface="メイリオ" pitchFamily="50" charset="-128"/>
              </a:rPr>
              <a:t>株式会社 ネットワーク応用通信研究所 研究員　まつもと ゆきひろ 氏</a:t>
            </a:r>
          </a:p>
          <a:p>
            <a:pPr lvl="1">
              <a:lnSpc>
                <a:spcPct val="140000"/>
              </a:lnSpc>
            </a:pPr>
            <a:r>
              <a:rPr lang="ja-JP" altLang="en-US" sz="1400" dirty="0">
                <a:cs typeface="メイリオ" pitchFamily="50" charset="-128"/>
              </a:rPr>
              <a:t>テーマ：「</a:t>
            </a:r>
            <a:r>
              <a:rPr lang="en-US" altLang="ja-JP" sz="1400" dirty="0">
                <a:cs typeface="メイリオ" pitchFamily="50" charset="-128"/>
              </a:rPr>
              <a:t>Ruby</a:t>
            </a:r>
            <a:r>
              <a:rPr lang="ja-JP" altLang="en-US" sz="1400" dirty="0">
                <a:cs typeface="メイリオ" pitchFamily="50" charset="-128"/>
              </a:rPr>
              <a:t>のチカラ」</a:t>
            </a:r>
            <a:endParaRPr lang="ja-JP" altLang="en-US" dirty="0">
              <a:cs typeface="メイリオ" pitchFamily="50" charset="-128"/>
            </a:endParaRPr>
          </a:p>
        </p:txBody>
      </p:sp>
      <p:pic>
        <p:nvPicPr>
          <p:cNvPr id="27677" name="Picture 29" descr="第一回"/>
          <p:cNvPicPr>
            <a:picLocks noChangeAspect="1" noChangeArrowheads="1"/>
          </p:cNvPicPr>
          <p:nvPr/>
        </p:nvPicPr>
        <p:blipFill>
          <a:blip r:embed="rId2" cstate="print"/>
          <a:srcRect/>
          <a:stretch>
            <a:fillRect/>
          </a:stretch>
        </p:blipFill>
        <p:spPr bwMode="auto">
          <a:xfrm>
            <a:off x="6019800" y="3429000"/>
            <a:ext cx="2971800" cy="2228850"/>
          </a:xfrm>
          <a:prstGeom prst="rect">
            <a:avLst/>
          </a:prstGeom>
          <a:noFill/>
        </p:spPr>
      </p:pic>
      <p:sp>
        <p:nvSpPr>
          <p:cNvPr id="6" name="スライド番号プレースホルダ 5"/>
          <p:cNvSpPr>
            <a:spLocks noGrp="1"/>
          </p:cNvSpPr>
          <p:nvPr>
            <p:ph type="sldNum" sz="quarter" idx="10"/>
          </p:nvPr>
        </p:nvSpPr>
        <p:spPr/>
        <p:txBody>
          <a:bodyPr/>
          <a:lstStyle/>
          <a:p>
            <a:fld id="{605BD4D4-50C6-4BD3-903A-027A544762F2}" type="slidenum">
              <a:rPr lang="en-US" altLang="ja-JP" smtClean="0"/>
              <a:pPr/>
              <a:t>14</a:t>
            </a:fld>
            <a:endParaRPr lang="en-US" altLang="ja-JP"/>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52400" y="568325"/>
            <a:ext cx="8245475" cy="498475"/>
          </a:xfrm>
        </p:spPr>
        <p:txBody>
          <a:bodyPr/>
          <a:lstStyle/>
          <a:p>
            <a:r>
              <a:rPr lang="ja-JP" altLang="en-US" dirty="0"/>
              <a:t>第２回福岡</a:t>
            </a:r>
            <a:r>
              <a:rPr lang="en-US" altLang="ja-JP" dirty="0"/>
              <a:t>OSS</a:t>
            </a:r>
            <a:r>
              <a:rPr lang="ja-JP" altLang="en-US" dirty="0"/>
              <a:t>研究会　実施報告</a:t>
            </a:r>
          </a:p>
        </p:txBody>
      </p:sp>
      <p:sp>
        <p:nvSpPr>
          <p:cNvPr id="66563" name="Rectangle 3"/>
          <p:cNvSpPr>
            <a:spLocks noGrp="1" noChangeArrowheads="1"/>
          </p:cNvSpPr>
          <p:nvPr>
            <p:ph idx="1"/>
          </p:nvPr>
        </p:nvSpPr>
        <p:spPr>
          <a:xfrm>
            <a:off x="228600" y="1066800"/>
            <a:ext cx="8915400" cy="5791200"/>
          </a:xfrm>
        </p:spPr>
        <p:txBody>
          <a:bodyPr/>
          <a:lstStyle/>
          <a:p>
            <a:pPr>
              <a:lnSpc>
                <a:spcPct val="140000"/>
              </a:lnSpc>
            </a:pPr>
            <a:r>
              <a:rPr lang="ja-JP" altLang="en-US" dirty="0">
                <a:cs typeface="メイリオ" pitchFamily="50" charset="-128"/>
              </a:rPr>
              <a:t>実施日時：平成</a:t>
            </a:r>
            <a:r>
              <a:rPr lang="en-US" altLang="ja-JP" dirty="0">
                <a:cs typeface="メイリオ" pitchFamily="50" charset="-128"/>
              </a:rPr>
              <a:t>19</a:t>
            </a:r>
            <a:r>
              <a:rPr lang="ja-JP" altLang="en-US" dirty="0">
                <a:cs typeface="メイリオ" pitchFamily="50" charset="-128"/>
              </a:rPr>
              <a:t>年</a:t>
            </a:r>
            <a:r>
              <a:rPr lang="en-US" altLang="ja-JP" dirty="0">
                <a:cs typeface="メイリオ" pitchFamily="50" charset="-128"/>
              </a:rPr>
              <a:t>3</a:t>
            </a:r>
            <a:r>
              <a:rPr lang="ja-JP" altLang="en-US" dirty="0">
                <a:cs typeface="メイリオ" pitchFamily="50" charset="-128"/>
              </a:rPr>
              <a:t>月</a:t>
            </a:r>
            <a:r>
              <a:rPr lang="en-US" altLang="ja-JP" dirty="0">
                <a:cs typeface="メイリオ" pitchFamily="50" charset="-128"/>
              </a:rPr>
              <a:t>20</a:t>
            </a:r>
            <a:r>
              <a:rPr lang="ja-JP" altLang="en-US" dirty="0">
                <a:cs typeface="メイリオ" pitchFamily="50" charset="-128"/>
              </a:rPr>
              <a:t>日（火）	</a:t>
            </a:r>
            <a:r>
              <a:rPr lang="en-US" altLang="ja-JP" dirty="0">
                <a:cs typeface="メイリオ" pitchFamily="50" charset="-128"/>
              </a:rPr>
              <a:t>15:00 </a:t>
            </a:r>
            <a:r>
              <a:rPr lang="ja-JP" altLang="en-US" dirty="0">
                <a:cs typeface="メイリオ" pitchFamily="50" charset="-128"/>
              </a:rPr>
              <a:t>～ </a:t>
            </a:r>
            <a:r>
              <a:rPr lang="en-US" altLang="ja-JP" dirty="0">
                <a:cs typeface="メイリオ" pitchFamily="50" charset="-128"/>
              </a:rPr>
              <a:t>17:45</a:t>
            </a:r>
            <a:r>
              <a:rPr lang="ja-JP" altLang="en-US" dirty="0">
                <a:cs typeface="メイリオ" pitchFamily="50" charset="-128"/>
              </a:rPr>
              <a:t>　講演会</a:t>
            </a:r>
            <a:br>
              <a:rPr lang="ja-JP" altLang="en-US" dirty="0">
                <a:cs typeface="メイリオ" pitchFamily="50" charset="-128"/>
              </a:rPr>
            </a:br>
            <a:r>
              <a:rPr lang="ja-JP" altLang="en-US" dirty="0">
                <a:cs typeface="メイリオ" pitchFamily="50" charset="-128"/>
              </a:rPr>
              <a:t>			</a:t>
            </a:r>
            <a:r>
              <a:rPr lang="ja-JP" altLang="en-US" dirty="0" smtClean="0">
                <a:cs typeface="メイリオ" pitchFamily="50" charset="-128"/>
              </a:rPr>
              <a:t>　　　　</a:t>
            </a:r>
            <a:r>
              <a:rPr lang="ja-JP" altLang="en-US" dirty="0">
                <a:cs typeface="メイリオ" pitchFamily="50" charset="-128"/>
              </a:rPr>
              <a:t>	</a:t>
            </a:r>
            <a:r>
              <a:rPr lang="en-US" altLang="ja-JP" dirty="0">
                <a:cs typeface="メイリオ" pitchFamily="50" charset="-128"/>
              </a:rPr>
              <a:t>18:00 </a:t>
            </a:r>
            <a:r>
              <a:rPr lang="ja-JP" altLang="en-US" dirty="0">
                <a:cs typeface="メイリオ" pitchFamily="50" charset="-128"/>
              </a:rPr>
              <a:t>～ </a:t>
            </a:r>
            <a:r>
              <a:rPr lang="en-US" altLang="ja-JP" dirty="0">
                <a:cs typeface="メイリオ" pitchFamily="50" charset="-128"/>
              </a:rPr>
              <a:t>19:00</a:t>
            </a:r>
            <a:r>
              <a:rPr lang="ja-JP" altLang="en-US" dirty="0">
                <a:cs typeface="メイリオ" pitchFamily="50" charset="-128"/>
              </a:rPr>
              <a:t>　交流会</a:t>
            </a:r>
          </a:p>
          <a:p>
            <a:pPr>
              <a:lnSpc>
                <a:spcPct val="140000"/>
              </a:lnSpc>
            </a:pPr>
            <a:r>
              <a:rPr lang="ja-JP" altLang="en-US" dirty="0">
                <a:cs typeface="メイリオ" pitchFamily="50" charset="-128"/>
              </a:rPr>
              <a:t>開催場所：福岡</a:t>
            </a:r>
            <a:r>
              <a:rPr lang="ja-JP" altLang="ja-JP" dirty="0">
                <a:cs typeface="メイリオ" pitchFamily="50" charset="-128"/>
              </a:rPr>
              <a:t>SRP</a:t>
            </a:r>
            <a:r>
              <a:rPr lang="ja-JP" dirty="0">
                <a:cs typeface="メイリオ" pitchFamily="50" charset="-128"/>
              </a:rPr>
              <a:t>センタービル </a:t>
            </a:r>
            <a:r>
              <a:rPr lang="ja-JP" altLang="ja-JP" dirty="0">
                <a:cs typeface="メイリオ" pitchFamily="50" charset="-128"/>
              </a:rPr>
              <a:t>2F </a:t>
            </a:r>
            <a:r>
              <a:rPr lang="ja-JP" dirty="0">
                <a:cs typeface="メイリオ" pitchFamily="50" charset="-128"/>
              </a:rPr>
              <a:t>視聴覚室（百道浜）</a:t>
            </a:r>
            <a:endParaRPr lang="ja-JP" altLang="en-US" dirty="0">
              <a:cs typeface="メイリオ" pitchFamily="50" charset="-128"/>
            </a:endParaRPr>
          </a:p>
          <a:p>
            <a:pPr>
              <a:lnSpc>
                <a:spcPct val="140000"/>
              </a:lnSpc>
            </a:pPr>
            <a:r>
              <a:rPr lang="ja-JP" altLang="en-US" dirty="0">
                <a:cs typeface="メイリオ" pitchFamily="50" charset="-128"/>
              </a:rPr>
              <a:t>参加者：</a:t>
            </a:r>
            <a:r>
              <a:rPr lang="en-US" altLang="ja-JP" dirty="0">
                <a:cs typeface="メイリオ" pitchFamily="50" charset="-128"/>
              </a:rPr>
              <a:t>61</a:t>
            </a:r>
            <a:r>
              <a:rPr lang="ja-JP" altLang="en-US" dirty="0">
                <a:cs typeface="メイリオ" pitchFamily="50" charset="-128"/>
              </a:rPr>
              <a:t>名（定員</a:t>
            </a:r>
            <a:r>
              <a:rPr lang="en-US" altLang="ja-JP" dirty="0">
                <a:cs typeface="メイリオ" pitchFamily="50" charset="-128"/>
              </a:rPr>
              <a:t>60</a:t>
            </a:r>
            <a:r>
              <a:rPr lang="ja-JP" altLang="en-US" dirty="0">
                <a:cs typeface="メイリオ" pitchFamily="50" charset="-128"/>
              </a:rPr>
              <a:t>名）</a:t>
            </a:r>
          </a:p>
          <a:p>
            <a:pPr>
              <a:lnSpc>
                <a:spcPct val="140000"/>
              </a:lnSpc>
            </a:pPr>
            <a:r>
              <a:rPr lang="ja-JP" altLang="en-US" dirty="0">
                <a:cs typeface="メイリオ" pitchFamily="50" charset="-128"/>
              </a:rPr>
              <a:t>講演①</a:t>
            </a:r>
          </a:p>
          <a:p>
            <a:pPr lvl="1"/>
            <a:r>
              <a:rPr lang="zh-TW" altLang="en-US" dirty="0">
                <a:cs typeface="メイリオ" pitchFamily="50" charset="-128"/>
              </a:rPr>
              <a:t>日本仮想化技術株式会社 代表取締役社長 宮原 徹氏</a:t>
            </a:r>
            <a:endParaRPr lang="ja-JP" altLang="en-US" dirty="0">
              <a:cs typeface="メイリオ" pitchFamily="50" charset="-128"/>
            </a:endParaRPr>
          </a:p>
          <a:p>
            <a:pPr lvl="1"/>
            <a:r>
              <a:rPr lang="ja-JP" altLang="en-US" dirty="0">
                <a:cs typeface="メイリオ" pitchFamily="50" charset="-128"/>
              </a:rPr>
              <a:t>テーマ：</a:t>
            </a:r>
            <a:r>
              <a:rPr lang="zh-TW" altLang="en-US" dirty="0">
                <a:cs typeface="メイリオ" pitchFamily="50" charset="-128"/>
              </a:rPr>
              <a:t>「仮想化技術＆「</a:t>
            </a:r>
            <a:r>
              <a:rPr lang="en-US" altLang="zh-TW" dirty="0" err="1">
                <a:cs typeface="メイリオ" pitchFamily="50" charset="-128"/>
              </a:rPr>
              <a:t>Xen</a:t>
            </a:r>
            <a:r>
              <a:rPr lang="zh-TW" altLang="en-US" dirty="0">
                <a:cs typeface="メイリオ" pitchFamily="50" charset="-128"/>
              </a:rPr>
              <a:t>」最新動向」</a:t>
            </a:r>
            <a:endParaRPr lang="ja-JP" altLang="en-US" dirty="0">
              <a:cs typeface="メイリオ" pitchFamily="50" charset="-128"/>
            </a:endParaRPr>
          </a:p>
          <a:p>
            <a:pPr>
              <a:lnSpc>
                <a:spcPct val="140000"/>
              </a:lnSpc>
            </a:pPr>
            <a:r>
              <a:rPr lang="ja-JP" altLang="en-US" dirty="0">
                <a:cs typeface="メイリオ" pitchFamily="50" charset="-128"/>
              </a:rPr>
              <a:t>講演②</a:t>
            </a:r>
          </a:p>
          <a:p>
            <a:pPr lvl="1"/>
            <a:r>
              <a:rPr lang="zh-CN" altLang="en-US" dirty="0">
                <a:cs typeface="メイリオ" pitchFamily="50" charset="-128"/>
              </a:rPr>
              <a:t>福岡大学 理学部応用数学科 助手</a:t>
            </a:r>
            <a:endParaRPr lang="zh-CN" altLang="ja-JP" dirty="0">
              <a:cs typeface="メイリオ" pitchFamily="50" charset="-128"/>
            </a:endParaRPr>
          </a:p>
          <a:p>
            <a:pPr lvl="1"/>
            <a:r>
              <a:rPr lang="en-US" altLang="zh-CN" dirty="0">
                <a:cs typeface="メイリオ" pitchFamily="50" charset="-128"/>
              </a:rPr>
              <a:t>KNOPPIX</a:t>
            </a:r>
            <a:r>
              <a:rPr lang="zh-CN" altLang="en-US" dirty="0">
                <a:cs typeface="メイリオ" pitchFamily="50" charset="-128"/>
              </a:rPr>
              <a:t>教育利用研究会 会長　濱田 龍義氏</a:t>
            </a:r>
            <a:endParaRPr lang="zh-CN" altLang="ja-JP" dirty="0">
              <a:cs typeface="メイリオ" pitchFamily="50" charset="-128"/>
            </a:endParaRPr>
          </a:p>
          <a:p>
            <a:pPr lvl="1"/>
            <a:r>
              <a:rPr lang="ja-JP" altLang="en-US" dirty="0">
                <a:cs typeface="メイリオ" pitchFamily="50" charset="-128"/>
              </a:rPr>
              <a:t>テーマ：「</a:t>
            </a:r>
            <a:r>
              <a:rPr lang="en-US" altLang="ja-JP" dirty="0">
                <a:cs typeface="メイリオ" pitchFamily="50" charset="-128"/>
              </a:rPr>
              <a:t>KNOPPIX/Math </a:t>
            </a:r>
            <a:r>
              <a:rPr lang="ja-JP" altLang="en-US" dirty="0">
                <a:cs typeface="メイリオ" pitchFamily="50" charset="-128"/>
              </a:rPr>
              <a:t>～</a:t>
            </a:r>
            <a:r>
              <a:rPr lang="en-US" altLang="ja-JP" dirty="0">
                <a:cs typeface="メイリオ" pitchFamily="50" charset="-128"/>
              </a:rPr>
              <a:t>OSS</a:t>
            </a:r>
            <a:r>
              <a:rPr lang="ja-JP" altLang="en-US" dirty="0">
                <a:cs typeface="メイリオ" pitchFamily="50" charset="-128"/>
              </a:rPr>
              <a:t>の可能性～」</a:t>
            </a:r>
          </a:p>
          <a:p>
            <a:pPr>
              <a:lnSpc>
                <a:spcPct val="140000"/>
              </a:lnSpc>
            </a:pPr>
            <a:r>
              <a:rPr lang="ja-JP" altLang="en-US" dirty="0">
                <a:cs typeface="メイリオ" pitchFamily="50" charset="-128"/>
              </a:rPr>
              <a:t>講演③</a:t>
            </a:r>
          </a:p>
          <a:p>
            <a:pPr lvl="1"/>
            <a:r>
              <a:rPr lang="zh-TW" altLang="en-US" dirty="0">
                <a:cs typeface="メイリオ" pitchFamily="50" charset="-128"/>
              </a:rPr>
              <a:t>福岡県企画振興部高度情報政策課 主任主事 澤 卓志氏</a:t>
            </a:r>
            <a:endParaRPr lang="ja-JP" altLang="en-US" dirty="0">
              <a:cs typeface="メイリオ" pitchFamily="50" charset="-128"/>
            </a:endParaRPr>
          </a:p>
          <a:p>
            <a:pPr lvl="1"/>
            <a:r>
              <a:rPr lang="ja-JP" altLang="en-US" dirty="0">
                <a:cs typeface="メイリオ" pitchFamily="50" charset="-128"/>
              </a:rPr>
              <a:t>テーマ：「無料で使えるブロードバンドハイウェイ ふくおかギガビットハイウェイ」</a:t>
            </a:r>
          </a:p>
        </p:txBody>
      </p:sp>
      <p:pic>
        <p:nvPicPr>
          <p:cNvPr id="66565" name="Picture 5" descr="P1040624"/>
          <p:cNvPicPr>
            <a:picLocks noChangeAspect="1" noChangeArrowheads="1"/>
          </p:cNvPicPr>
          <p:nvPr/>
        </p:nvPicPr>
        <p:blipFill>
          <a:blip r:embed="rId2" cstate="print"/>
          <a:srcRect/>
          <a:stretch>
            <a:fillRect/>
          </a:stretch>
        </p:blipFill>
        <p:spPr bwMode="auto">
          <a:xfrm>
            <a:off x="5791200" y="2743200"/>
            <a:ext cx="3129000" cy="2346325"/>
          </a:xfrm>
          <a:prstGeom prst="rect">
            <a:avLst/>
          </a:prstGeom>
          <a:noFill/>
        </p:spPr>
      </p:pic>
      <p:sp>
        <p:nvSpPr>
          <p:cNvPr id="6" name="スライド番号プレースホルダ 5"/>
          <p:cNvSpPr>
            <a:spLocks noGrp="1"/>
          </p:cNvSpPr>
          <p:nvPr>
            <p:ph type="sldNum" sz="quarter" idx="10"/>
          </p:nvPr>
        </p:nvSpPr>
        <p:spPr/>
        <p:txBody>
          <a:bodyPr/>
          <a:lstStyle/>
          <a:p>
            <a:fld id="{605BD4D4-50C6-4BD3-903A-027A544762F2}" type="slidenum">
              <a:rPr lang="en-US" altLang="ja-JP" smtClean="0"/>
              <a:pPr/>
              <a:t>15</a:t>
            </a:fld>
            <a:endParaRPr lang="en-US" altLang="ja-JP"/>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52400" y="568325"/>
            <a:ext cx="8245475" cy="498475"/>
          </a:xfrm>
        </p:spPr>
        <p:txBody>
          <a:bodyPr/>
          <a:lstStyle/>
          <a:p>
            <a:r>
              <a:rPr lang="ja-JP" altLang="en-US" dirty="0" smtClean="0"/>
              <a:t>第３回</a:t>
            </a:r>
            <a:r>
              <a:rPr lang="ja-JP" altLang="en-US" dirty="0"/>
              <a:t>福岡</a:t>
            </a:r>
            <a:r>
              <a:rPr lang="en-US" altLang="ja-JP" dirty="0"/>
              <a:t>OSS</a:t>
            </a:r>
            <a:r>
              <a:rPr lang="ja-JP" altLang="en-US" dirty="0" smtClean="0"/>
              <a:t>研究会 実施報告</a:t>
            </a:r>
            <a:endParaRPr lang="ja-JP" altLang="en-US" dirty="0"/>
          </a:p>
        </p:txBody>
      </p:sp>
      <p:sp>
        <p:nvSpPr>
          <p:cNvPr id="6" name="Rectangle 7"/>
          <p:cNvSpPr txBox="1">
            <a:spLocks noChangeArrowheads="1"/>
          </p:cNvSpPr>
          <p:nvPr/>
        </p:nvSpPr>
        <p:spPr bwMode="auto">
          <a:xfrm>
            <a:off x="179388" y="1268413"/>
            <a:ext cx="8278812" cy="4751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93688" indent="-285750">
              <a:lnSpc>
                <a:spcPct val="90000"/>
              </a:lnSpc>
              <a:spcBef>
                <a:spcPct val="25000"/>
              </a:spcBef>
              <a:spcAft>
                <a:spcPct val="15000"/>
              </a:spcAft>
              <a:buFont typeface="Arial" pitchFamily="34" charset="0"/>
              <a:buChar char="•"/>
            </a:pPr>
            <a: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実施日時：平成</a:t>
            </a:r>
            <a:r>
              <a:rPr kumimoji="0" lang="en-US"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19</a:t>
            </a:r>
            <a: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年</a:t>
            </a:r>
            <a:r>
              <a:rPr kumimoji="0" lang="en-US"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8</a:t>
            </a:r>
            <a: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月</a:t>
            </a:r>
            <a:r>
              <a:rPr kumimoji="0" lang="en-US"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23</a:t>
            </a:r>
            <a: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日（木） </a:t>
            </a:r>
            <a:r>
              <a:rPr kumimoji="0" lang="en-US"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15:00 </a:t>
            </a:r>
            <a: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en-US"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17:30</a:t>
            </a:r>
            <a: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講演会</a:t>
            </a:r>
            <a:b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br>
            <a: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en-US"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17:30 </a:t>
            </a:r>
            <a: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en-US"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18:30</a:t>
            </a:r>
            <a: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交流会</a:t>
            </a:r>
          </a:p>
          <a:p>
            <a:pPr marL="293688" indent="-285750">
              <a:lnSpc>
                <a:spcPct val="90000"/>
              </a:lnSpc>
              <a:spcBef>
                <a:spcPct val="25000"/>
              </a:spcBef>
              <a:spcAft>
                <a:spcPct val="15000"/>
              </a:spcAft>
              <a:buFont typeface="Arial" pitchFamily="34" charset="0"/>
              <a:buChar char="•"/>
            </a:pPr>
            <a: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開催場所：福岡</a:t>
            </a:r>
            <a:r>
              <a:rPr kumimoji="0" lang="ja-JP"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SRP</a:t>
            </a:r>
            <a:r>
              <a:rPr kumimoji="0" 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センタービル </a:t>
            </a:r>
            <a:r>
              <a:rPr kumimoji="0" lang="ja-JP"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2F SRP</a:t>
            </a:r>
            <a:r>
              <a:rPr kumimoji="0" 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ホール（百道浜）</a:t>
            </a:r>
            <a:endPar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endParaRPr>
          </a:p>
          <a:p>
            <a:pPr marL="293688" indent="-285750">
              <a:lnSpc>
                <a:spcPct val="90000"/>
              </a:lnSpc>
              <a:spcBef>
                <a:spcPct val="25000"/>
              </a:spcBef>
              <a:spcAft>
                <a:spcPct val="15000"/>
              </a:spcAft>
              <a:buFont typeface="Arial" pitchFamily="34" charset="0"/>
              <a:buChar char="•"/>
            </a:pPr>
            <a: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参加者：</a:t>
            </a:r>
            <a:r>
              <a:rPr kumimoji="0" lang="en-US"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65</a:t>
            </a:r>
            <a: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名（定員</a:t>
            </a:r>
            <a:r>
              <a:rPr kumimoji="0" lang="en-US"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80</a:t>
            </a:r>
            <a: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名）</a:t>
            </a:r>
            <a:b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br>
            <a:endPar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endParaRPr>
          </a:p>
          <a:p>
            <a:pPr marL="293688" indent="-285750">
              <a:lnSpc>
                <a:spcPct val="90000"/>
              </a:lnSpc>
              <a:spcBef>
                <a:spcPct val="25000"/>
              </a:spcBef>
              <a:spcAft>
                <a:spcPct val="15000"/>
              </a:spcAft>
              <a:buFont typeface="Arial" pitchFamily="34" charset="0"/>
              <a:buChar char="•"/>
            </a:pPr>
            <a:r>
              <a:rPr kumimoji="0" lang="ja-JP" altLang="en-US"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講演①</a:t>
            </a:r>
          </a:p>
          <a:p>
            <a:pPr marL="685800" lvl="1" indent="-228600">
              <a:spcBef>
                <a:spcPct val="20000"/>
              </a:spcBef>
              <a:buFont typeface="Wingdings" pitchFamily="2" charset="2"/>
              <a:buChar char="ü"/>
            </a:pP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島根大学 法文学部 教授（情報経済論）</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r>
            <a:b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b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野田 哲夫 氏</a:t>
            </a:r>
            <a:endPar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endParaRPr>
          </a:p>
          <a:p>
            <a:pPr marL="685800" lvl="1" indent="-228600">
              <a:spcBef>
                <a:spcPct val="20000"/>
              </a:spcBef>
              <a:buFont typeface="Wingdings" pitchFamily="2" charset="2"/>
              <a:buChar char="ü"/>
            </a:pPr>
            <a: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テーマ：「オープンソース・ソフトウェアと</a:t>
            </a:r>
            <a:b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br>
            <a: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地域の情報サービス産業」</a:t>
            </a:r>
          </a:p>
          <a:p>
            <a:pPr marL="293688" indent="-285750">
              <a:spcBef>
                <a:spcPct val="25000"/>
              </a:spcBef>
              <a:spcAft>
                <a:spcPct val="15000"/>
              </a:spcAft>
              <a:buFont typeface="Arial" pitchFamily="34" charset="0"/>
              <a:buChar char="•"/>
            </a:pPr>
            <a:r>
              <a:rPr kumimoji="0" lang="ja-JP" altLang="en-US"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講演②</a:t>
            </a:r>
          </a:p>
          <a:p>
            <a:pPr marL="685800" lvl="1" indent="-228600">
              <a:spcBef>
                <a:spcPct val="20000"/>
              </a:spcBef>
              <a:buFont typeface="Wingdings" pitchFamily="2" charset="2"/>
              <a:buChar char="ü"/>
            </a:pPr>
            <a: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株式会社スターロジック　代表取締役兼</a:t>
            </a:r>
            <a:r>
              <a:rPr kumimoji="0" lang="en-US"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CEO</a:t>
            </a:r>
            <a: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b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br>
            <a: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羽生 章洋 氏</a:t>
            </a:r>
          </a:p>
          <a:p>
            <a:pPr marL="685800" lvl="1" indent="-228600">
              <a:spcBef>
                <a:spcPct val="20000"/>
              </a:spcBef>
              <a:buFont typeface="Wingdings" pitchFamily="2" charset="2"/>
              <a:buChar char="ü"/>
            </a:pPr>
            <a: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テーマ：「</a:t>
            </a:r>
            <a:r>
              <a:rPr kumimoji="0" lang="en-US"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OSS</a:t>
            </a:r>
            <a: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がもたらす小さなソフト会社の可能性</a:t>
            </a:r>
          </a:p>
          <a:p>
            <a:pPr marL="685800" lvl="1" indent="-228600">
              <a:spcBef>
                <a:spcPct val="20000"/>
              </a:spcBef>
            </a:pPr>
            <a:r>
              <a:rPr lang="ja-JP" altLang="en-US" kern="0" dirty="0" smtClean="0">
                <a:latin typeface="メイリオ" pitchFamily="50" charset="-128"/>
                <a:ea typeface="メイリオ" pitchFamily="50" charset="-128"/>
                <a:cs typeface="メイリオ" pitchFamily="50" charset="-128"/>
              </a:rPr>
              <a:t>                    </a:t>
            </a:r>
            <a: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～ある零細企業の脱下請のための挑戦の記録～」</a:t>
            </a:r>
            <a:endParaRPr kumimoji="0" lang="ja-JP" altLang="en-US" b="0" i="0" u="none" strike="noStrike" kern="0" cap="none" spc="0" normalizeH="0" baseline="0" noProof="0" dirty="0">
              <a:ln>
                <a:noFill/>
              </a:ln>
              <a:solidFill>
                <a:schemeClr val="bg1"/>
              </a:solidFill>
              <a:effectLst/>
              <a:uLnTx/>
              <a:uFillTx/>
              <a:latin typeface="メイリオ" pitchFamily="50" charset="-128"/>
              <a:ea typeface="メイリオ" pitchFamily="50" charset="-128"/>
              <a:cs typeface="メイリオ" pitchFamily="50" charset="-128"/>
            </a:endParaRPr>
          </a:p>
        </p:txBody>
      </p:sp>
      <p:pic>
        <p:nvPicPr>
          <p:cNvPr id="7" name="Picture 8" descr="P1050427"/>
          <p:cNvPicPr>
            <a:picLocks noChangeAspect="1" noChangeArrowheads="1"/>
          </p:cNvPicPr>
          <p:nvPr/>
        </p:nvPicPr>
        <p:blipFill>
          <a:blip r:embed="rId2" cstate="print"/>
          <a:srcRect/>
          <a:stretch>
            <a:fillRect/>
          </a:stretch>
        </p:blipFill>
        <p:spPr bwMode="auto">
          <a:xfrm>
            <a:off x="6172200" y="2514600"/>
            <a:ext cx="2843647" cy="2133600"/>
          </a:xfrm>
          <a:prstGeom prst="rect">
            <a:avLst/>
          </a:prstGeom>
          <a:noFill/>
        </p:spPr>
      </p:pic>
      <p:sp>
        <p:nvSpPr>
          <p:cNvPr id="8" name="スライド番号プレースホルダ 7"/>
          <p:cNvSpPr>
            <a:spLocks noGrp="1"/>
          </p:cNvSpPr>
          <p:nvPr>
            <p:ph type="sldNum" sz="quarter" idx="10"/>
          </p:nvPr>
        </p:nvSpPr>
        <p:spPr/>
        <p:txBody>
          <a:bodyPr/>
          <a:lstStyle/>
          <a:p>
            <a:fld id="{605BD4D4-50C6-4BD3-903A-027A544762F2}" type="slidenum">
              <a:rPr lang="en-US" altLang="ja-JP" smtClean="0"/>
              <a:pPr/>
              <a:t>16</a:t>
            </a:fld>
            <a:endParaRPr lang="en-US" altLang="ja-JP"/>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52400" y="533400"/>
            <a:ext cx="8245475" cy="498475"/>
          </a:xfrm>
        </p:spPr>
        <p:txBody>
          <a:bodyPr/>
          <a:lstStyle/>
          <a:p>
            <a:r>
              <a:rPr lang="ja-JP" altLang="en-US" dirty="0" smtClean="0"/>
              <a:t>第４回福岡</a:t>
            </a:r>
            <a:r>
              <a:rPr lang="en-US" altLang="ja-JP" dirty="0" smtClean="0"/>
              <a:t>OSS</a:t>
            </a:r>
            <a:r>
              <a:rPr lang="ja-JP" altLang="en-US" dirty="0" smtClean="0"/>
              <a:t>研究会</a:t>
            </a:r>
            <a:endParaRPr lang="ja-JP" altLang="en-US" dirty="0"/>
          </a:p>
        </p:txBody>
      </p:sp>
      <p:sp>
        <p:nvSpPr>
          <p:cNvPr id="5" name="Rectangle 7"/>
          <p:cNvSpPr txBox="1">
            <a:spLocks noChangeArrowheads="1"/>
          </p:cNvSpPr>
          <p:nvPr/>
        </p:nvSpPr>
        <p:spPr bwMode="auto">
          <a:xfrm>
            <a:off x="179388" y="1066800"/>
            <a:ext cx="7777162"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93688" indent="-285750">
              <a:lnSpc>
                <a:spcPct val="90000"/>
              </a:lnSpc>
              <a:spcBef>
                <a:spcPct val="25000"/>
              </a:spcBef>
              <a:spcAft>
                <a:spcPct val="15000"/>
              </a:spcAft>
              <a:buFont typeface="Arial" pitchFamily="34" charset="0"/>
              <a:buChar char="•"/>
            </a:pPr>
            <a: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実施日時：平成</a:t>
            </a:r>
            <a:r>
              <a:rPr lang="en-US" altLang="ja-JP" kern="0" dirty="0" smtClean="0">
                <a:latin typeface="メイリオ" pitchFamily="50" charset="-128"/>
                <a:ea typeface="メイリオ" pitchFamily="50" charset="-128"/>
                <a:cs typeface="メイリオ" pitchFamily="50" charset="-128"/>
              </a:rPr>
              <a:t>20</a:t>
            </a:r>
            <a: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年</a:t>
            </a:r>
            <a:r>
              <a:rPr lang="en-US" altLang="ja-JP" kern="0" dirty="0" smtClean="0">
                <a:latin typeface="メイリオ" pitchFamily="50" charset="-128"/>
                <a:ea typeface="メイリオ" pitchFamily="50" charset="-128"/>
                <a:cs typeface="メイリオ" pitchFamily="50" charset="-128"/>
              </a:rPr>
              <a:t>9</a:t>
            </a:r>
            <a: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月</a:t>
            </a:r>
            <a:r>
              <a:rPr kumimoji="0" lang="en-US"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26</a:t>
            </a:r>
            <a: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日（金） </a:t>
            </a:r>
            <a:r>
              <a:rPr kumimoji="0" lang="en-US"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15:00 </a:t>
            </a:r>
            <a: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en-US"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17:40</a:t>
            </a:r>
            <a: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講演会</a:t>
            </a:r>
            <a:b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br>
            <a: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en-US"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17:50 </a:t>
            </a:r>
            <a: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en-US"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19:00</a:t>
            </a:r>
            <a: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交流会</a:t>
            </a:r>
          </a:p>
          <a:p>
            <a:pPr marL="293688" indent="-285750">
              <a:lnSpc>
                <a:spcPct val="90000"/>
              </a:lnSpc>
              <a:spcBef>
                <a:spcPct val="25000"/>
              </a:spcBef>
              <a:spcAft>
                <a:spcPct val="15000"/>
              </a:spcAft>
              <a:buFont typeface="Arial" pitchFamily="34" charset="0"/>
              <a:buChar char="•"/>
            </a:pPr>
            <a: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開催場所：福岡</a:t>
            </a:r>
            <a:r>
              <a:rPr kumimoji="0" lang="ja-JP"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SRP</a:t>
            </a:r>
            <a:r>
              <a:rPr kumimoji="0" 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センタービル </a:t>
            </a:r>
            <a:r>
              <a:rPr kumimoji="0" lang="ja-JP"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2F SRP</a:t>
            </a:r>
            <a:r>
              <a:rPr kumimoji="0" 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ホール（百道浜）</a:t>
            </a:r>
            <a:endPar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endParaRPr>
          </a:p>
          <a:p>
            <a:pPr marL="293688" indent="-285750">
              <a:lnSpc>
                <a:spcPct val="90000"/>
              </a:lnSpc>
              <a:spcBef>
                <a:spcPct val="25000"/>
              </a:spcBef>
              <a:spcAft>
                <a:spcPct val="15000"/>
              </a:spcAft>
              <a:buFont typeface="Arial" pitchFamily="34" charset="0"/>
              <a:buChar char="•"/>
            </a:pPr>
            <a:r>
              <a:rPr lang="ja-JP" altLang="en-US" kern="0" noProof="0" dirty="0" smtClean="0">
                <a:latin typeface="メイリオ" pitchFamily="50" charset="-128"/>
                <a:ea typeface="メイリオ" pitchFamily="50" charset="-128"/>
                <a:cs typeface="メイリオ" pitchFamily="50" charset="-128"/>
              </a:rPr>
              <a:t>参加人数</a:t>
            </a:r>
            <a: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a:t>
            </a:r>
            <a:r>
              <a:rPr lang="en-US" altLang="ja-JP" kern="0" noProof="0" dirty="0" smtClean="0">
                <a:latin typeface="メイリオ" pitchFamily="50" charset="-128"/>
                <a:ea typeface="メイリオ" pitchFamily="50" charset="-128"/>
                <a:cs typeface="メイリオ" pitchFamily="50" charset="-128"/>
              </a:rPr>
              <a:t>6</a:t>
            </a:r>
            <a:r>
              <a:rPr kumimoji="0" lang="en-US"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0</a:t>
            </a:r>
            <a: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名</a:t>
            </a:r>
            <a:b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br>
            <a:endPar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endParaRPr>
          </a:p>
          <a:p>
            <a:pPr marL="293688" indent="-285750">
              <a:lnSpc>
                <a:spcPct val="90000"/>
              </a:lnSpc>
              <a:spcBef>
                <a:spcPct val="25000"/>
              </a:spcBef>
              <a:spcAft>
                <a:spcPct val="15000"/>
              </a:spcAft>
              <a:buFont typeface="Arial" pitchFamily="34" charset="0"/>
              <a:buChar char="•"/>
            </a:pPr>
            <a:r>
              <a:rPr kumimoji="0" lang="ja-JP" altLang="en-US"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講演</a:t>
            </a:r>
          </a:p>
          <a:p>
            <a:pPr marL="685800" lvl="1" indent="-228600">
              <a:spcBef>
                <a:spcPct val="20000"/>
              </a:spcBef>
              <a:buFont typeface="Wingdings" pitchFamily="2" charset="2"/>
              <a:buChar char="ü"/>
            </a:pPr>
            <a:r>
              <a:rPr lang="ja-JP" altLang="en-US" kern="0" dirty="0" smtClean="0">
                <a:latin typeface="メイリオ" pitchFamily="50" charset="-128"/>
                <a:ea typeface="メイリオ" pitchFamily="50" charset="-128"/>
                <a:cs typeface="メイリオ" pitchFamily="50" charset="-128"/>
              </a:rPr>
              <a:t>ソニー株式会社 上田 理氏</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zh-TW"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p>
          <a:p>
            <a:pPr marL="685800" lvl="1" indent="-228600">
              <a:spcBef>
                <a:spcPct val="20000"/>
              </a:spcBef>
              <a:buFont typeface="Wingdings" pitchFamily="2" charset="2"/>
              <a:buChar char="ü"/>
            </a:pPr>
            <a:r>
              <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テーマ</a:t>
            </a:r>
            <a:r>
              <a:rPr lang="ja-JP" altLang="en-US" kern="0" dirty="0" smtClean="0">
                <a:latin typeface="メイリオ" pitchFamily="50" charset="-128"/>
                <a:ea typeface="メイリオ" pitchFamily="50" charset="-128"/>
                <a:cs typeface="メイリオ" pitchFamily="50" charset="-128"/>
              </a:rPr>
              <a:t>：「オープンソースソフトウエア開発の実践</a:t>
            </a:r>
            <a:r>
              <a:rPr lang="en-US" altLang="ja-JP" kern="0" dirty="0" smtClean="0">
                <a:latin typeface="メイリオ" pitchFamily="50" charset="-128"/>
                <a:ea typeface="メイリオ" pitchFamily="50" charset="-128"/>
                <a:cs typeface="メイリオ" pitchFamily="50" charset="-128"/>
              </a:rPr>
              <a:t/>
            </a:r>
            <a:br>
              <a:rPr lang="en-US" altLang="ja-JP" kern="0" dirty="0" smtClean="0">
                <a:latin typeface="メイリオ" pitchFamily="50" charset="-128"/>
                <a:ea typeface="メイリオ" pitchFamily="50" charset="-128"/>
                <a:cs typeface="メイリオ" pitchFamily="50" charset="-128"/>
              </a:rPr>
            </a:br>
            <a:r>
              <a:rPr lang="ja-JP" altLang="en-US" kern="0" dirty="0" smtClean="0">
                <a:latin typeface="メイリオ" pitchFamily="50" charset="-128"/>
                <a:ea typeface="メイリオ" pitchFamily="50" charset="-128"/>
                <a:cs typeface="メイリオ" pitchFamily="50" charset="-128"/>
              </a:rPr>
              <a:t>　　　　　　　　－情報家電機器向け</a:t>
            </a:r>
            <a:r>
              <a:rPr lang="en-US" altLang="ja-JP" kern="0" dirty="0" smtClean="0">
                <a:latin typeface="メイリオ" pitchFamily="50" charset="-128"/>
                <a:ea typeface="メイリオ" pitchFamily="50" charset="-128"/>
                <a:cs typeface="メイリオ" pitchFamily="50" charset="-128"/>
              </a:rPr>
              <a:t>OS</a:t>
            </a:r>
            <a:r>
              <a:rPr lang="ja-JP" altLang="en-US" kern="0" dirty="0" smtClean="0">
                <a:latin typeface="メイリオ" pitchFamily="50" charset="-128"/>
                <a:ea typeface="メイリオ" pitchFamily="50" charset="-128"/>
                <a:cs typeface="メイリオ" pitchFamily="50" charset="-128"/>
              </a:rPr>
              <a:t>開発の挑戦－」</a:t>
            </a:r>
            <a:endParaRPr lang="en-US" altLang="ja-JP" kern="0" dirty="0" smtClean="0">
              <a:latin typeface="メイリオ" pitchFamily="50" charset="-128"/>
              <a:ea typeface="メイリオ" pitchFamily="50" charset="-128"/>
              <a:cs typeface="メイリオ" pitchFamily="50" charset="-128"/>
            </a:endParaRPr>
          </a:p>
          <a:p>
            <a:pPr marL="685800" lvl="1" indent="-228600">
              <a:spcBef>
                <a:spcPct val="20000"/>
              </a:spcBef>
            </a:pPr>
            <a:endParaRPr kumimoji="0" lang="ja-JP" altLang="en-US"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endParaRPr>
          </a:p>
          <a:p>
            <a:pPr marL="293688" indent="-285750">
              <a:spcBef>
                <a:spcPct val="25000"/>
              </a:spcBef>
              <a:spcAft>
                <a:spcPct val="15000"/>
              </a:spcAft>
              <a:buFont typeface="Arial" pitchFamily="34" charset="0"/>
              <a:buChar char="•"/>
            </a:pPr>
            <a:r>
              <a:rPr lang="ja-JP" altLang="en-US" kern="0" noProof="0" dirty="0" smtClean="0">
                <a:latin typeface="メイリオ" pitchFamily="50" charset="-128"/>
                <a:ea typeface="メイリオ" pitchFamily="50" charset="-128"/>
                <a:cs typeface="メイリオ" pitchFamily="50" charset="-128"/>
              </a:rPr>
              <a:t>取り組み紹介①</a:t>
            </a:r>
            <a:endParaRPr lang="en-US" altLang="ja-JP" kern="0" noProof="0" dirty="0" smtClean="0">
              <a:latin typeface="メイリオ" pitchFamily="50" charset="-128"/>
              <a:ea typeface="メイリオ" pitchFamily="50" charset="-128"/>
              <a:cs typeface="メイリオ" pitchFamily="50" charset="-128"/>
            </a:endParaRPr>
          </a:p>
          <a:p>
            <a:pPr marL="750888" lvl="1" indent="-285750">
              <a:spcBef>
                <a:spcPct val="25000"/>
              </a:spcBef>
              <a:spcAft>
                <a:spcPct val="15000"/>
              </a:spcAft>
              <a:buFont typeface="Wingdings" pitchFamily="2" charset="2"/>
              <a:buChar char="ü"/>
            </a:pPr>
            <a:r>
              <a:rPr lang="ja-JP" altLang="en-US" kern="0" dirty="0" smtClean="0">
                <a:latin typeface="メイリオ" pitchFamily="50" charset="-128"/>
                <a:ea typeface="メイリオ" pitchFamily="50" charset="-128"/>
                <a:cs typeface="メイリオ" pitchFamily="50" charset="-128"/>
              </a:rPr>
              <a:t>株式会社 福岡</a:t>
            </a:r>
            <a:r>
              <a:rPr lang="en-US" altLang="ja-JP" kern="0" dirty="0" smtClean="0">
                <a:latin typeface="メイリオ" pitchFamily="50" charset="-128"/>
                <a:ea typeface="メイリオ" pitchFamily="50" charset="-128"/>
                <a:cs typeface="メイリオ" pitchFamily="50" charset="-128"/>
              </a:rPr>
              <a:t>CSK</a:t>
            </a:r>
            <a:r>
              <a:rPr lang="ja-JP" altLang="en-US" kern="0" dirty="0" smtClean="0">
                <a:latin typeface="メイリオ" pitchFamily="50" charset="-128"/>
                <a:ea typeface="メイリオ" pitchFamily="50" charset="-128"/>
                <a:cs typeface="メイリオ" pitchFamily="50" charset="-128"/>
              </a:rPr>
              <a:t>　稲津 文明氏</a:t>
            </a:r>
            <a:endParaRPr lang="en-US" altLang="ja-JP" kern="0" dirty="0" smtClean="0">
              <a:latin typeface="メイリオ" pitchFamily="50" charset="-128"/>
              <a:ea typeface="メイリオ" pitchFamily="50" charset="-128"/>
              <a:cs typeface="メイリオ" pitchFamily="50" charset="-128"/>
            </a:endParaRPr>
          </a:p>
          <a:p>
            <a:pPr marL="750888" lvl="1" indent="-285750">
              <a:spcBef>
                <a:spcPct val="25000"/>
              </a:spcBef>
              <a:spcAft>
                <a:spcPct val="15000"/>
              </a:spcAft>
              <a:buFont typeface="Wingdings" pitchFamily="2" charset="2"/>
              <a:buChar char="ü"/>
            </a:pPr>
            <a:endParaRPr lang="en-US" altLang="ja-JP" kern="0" noProof="0" dirty="0" smtClean="0">
              <a:latin typeface="メイリオ" pitchFamily="50" charset="-128"/>
              <a:ea typeface="メイリオ" pitchFamily="50" charset="-128"/>
              <a:cs typeface="メイリオ" pitchFamily="50" charset="-128"/>
            </a:endParaRPr>
          </a:p>
          <a:p>
            <a:pPr marL="293688" lvl="1" indent="-285750">
              <a:spcBef>
                <a:spcPct val="25000"/>
              </a:spcBef>
              <a:spcAft>
                <a:spcPct val="15000"/>
              </a:spcAft>
              <a:buFont typeface="Arial" pitchFamily="34" charset="0"/>
              <a:buChar char="•"/>
            </a:pPr>
            <a:r>
              <a:rPr lang="ja-JP" altLang="en-US" kern="0" dirty="0" smtClean="0">
                <a:latin typeface="メイリオ" pitchFamily="50" charset="-128"/>
                <a:ea typeface="メイリオ" pitchFamily="50" charset="-128"/>
                <a:cs typeface="メイリオ" pitchFamily="50" charset="-128"/>
              </a:rPr>
              <a:t>取り組み紹介②</a:t>
            </a:r>
            <a:endParaRPr kumimoji="0" lang="ja-JP" altLang="en-US"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endParaRPr>
          </a:p>
          <a:p>
            <a:pPr marL="685800" lvl="1" indent="-228600">
              <a:spcBef>
                <a:spcPct val="20000"/>
              </a:spcBef>
              <a:buFont typeface="Wingdings" pitchFamily="2" charset="2"/>
              <a:buChar char="ü"/>
            </a:pPr>
            <a:r>
              <a:rPr lang="ja-JP" altLang="en-US" kern="0" dirty="0" smtClean="0">
                <a:latin typeface="メイリオ" pitchFamily="50" charset="-128"/>
                <a:ea typeface="メイリオ" pitchFamily="50" charset="-128"/>
                <a:cs typeface="メイリオ" pitchFamily="50" charset="-128"/>
              </a:rPr>
              <a:t>パナソニック コミュニケーションズ株式会社</a:t>
            </a:r>
            <a:r>
              <a:rPr lang="en-US" altLang="ja-JP" kern="0" dirty="0" smtClean="0">
                <a:latin typeface="メイリオ" pitchFamily="50" charset="-128"/>
                <a:ea typeface="メイリオ" pitchFamily="50" charset="-128"/>
                <a:cs typeface="メイリオ" pitchFamily="50" charset="-128"/>
              </a:rPr>
              <a:t/>
            </a:r>
            <a:br>
              <a:rPr lang="en-US" altLang="ja-JP" kern="0" dirty="0" smtClean="0">
                <a:latin typeface="メイリオ" pitchFamily="50" charset="-128"/>
                <a:ea typeface="メイリオ" pitchFamily="50" charset="-128"/>
                <a:cs typeface="メイリオ" pitchFamily="50" charset="-128"/>
              </a:rPr>
            </a:br>
            <a:r>
              <a:rPr lang="ja-JP" altLang="en-US" kern="0" dirty="0" smtClean="0">
                <a:latin typeface="メイリオ" pitchFamily="50" charset="-128"/>
                <a:ea typeface="メイリオ" pitchFamily="50" charset="-128"/>
                <a:cs typeface="メイリオ" pitchFamily="50" charset="-128"/>
              </a:rPr>
              <a:t>佐藤 祐之氏</a:t>
            </a:r>
            <a:endParaRPr kumimoji="0" lang="en-US" altLang="ja-JP"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endParaRPr>
          </a:p>
        </p:txBody>
      </p:sp>
      <p:pic>
        <p:nvPicPr>
          <p:cNvPr id="2" name="Picture 2" descr="D:\P1010293.JPG"/>
          <p:cNvPicPr>
            <a:picLocks noChangeAspect="1" noChangeArrowheads="1"/>
          </p:cNvPicPr>
          <p:nvPr/>
        </p:nvPicPr>
        <p:blipFill>
          <a:blip r:embed="rId2" cstate="print"/>
          <a:srcRect/>
          <a:stretch>
            <a:fillRect/>
          </a:stretch>
        </p:blipFill>
        <p:spPr bwMode="auto">
          <a:xfrm>
            <a:off x="5715000" y="3867150"/>
            <a:ext cx="3276600" cy="2457450"/>
          </a:xfrm>
          <a:prstGeom prst="rect">
            <a:avLst/>
          </a:prstGeom>
          <a:noFill/>
        </p:spPr>
      </p:pic>
      <p:sp>
        <p:nvSpPr>
          <p:cNvPr id="6" name="スライド番号プレースホルダ 5"/>
          <p:cNvSpPr>
            <a:spLocks noGrp="1"/>
          </p:cNvSpPr>
          <p:nvPr>
            <p:ph type="sldNum" sz="quarter" idx="10"/>
          </p:nvPr>
        </p:nvSpPr>
        <p:spPr/>
        <p:txBody>
          <a:bodyPr/>
          <a:lstStyle/>
          <a:p>
            <a:fld id="{605BD4D4-50C6-4BD3-903A-027A544762F2}" type="slidenum">
              <a:rPr lang="en-US" altLang="ja-JP" smtClean="0"/>
              <a:pPr/>
              <a:t>17</a:t>
            </a:fld>
            <a:endParaRPr lang="en-US" altLang="ja-JP"/>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53988" y="568325"/>
            <a:ext cx="8245475" cy="498475"/>
          </a:xfrm>
        </p:spPr>
        <p:txBody>
          <a:bodyPr/>
          <a:lstStyle/>
          <a:p>
            <a:r>
              <a:rPr kumimoji="1" lang="ja-JP" altLang="en-US" dirty="0" smtClean="0"/>
              <a:t>オープンソースカンファレンス </a:t>
            </a:r>
            <a:r>
              <a:rPr kumimoji="1" lang="en-US" altLang="ja-JP" dirty="0" smtClean="0"/>
              <a:t>2007 </a:t>
            </a:r>
            <a:r>
              <a:rPr kumimoji="1" lang="ja-JP" altLang="en-US" dirty="0" smtClean="0"/>
              <a:t>福岡</a:t>
            </a:r>
            <a:endParaRPr kumimoji="1" lang="ja-JP" altLang="en-US" dirty="0"/>
          </a:p>
        </p:txBody>
      </p:sp>
      <p:sp>
        <p:nvSpPr>
          <p:cNvPr id="5" name="Rectangle 3"/>
          <p:cNvSpPr txBox="1">
            <a:spLocks noChangeArrowheads="1"/>
          </p:cNvSpPr>
          <p:nvPr/>
        </p:nvSpPr>
        <p:spPr bwMode="auto">
          <a:xfrm>
            <a:off x="457200" y="1447800"/>
            <a:ext cx="70104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93688" indent="-285750">
              <a:spcBef>
                <a:spcPct val="25000"/>
              </a:spcBef>
              <a:spcAft>
                <a:spcPct val="15000"/>
              </a:spcAft>
              <a:buFont typeface="Arial" pitchFamily="34" charset="0"/>
              <a:buChar char="•"/>
            </a:pPr>
            <a:r>
              <a:rPr kumimoji="0" lang="ja-JP" altLang="en-US" sz="2000"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日時：</a:t>
            </a:r>
            <a:r>
              <a:rPr kumimoji="0" lang="en-US" altLang="ja-JP" sz="2000"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2007</a:t>
            </a:r>
            <a:r>
              <a:rPr kumimoji="0" lang="ja-JP" altLang="en-US" sz="2000"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年</a:t>
            </a:r>
            <a:r>
              <a:rPr kumimoji="0" lang="en-US" altLang="ja-JP" sz="2000"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12</a:t>
            </a:r>
            <a:r>
              <a:rPr kumimoji="0" lang="ja-JP" altLang="en-US" sz="2000"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月</a:t>
            </a:r>
            <a:r>
              <a:rPr kumimoji="0" lang="en-US" altLang="ja-JP" sz="2000"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8</a:t>
            </a:r>
            <a:r>
              <a:rPr kumimoji="0" lang="ja-JP" altLang="en-US" sz="2000"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日</a:t>
            </a:r>
            <a:r>
              <a:rPr kumimoji="0" lang="en-US" altLang="ja-JP" sz="2000"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a:t>
            </a:r>
            <a:r>
              <a:rPr kumimoji="0" lang="ja-JP" altLang="en-US" sz="2000"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土</a:t>
            </a:r>
            <a:r>
              <a:rPr kumimoji="0" lang="en-US" altLang="ja-JP" sz="2000"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10:00 </a:t>
            </a:r>
            <a:r>
              <a:rPr kumimoji="0" lang="ja-JP" altLang="en-US" sz="2000"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 </a:t>
            </a:r>
            <a:r>
              <a:rPr kumimoji="0" lang="en-US" altLang="ja-JP" sz="2000"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18:00</a:t>
            </a:r>
          </a:p>
          <a:p>
            <a:pPr marL="293688" indent="-285750">
              <a:spcBef>
                <a:spcPct val="25000"/>
              </a:spcBef>
              <a:spcAft>
                <a:spcPct val="15000"/>
              </a:spcAft>
              <a:buFont typeface="Arial" pitchFamily="34" charset="0"/>
              <a:buChar char="•"/>
            </a:pPr>
            <a:r>
              <a:rPr kumimoji="0" lang="ja-JP" altLang="en-US" sz="2000"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場所：アスクビル（博多駅）</a:t>
            </a:r>
            <a:endParaRPr kumimoji="0" lang="en-US" altLang="ja-JP" sz="2000"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endParaRPr>
          </a:p>
          <a:p>
            <a:pPr marL="293688" indent="-285750">
              <a:spcBef>
                <a:spcPct val="25000"/>
              </a:spcBef>
              <a:spcAft>
                <a:spcPct val="15000"/>
              </a:spcAft>
              <a:buFont typeface="Arial" pitchFamily="34" charset="0"/>
              <a:buChar char="•"/>
            </a:pPr>
            <a:r>
              <a:rPr kumimoji="0" lang="ja-JP" altLang="en-US" sz="2000"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参加者：</a:t>
            </a:r>
            <a:r>
              <a:rPr kumimoji="0" lang="en-US" altLang="ja-JP" sz="2000"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250</a:t>
            </a:r>
            <a:r>
              <a:rPr kumimoji="0" lang="ja-JP" altLang="en-US" sz="2000"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名</a:t>
            </a:r>
            <a:endParaRPr kumimoji="0" lang="en-US" altLang="ja-JP" sz="2000"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endParaRPr>
          </a:p>
          <a:p>
            <a:pPr marL="293688" indent="-285750">
              <a:spcBef>
                <a:spcPct val="25000"/>
              </a:spcBef>
              <a:spcAft>
                <a:spcPct val="15000"/>
              </a:spcAft>
              <a:buFont typeface="Arial" pitchFamily="34" charset="0"/>
              <a:buChar char="•"/>
            </a:pPr>
            <a:endParaRPr kumimoji="0" lang="en-US" altLang="ja-JP" sz="800"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endParaRPr>
          </a:p>
          <a:p>
            <a:pPr marL="293688" indent="-285750">
              <a:spcBef>
                <a:spcPct val="25000"/>
              </a:spcBef>
              <a:spcAft>
                <a:spcPct val="15000"/>
              </a:spcAft>
              <a:buFont typeface="Arial" pitchFamily="34" charset="0"/>
              <a:buChar char="•"/>
            </a:pPr>
            <a:r>
              <a:rPr kumimoji="0" lang="ja-JP" altLang="en-US" sz="2000"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セミナー数：２６</a:t>
            </a:r>
            <a:endParaRPr kumimoji="0" lang="en-US" altLang="ja-JP" sz="2000"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endParaRPr>
          </a:p>
          <a:p>
            <a:pPr marL="293688" indent="-285750">
              <a:spcBef>
                <a:spcPct val="25000"/>
              </a:spcBef>
              <a:spcAft>
                <a:spcPct val="15000"/>
              </a:spcAft>
              <a:buFont typeface="Arial" pitchFamily="34" charset="0"/>
              <a:buChar char="•"/>
            </a:pPr>
            <a:r>
              <a:rPr kumimoji="0" lang="ja-JP" altLang="en-US" sz="2000"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展示参加団体：２３</a:t>
            </a:r>
            <a:endParaRPr kumimoji="0" lang="en-US" altLang="ja-JP" sz="2000" b="0" i="0" u="none" strike="noStrike" kern="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endParaRPr>
          </a:p>
          <a:p>
            <a:pPr marL="293688" indent="-285750">
              <a:spcBef>
                <a:spcPct val="25000"/>
              </a:spcBef>
              <a:spcAft>
                <a:spcPct val="15000"/>
              </a:spcAft>
              <a:buFont typeface="Arial" pitchFamily="34" charset="0"/>
              <a:buChar char="•"/>
            </a:pPr>
            <a:endParaRPr lang="en-US" altLang="ja-JP" sz="800" kern="0" dirty="0" smtClean="0">
              <a:latin typeface="メイリオ" pitchFamily="50" charset="-128"/>
              <a:ea typeface="メイリオ" pitchFamily="50" charset="-128"/>
              <a:cs typeface="メイリオ" pitchFamily="50" charset="-128"/>
            </a:endParaRPr>
          </a:p>
          <a:p>
            <a:pPr marL="228600" lvl="0" indent="-228600">
              <a:buFont typeface="WingDings" pitchFamily="2" charset="2"/>
              <a:buChar char="§"/>
              <a:defRPr/>
            </a:pPr>
            <a:r>
              <a:rPr lang="ja-JP" altLang="en-US" sz="2000" kern="0" dirty="0" smtClean="0">
                <a:latin typeface="メイリオ" pitchFamily="50" charset="-128"/>
                <a:ea typeface="メイリオ" pitchFamily="50" charset="-128"/>
                <a:cs typeface="メイリオ" pitchFamily="50" charset="-128"/>
              </a:rPr>
              <a:t>共 催：</a:t>
            </a:r>
            <a:endParaRPr lang="en-US" altLang="ja-JP" sz="2000" kern="0" dirty="0" smtClean="0">
              <a:latin typeface="メイリオ" pitchFamily="50" charset="-128"/>
              <a:ea typeface="メイリオ" pitchFamily="50" charset="-128"/>
              <a:cs typeface="メイリオ" pitchFamily="50" charset="-128"/>
            </a:endParaRPr>
          </a:p>
          <a:p>
            <a:pPr marL="228600" lvl="0" indent="-228600">
              <a:defRPr/>
            </a:pPr>
            <a:r>
              <a:rPr lang="ja-JP" altLang="en-US" sz="2000" kern="0" dirty="0" smtClean="0">
                <a:latin typeface="メイリオ" pitchFamily="50" charset="-128"/>
                <a:ea typeface="メイリオ" pitchFamily="50" charset="-128"/>
                <a:cs typeface="メイリオ" pitchFamily="50" charset="-128"/>
              </a:rPr>
              <a:t>　　</a:t>
            </a:r>
            <a:r>
              <a:rPr lang="en-US" altLang="ja-JP" sz="2000" kern="0" dirty="0" smtClean="0">
                <a:latin typeface="メイリオ" pitchFamily="50" charset="-128"/>
                <a:ea typeface="メイリオ" pitchFamily="50" charset="-128"/>
                <a:cs typeface="メイリオ" pitchFamily="50" charset="-128"/>
              </a:rPr>
              <a:t>(</a:t>
            </a:r>
            <a:r>
              <a:rPr lang="ja-JP" altLang="en-US" sz="2000" kern="0" dirty="0" smtClean="0">
                <a:latin typeface="メイリオ" pitchFamily="50" charset="-128"/>
                <a:ea typeface="メイリオ" pitchFamily="50" charset="-128"/>
                <a:cs typeface="メイリオ" pitchFamily="50" charset="-128"/>
              </a:rPr>
              <a:t>財</a:t>
            </a:r>
            <a:r>
              <a:rPr lang="en-US" altLang="ja-JP" sz="2000" kern="0" dirty="0" smtClean="0">
                <a:latin typeface="メイリオ" pitchFamily="50" charset="-128"/>
                <a:ea typeface="メイリオ" pitchFamily="50" charset="-128"/>
                <a:cs typeface="メイリオ" pitchFamily="50" charset="-128"/>
              </a:rPr>
              <a:t>)</a:t>
            </a:r>
            <a:r>
              <a:rPr lang="ja-JP" altLang="en-US" sz="2000" kern="0" dirty="0" smtClean="0">
                <a:latin typeface="メイリオ" pitchFamily="50" charset="-128"/>
                <a:ea typeface="メイリオ" pitchFamily="50" charset="-128"/>
                <a:cs typeface="メイリオ" pitchFamily="50" charset="-128"/>
              </a:rPr>
              <a:t>九州システム情報技術研究所</a:t>
            </a:r>
          </a:p>
          <a:p>
            <a:pPr marL="228600" lvl="0" indent="-228600">
              <a:defRPr/>
            </a:pPr>
            <a:r>
              <a:rPr lang="ja-JP" altLang="en-US" sz="2000" kern="0" dirty="0" smtClean="0">
                <a:latin typeface="メイリオ" pitchFamily="50" charset="-128"/>
                <a:ea typeface="メイリオ" pitchFamily="50" charset="-128"/>
                <a:cs typeface="メイリオ" pitchFamily="50" charset="-128"/>
              </a:rPr>
              <a:t>　　福岡</a:t>
            </a:r>
            <a:r>
              <a:rPr lang="en-US" altLang="ja-JP" sz="2000" kern="0" dirty="0" smtClean="0">
                <a:latin typeface="メイリオ" pitchFamily="50" charset="-128"/>
                <a:ea typeface="メイリオ" pitchFamily="50" charset="-128"/>
                <a:cs typeface="メイリオ" pitchFamily="50" charset="-128"/>
              </a:rPr>
              <a:t>OSS</a:t>
            </a:r>
            <a:r>
              <a:rPr lang="ja-JP" altLang="en-US" sz="2000" kern="0" dirty="0" smtClean="0">
                <a:latin typeface="メイリオ" pitchFamily="50" charset="-128"/>
                <a:ea typeface="メイリオ" pitchFamily="50" charset="-128"/>
                <a:cs typeface="メイリオ" pitchFamily="50" charset="-128"/>
              </a:rPr>
              <a:t>研究会</a:t>
            </a:r>
          </a:p>
          <a:p>
            <a:pPr marL="228600" lvl="0" indent="-228600">
              <a:defRPr/>
            </a:pPr>
            <a:r>
              <a:rPr lang="ja-JP" altLang="en-US" sz="2000" kern="0" dirty="0" smtClean="0">
                <a:latin typeface="メイリオ" pitchFamily="50" charset="-128"/>
                <a:ea typeface="メイリオ" pitchFamily="50" charset="-128"/>
                <a:cs typeface="メイリオ" pitchFamily="50" charset="-128"/>
              </a:rPr>
              <a:t>　　福岡産学ジョイントプラザ実行委員会</a:t>
            </a:r>
          </a:p>
          <a:p>
            <a:pPr marL="228600" lvl="0" indent="-228600">
              <a:defRPr/>
            </a:pPr>
            <a:r>
              <a:rPr lang="ja-JP" altLang="en-US" sz="2000" kern="0" dirty="0" smtClean="0">
                <a:latin typeface="メイリオ" pitchFamily="50" charset="-128"/>
                <a:ea typeface="メイリオ" pitchFamily="50" charset="-128"/>
                <a:cs typeface="メイリオ" pitchFamily="50" charset="-128"/>
              </a:rPr>
              <a:t>　　福岡市</a:t>
            </a:r>
          </a:p>
          <a:p>
            <a:pPr marL="228600" lvl="0" indent="-228600">
              <a:defRPr/>
            </a:pPr>
            <a:r>
              <a:rPr lang="ja-JP" altLang="en-US" sz="2000" kern="0" dirty="0" smtClean="0">
                <a:latin typeface="メイリオ" pitchFamily="50" charset="-128"/>
                <a:ea typeface="メイリオ" pitchFamily="50" charset="-128"/>
                <a:cs typeface="メイリオ" pitchFamily="50" charset="-128"/>
              </a:rPr>
              <a:t>　　福岡商工会議所</a:t>
            </a:r>
          </a:p>
          <a:p>
            <a:pPr marL="228600" lvl="0" indent="-228600">
              <a:defRPr/>
            </a:pPr>
            <a:r>
              <a:rPr lang="ja-JP" altLang="en-US" sz="2000" kern="0" dirty="0" smtClean="0">
                <a:latin typeface="メイリオ" pitchFamily="50" charset="-128"/>
                <a:ea typeface="メイリオ" pitchFamily="50" charset="-128"/>
                <a:cs typeface="メイリオ" pitchFamily="50" charset="-128"/>
              </a:rPr>
              <a:t>　</a:t>
            </a:r>
            <a:r>
              <a:rPr lang="ja-JP" altLang="en-US" sz="800" kern="0" dirty="0" smtClean="0">
                <a:latin typeface="メイリオ" pitchFamily="50" charset="-128"/>
                <a:ea typeface="メイリオ" pitchFamily="50" charset="-128"/>
                <a:cs typeface="メイリオ" pitchFamily="50" charset="-128"/>
              </a:rPr>
              <a:t>　</a:t>
            </a:r>
          </a:p>
          <a:p>
            <a:pPr marL="228600" lvl="0" indent="-228600">
              <a:buFont typeface="WingDings" pitchFamily="2" charset="2"/>
              <a:buChar char="§"/>
              <a:defRPr/>
            </a:pPr>
            <a:r>
              <a:rPr lang="ja-JP" altLang="en-US" sz="2000" kern="0" dirty="0" smtClean="0">
                <a:latin typeface="メイリオ" pitchFamily="50" charset="-128"/>
                <a:ea typeface="メイリオ" pitchFamily="50" charset="-128"/>
                <a:cs typeface="メイリオ" pitchFamily="50" charset="-128"/>
              </a:rPr>
              <a:t>企画運営：株式会社</a:t>
            </a:r>
            <a:r>
              <a:rPr lang="ja-JP" altLang="en-US" sz="2000" kern="0" dirty="0" err="1" smtClean="0">
                <a:latin typeface="メイリオ" pitchFamily="50" charset="-128"/>
                <a:ea typeface="メイリオ" pitchFamily="50" charset="-128"/>
                <a:cs typeface="メイリオ" pitchFamily="50" charset="-128"/>
              </a:rPr>
              <a:t>びぎねっ</a:t>
            </a:r>
            <a:r>
              <a:rPr lang="ja-JP" altLang="en-US" sz="2000" kern="0" dirty="0" smtClean="0">
                <a:latin typeface="メイリオ" pitchFamily="50" charset="-128"/>
                <a:ea typeface="メイリオ" pitchFamily="50" charset="-128"/>
                <a:cs typeface="メイリオ" pitchFamily="50" charset="-128"/>
              </a:rPr>
              <a:t>と</a:t>
            </a:r>
            <a:endParaRPr kumimoji="0" lang="ja-JP" altLang="en-US" sz="1800" b="0" i="0" u="none" strike="noStrike" kern="0" cap="none" spc="0" normalizeH="0" baseline="0" noProof="0" dirty="0">
              <a:ln>
                <a:noFill/>
              </a:ln>
              <a:solidFill>
                <a:schemeClr val="bg1"/>
              </a:solidFill>
              <a:effectLst/>
              <a:uLnTx/>
              <a:uFillTx/>
              <a:latin typeface="メイリオ" pitchFamily="50" charset="-128"/>
              <a:ea typeface="メイリオ" pitchFamily="50" charset="-128"/>
              <a:cs typeface="メイリオ" pitchFamily="50" charset="-128"/>
            </a:endParaRPr>
          </a:p>
        </p:txBody>
      </p:sp>
      <p:pic>
        <p:nvPicPr>
          <p:cNvPr id="6" name="Picture 2" descr="P:\福岡OSS研究会\OSC2007\写真\IMG_4394.jpg"/>
          <p:cNvPicPr>
            <a:picLocks noChangeAspect="1" noChangeArrowheads="1"/>
          </p:cNvPicPr>
          <p:nvPr/>
        </p:nvPicPr>
        <p:blipFill>
          <a:blip r:embed="rId2" cstate="print"/>
          <a:srcRect/>
          <a:stretch>
            <a:fillRect/>
          </a:stretch>
        </p:blipFill>
        <p:spPr bwMode="auto">
          <a:xfrm>
            <a:off x="5029198" y="1752600"/>
            <a:ext cx="3962402" cy="2971800"/>
          </a:xfrm>
          <a:prstGeom prst="rect">
            <a:avLst/>
          </a:prstGeom>
          <a:noFill/>
        </p:spPr>
      </p:pic>
      <p:sp>
        <p:nvSpPr>
          <p:cNvPr id="7" name="スライド番号プレースホルダ 6"/>
          <p:cNvSpPr>
            <a:spLocks noGrp="1"/>
          </p:cNvSpPr>
          <p:nvPr>
            <p:ph type="sldNum" sz="quarter" idx="10"/>
          </p:nvPr>
        </p:nvSpPr>
        <p:spPr/>
        <p:txBody>
          <a:bodyPr/>
          <a:lstStyle/>
          <a:p>
            <a:fld id="{605BD4D4-50C6-4BD3-903A-027A544762F2}" type="slidenum">
              <a:rPr lang="en-US" altLang="ja-JP" smtClean="0"/>
              <a:pPr/>
              <a:t>18</a:t>
            </a:fld>
            <a:endParaRPr lang="en-US" altLang="ja-JP"/>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3988" y="533400"/>
            <a:ext cx="8245475" cy="498475"/>
          </a:xfrm>
        </p:spPr>
        <p:txBody>
          <a:bodyPr/>
          <a:lstStyle/>
          <a:p>
            <a:r>
              <a:rPr lang="ja-JP" altLang="en-US" dirty="0" smtClean="0"/>
              <a:t>オープンソースカンファレンス</a:t>
            </a:r>
            <a:r>
              <a:rPr lang="en-US" altLang="ja-JP" dirty="0" smtClean="0"/>
              <a:t>2008 </a:t>
            </a:r>
            <a:r>
              <a:rPr lang="ja-JP" altLang="en-US" dirty="0" smtClean="0"/>
              <a:t>福岡</a:t>
            </a:r>
            <a:endParaRPr kumimoji="1" lang="ja-JP" altLang="en-US" dirty="0"/>
          </a:p>
        </p:txBody>
      </p:sp>
      <p:sp>
        <p:nvSpPr>
          <p:cNvPr id="5" name="正方形/長方形 4"/>
          <p:cNvSpPr/>
          <p:nvPr/>
        </p:nvSpPr>
        <p:spPr>
          <a:xfrm>
            <a:off x="304800" y="1066800"/>
            <a:ext cx="8839200" cy="5509200"/>
          </a:xfrm>
          <a:prstGeom prst="rect">
            <a:avLst/>
          </a:prstGeom>
        </p:spPr>
        <p:txBody>
          <a:bodyPr wrap="square">
            <a:spAutoFit/>
          </a:bodyPr>
          <a:lstStyle/>
          <a:p>
            <a:pPr marL="228600" lvl="0" indent="-228600">
              <a:buFont typeface="WingDings" pitchFamily="2" charset="2"/>
              <a:buChar char="§"/>
              <a:defRPr/>
            </a:pPr>
            <a:r>
              <a:rPr lang="ja-JP" altLang="en-US" kern="0" dirty="0" smtClean="0">
                <a:latin typeface="メイリオ" pitchFamily="50" charset="-128"/>
                <a:ea typeface="メイリオ" pitchFamily="50" charset="-128"/>
                <a:cs typeface="メイリオ" pitchFamily="50" charset="-128"/>
              </a:rPr>
              <a:t>日　時：　２００８年１２月１３日（土）　１０：００</a:t>
            </a:r>
            <a:r>
              <a:rPr lang="en-US" altLang="ja-JP" kern="0" dirty="0" smtClean="0">
                <a:latin typeface="メイリオ" pitchFamily="50" charset="-128"/>
                <a:ea typeface="メイリオ" pitchFamily="50" charset="-128"/>
                <a:cs typeface="メイリオ" pitchFamily="50" charset="-128"/>
              </a:rPr>
              <a:t>-</a:t>
            </a:r>
            <a:r>
              <a:rPr lang="ja-JP" altLang="en-US" kern="0" dirty="0" smtClean="0">
                <a:latin typeface="メイリオ" pitchFamily="50" charset="-128"/>
                <a:ea typeface="メイリオ" pitchFamily="50" charset="-128"/>
                <a:cs typeface="メイリオ" pitchFamily="50" charset="-128"/>
              </a:rPr>
              <a:t>１７：３０</a:t>
            </a:r>
            <a:endParaRPr lang="en-US" altLang="ja-JP" kern="0" dirty="0" smtClean="0">
              <a:latin typeface="メイリオ" pitchFamily="50" charset="-128"/>
              <a:ea typeface="メイリオ" pitchFamily="50" charset="-128"/>
              <a:cs typeface="メイリオ" pitchFamily="50" charset="-128"/>
            </a:endParaRPr>
          </a:p>
          <a:p>
            <a:pPr marL="228600" lvl="0" indent="-228600">
              <a:buFont typeface="WingDings" pitchFamily="2" charset="2"/>
              <a:buChar char="§"/>
              <a:defRPr/>
            </a:pPr>
            <a:r>
              <a:rPr lang="ja-JP" altLang="en-US" kern="0" dirty="0" smtClean="0">
                <a:latin typeface="メイリオ" pitchFamily="50" charset="-128"/>
                <a:ea typeface="メイリオ" pitchFamily="50" charset="-128"/>
                <a:cs typeface="メイリオ" pitchFamily="50" charset="-128"/>
              </a:rPr>
              <a:t>会　場：　福岡大学文系棟</a:t>
            </a:r>
            <a:endParaRPr lang="en-US" altLang="ja-JP" kern="0" dirty="0" smtClean="0">
              <a:latin typeface="メイリオ" pitchFamily="50" charset="-128"/>
              <a:ea typeface="メイリオ" pitchFamily="50" charset="-128"/>
              <a:cs typeface="メイリオ" pitchFamily="50" charset="-128"/>
            </a:endParaRPr>
          </a:p>
          <a:p>
            <a:pPr marL="228600" lvl="0" indent="-228600">
              <a:buFont typeface="WingDings" pitchFamily="2" charset="2"/>
              <a:buChar char="§"/>
              <a:defRPr/>
            </a:pPr>
            <a:r>
              <a:rPr lang="ja-JP" altLang="en-US" kern="0" dirty="0" smtClean="0">
                <a:latin typeface="メイリオ" pitchFamily="50" charset="-128"/>
                <a:ea typeface="メイリオ" pitchFamily="50" charset="-128"/>
                <a:cs typeface="メイリオ" pitchFamily="50" charset="-128"/>
              </a:rPr>
              <a:t>主　催：　オープンソースカンファレンス実行委員会</a:t>
            </a:r>
            <a:r>
              <a:rPr lang="en-US" altLang="ja-JP" kern="0" dirty="0" smtClean="0">
                <a:latin typeface="メイリオ" pitchFamily="50" charset="-128"/>
                <a:ea typeface="メイリオ" pitchFamily="50" charset="-128"/>
                <a:cs typeface="メイリオ" pitchFamily="50" charset="-128"/>
              </a:rPr>
              <a:t/>
            </a:r>
            <a:br>
              <a:rPr lang="en-US" altLang="ja-JP" kern="0" dirty="0" smtClean="0">
                <a:latin typeface="メイリオ" pitchFamily="50" charset="-128"/>
                <a:ea typeface="メイリオ" pitchFamily="50" charset="-128"/>
                <a:cs typeface="メイリオ" pitchFamily="50" charset="-128"/>
              </a:rPr>
            </a:br>
            <a:r>
              <a:rPr lang="ja-JP" altLang="en-US" kern="0" dirty="0" smtClean="0">
                <a:latin typeface="メイリオ" pitchFamily="50" charset="-128"/>
                <a:ea typeface="メイリオ" pitchFamily="50" charset="-128"/>
                <a:cs typeface="メイリオ" pitchFamily="50" charset="-128"/>
              </a:rPr>
              <a:t>　　　　　　実行委員長　濱田 龍義</a:t>
            </a:r>
            <a:r>
              <a:rPr lang="en-US" altLang="ja-JP" kern="0" dirty="0" smtClean="0">
                <a:latin typeface="メイリオ" pitchFamily="50" charset="-128"/>
                <a:ea typeface="メイリオ" pitchFamily="50" charset="-128"/>
                <a:cs typeface="メイリオ" pitchFamily="50" charset="-128"/>
              </a:rPr>
              <a:t/>
            </a:r>
            <a:br>
              <a:rPr lang="en-US" altLang="ja-JP" kern="0" dirty="0" smtClean="0">
                <a:latin typeface="メイリオ" pitchFamily="50" charset="-128"/>
                <a:ea typeface="メイリオ" pitchFamily="50" charset="-128"/>
                <a:cs typeface="メイリオ" pitchFamily="50" charset="-128"/>
              </a:rPr>
            </a:br>
            <a:r>
              <a:rPr lang="ja-JP" altLang="en-US" kern="0" dirty="0" smtClean="0">
                <a:latin typeface="メイリオ" pitchFamily="50" charset="-128"/>
                <a:ea typeface="メイリオ" pitchFamily="50" charset="-128"/>
                <a:cs typeface="メイリオ" pitchFamily="50" charset="-128"/>
              </a:rPr>
              <a:t>　　　　　　（福岡大学理学部応用数学）</a:t>
            </a:r>
            <a:endParaRPr lang="en-US" altLang="ja-JP" kern="0" dirty="0" smtClean="0">
              <a:latin typeface="メイリオ" pitchFamily="50" charset="-128"/>
              <a:ea typeface="メイリオ" pitchFamily="50" charset="-128"/>
              <a:cs typeface="メイリオ" pitchFamily="50" charset="-128"/>
            </a:endParaRPr>
          </a:p>
          <a:p>
            <a:pPr marL="228600" lvl="0" indent="-228600">
              <a:defRPr/>
            </a:pPr>
            <a:endParaRPr lang="en-US" altLang="ja-JP" kern="0" dirty="0" smtClean="0">
              <a:latin typeface="メイリオ" pitchFamily="50" charset="-128"/>
              <a:ea typeface="メイリオ" pitchFamily="50" charset="-128"/>
              <a:cs typeface="メイリオ" pitchFamily="50" charset="-128"/>
            </a:endParaRPr>
          </a:p>
          <a:p>
            <a:pPr marL="228600" lvl="0" indent="-228600">
              <a:buFont typeface="WingDings" pitchFamily="2" charset="2"/>
              <a:buChar char="§"/>
              <a:defRPr/>
            </a:pPr>
            <a:r>
              <a:rPr lang="ja-JP" altLang="en-US" kern="0" dirty="0" smtClean="0">
                <a:latin typeface="メイリオ" pitchFamily="50" charset="-128"/>
                <a:ea typeface="メイリオ" pitchFamily="50" charset="-128"/>
                <a:cs typeface="メイリオ" pitchFamily="50" charset="-128"/>
              </a:rPr>
              <a:t>参加費：　無料</a:t>
            </a:r>
            <a:endParaRPr lang="en-US" altLang="ja-JP" kern="0" dirty="0" smtClean="0">
              <a:latin typeface="メイリオ" pitchFamily="50" charset="-128"/>
              <a:ea typeface="メイリオ" pitchFamily="50" charset="-128"/>
              <a:cs typeface="メイリオ" pitchFamily="50" charset="-128"/>
            </a:endParaRPr>
          </a:p>
          <a:p>
            <a:pPr marL="228600" lvl="0" indent="-228600">
              <a:buFont typeface="WingDings" pitchFamily="2" charset="2"/>
              <a:buChar char="§"/>
              <a:defRPr/>
            </a:pPr>
            <a:r>
              <a:rPr lang="ja-JP" altLang="en-US" kern="0" dirty="0" smtClean="0">
                <a:latin typeface="メイリオ" pitchFamily="50" charset="-128"/>
                <a:ea typeface="メイリオ" pitchFamily="50" charset="-128"/>
                <a:cs typeface="メイリオ" pitchFamily="50" charset="-128"/>
              </a:rPr>
              <a:t>参加人数　：約４５０名</a:t>
            </a:r>
          </a:p>
          <a:p>
            <a:pPr marL="228600" lvl="0" indent="-228600">
              <a:buFont typeface="WingDings" pitchFamily="2" charset="2"/>
              <a:buChar char="§"/>
              <a:defRPr/>
            </a:pPr>
            <a:endParaRPr lang="en-US" altLang="ja-JP" kern="0" dirty="0" smtClean="0">
              <a:latin typeface="メイリオ" pitchFamily="50" charset="-128"/>
              <a:ea typeface="メイリオ" pitchFamily="50" charset="-128"/>
              <a:cs typeface="メイリオ" pitchFamily="50" charset="-128"/>
            </a:endParaRPr>
          </a:p>
          <a:p>
            <a:pPr marL="228600" lvl="0" indent="-228600">
              <a:buFont typeface="WingDings" pitchFamily="2" charset="2"/>
              <a:buChar char="§"/>
              <a:defRPr/>
            </a:pPr>
            <a:r>
              <a:rPr lang="ja-JP" altLang="en-US" kern="0" dirty="0" smtClean="0">
                <a:latin typeface="メイリオ" pitchFamily="50" charset="-128"/>
                <a:ea typeface="メイリオ" pitchFamily="50" charset="-128"/>
                <a:cs typeface="メイリオ" pitchFamily="50" charset="-128"/>
              </a:rPr>
              <a:t>セミナー数：４１</a:t>
            </a:r>
            <a:endParaRPr lang="en-US" altLang="ja-JP" kern="0" dirty="0" smtClean="0">
              <a:latin typeface="メイリオ" pitchFamily="50" charset="-128"/>
              <a:ea typeface="メイリオ" pitchFamily="50" charset="-128"/>
              <a:cs typeface="メイリオ" pitchFamily="50" charset="-128"/>
            </a:endParaRPr>
          </a:p>
          <a:p>
            <a:pPr marL="228600" lvl="0" indent="-228600">
              <a:buFont typeface="WingDings" pitchFamily="2" charset="2"/>
              <a:buChar char="§"/>
              <a:defRPr/>
            </a:pPr>
            <a:r>
              <a:rPr lang="ja-JP" altLang="en-US" kern="0" dirty="0" smtClean="0">
                <a:latin typeface="メイリオ" pitchFamily="50" charset="-128"/>
                <a:ea typeface="メイリオ" pitchFamily="50" charset="-128"/>
                <a:cs typeface="メイリオ" pitchFamily="50" charset="-128"/>
              </a:rPr>
              <a:t>展示参加団体：３３</a:t>
            </a:r>
            <a:endParaRPr lang="en-US" altLang="ja-JP" kern="0" dirty="0" smtClean="0">
              <a:latin typeface="メイリオ" pitchFamily="50" charset="-128"/>
              <a:ea typeface="メイリオ" pitchFamily="50" charset="-128"/>
              <a:cs typeface="メイリオ" pitchFamily="50" charset="-128"/>
            </a:endParaRPr>
          </a:p>
          <a:p>
            <a:pPr marL="228600" lvl="0" indent="-228600">
              <a:buFont typeface="WingDings" pitchFamily="2" charset="2"/>
              <a:buChar char="§"/>
              <a:defRPr/>
            </a:pPr>
            <a:endParaRPr lang="ja-JP" altLang="en-US" kern="0" dirty="0" smtClean="0">
              <a:latin typeface="メイリオ" pitchFamily="50" charset="-128"/>
              <a:ea typeface="メイリオ" pitchFamily="50" charset="-128"/>
              <a:cs typeface="メイリオ" pitchFamily="50" charset="-128"/>
            </a:endParaRPr>
          </a:p>
          <a:p>
            <a:pPr marL="228600" lvl="0" indent="-228600">
              <a:buFont typeface="WingDings" pitchFamily="2" charset="2"/>
              <a:buChar char="§"/>
              <a:defRPr/>
            </a:pPr>
            <a:r>
              <a:rPr lang="ja-JP" altLang="en-US" kern="0" dirty="0" smtClean="0">
                <a:latin typeface="メイリオ" pitchFamily="50" charset="-128"/>
                <a:ea typeface="メイリオ" pitchFamily="50" charset="-128"/>
                <a:cs typeface="メイリオ" pitchFamily="50" charset="-128"/>
              </a:rPr>
              <a:t>共 催：</a:t>
            </a:r>
            <a:endParaRPr lang="en-US" altLang="ja-JP" kern="0" dirty="0" smtClean="0">
              <a:latin typeface="メイリオ" pitchFamily="50" charset="-128"/>
              <a:ea typeface="メイリオ" pitchFamily="50" charset="-128"/>
              <a:cs typeface="メイリオ" pitchFamily="50" charset="-128"/>
            </a:endParaRPr>
          </a:p>
          <a:p>
            <a:pPr marL="228600" lvl="0" indent="-228600">
              <a:defRPr/>
            </a:pPr>
            <a:r>
              <a:rPr lang="ja-JP" altLang="en-US" kern="0" dirty="0" smtClean="0">
                <a:latin typeface="メイリオ" pitchFamily="50" charset="-128"/>
                <a:ea typeface="メイリオ" pitchFamily="50" charset="-128"/>
                <a:cs typeface="メイリオ" pitchFamily="50" charset="-128"/>
              </a:rPr>
              <a:t>　</a:t>
            </a:r>
            <a:r>
              <a:rPr lang="ja-JP" altLang="en-US" sz="1600" kern="0" dirty="0" smtClean="0">
                <a:latin typeface="メイリオ" pitchFamily="50" charset="-128"/>
                <a:ea typeface="メイリオ" pitchFamily="50" charset="-128"/>
                <a:cs typeface="メイリオ" pitchFamily="50" charset="-128"/>
              </a:rPr>
              <a:t>福岡大学</a:t>
            </a:r>
          </a:p>
          <a:p>
            <a:pPr marL="228600" lvl="0" indent="-228600">
              <a:defRPr/>
            </a:pPr>
            <a:r>
              <a:rPr lang="ja-JP" altLang="en-US" sz="1600" kern="0" dirty="0" smtClean="0">
                <a:latin typeface="メイリオ" pitchFamily="50" charset="-128"/>
                <a:ea typeface="メイリオ" pitchFamily="50" charset="-128"/>
                <a:cs typeface="メイリオ" pitchFamily="50" charset="-128"/>
              </a:rPr>
              <a:t>　 </a:t>
            </a:r>
            <a:r>
              <a:rPr lang="en-US" altLang="ja-JP" sz="1600" kern="0" dirty="0" smtClean="0">
                <a:latin typeface="メイリオ" pitchFamily="50" charset="-128"/>
                <a:ea typeface="メイリオ" pitchFamily="50" charset="-128"/>
                <a:cs typeface="メイリオ" pitchFamily="50" charset="-128"/>
              </a:rPr>
              <a:t>(</a:t>
            </a:r>
            <a:r>
              <a:rPr lang="ja-JP" altLang="en-US" sz="1600" kern="0" dirty="0" smtClean="0">
                <a:latin typeface="メイリオ" pitchFamily="50" charset="-128"/>
                <a:ea typeface="メイリオ" pitchFamily="50" charset="-128"/>
                <a:cs typeface="メイリオ" pitchFamily="50" charset="-128"/>
              </a:rPr>
              <a:t>財</a:t>
            </a:r>
            <a:r>
              <a:rPr lang="en-US" altLang="ja-JP" sz="1600" kern="0" dirty="0" smtClean="0">
                <a:latin typeface="メイリオ" pitchFamily="50" charset="-128"/>
                <a:ea typeface="メイリオ" pitchFamily="50" charset="-128"/>
                <a:cs typeface="メイリオ" pitchFamily="50" charset="-128"/>
              </a:rPr>
              <a:t>)</a:t>
            </a:r>
            <a:r>
              <a:rPr lang="ja-JP" altLang="en-US" sz="1600" kern="0" dirty="0" smtClean="0">
                <a:latin typeface="メイリオ" pitchFamily="50" charset="-128"/>
                <a:ea typeface="メイリオ" pitchFamily="50" charset="-128"/>
                <a:cs typeface="メイリオ" pitchFamily="50" charset="-128"/>
              </a:rPr>
              <a:t>九州先端科学技術研究所</a:t>
            </a:r>
            <a:r>
              <a:rPr lang="en-US" altLang="ja-JP" sz="1600" kern="0" dirty="0" smtClean="0">
                <a:latin typeface="メイリオ" pitchFamily="50" charset="-128"/>
                <a:ea typeface="メイリオ" pitchFamily="50" charset="-128"/>
                <a:cs typeface="メイリオ" pitchFamily="50" charset="-128"/>
              </a:rPr>
              <a:t/>
            </a:r>
            <a:br>
              <a:rPr lang="en-US" altLang="ja-JP" sz="1600" kern="0" dirty="0" smtClean="0">
                <a:latin typeface="メイリオ" pitchFamily="50" charset="-128"/>
                <a:ea typeface="メイリオ" pitchFamily="50" charset="-128"/>
                <a:cs typeface="メイリオ" pitchFamily="50" charset="-128"/>
              </a:rPr>
            </a:br>
            <a:r>
              <a:rPr lang="ja-JP" altLang="en-US" sz="1600" kern="0" dirty="0" smtClean="0">
                <a:latin typeface="メイリオ" pitchFamily="50" charset="-128"/>
                <a:ea typeface="メイリオ" pitchFamily="50" charset="-128"/>
                <a:cs typeface="メイリオ" pitchFamily="50" charset="-128"/>
              </a:rPr>
              <a:t>福岡</a:t>
            </a:r>
            <a:r>
              <a:rPr lang="en-US" altLang="ja-JP" sz="1600" kern="0" dirty="0" smtClean="0">
                <a:latin typeface="メイリオ" pitchFamily="50" charset="-128"/>
                <a:ea typeface="メイリオ" pitchFamily="50" charset="-128"/>
                <a:cs typeface="メイリオ" pitchFamily="50" charset="-128"/>
              </a:rPr>
              <a:t>OSS</a:t>
            </a:r>
            <a:r>
              <a:rPr lang="ja-JP" altLang="en-US" sz="1600" kern="0" dirty="0" smtClean="0">
                <a:latin typeface="メイリオ" pitchFamily="50" charset="-128"/>
                <a:ea typeface="メイリオ" pitchFamily="50" charset="-128"/>
                <a:cs typeface="メイリオ" pitchFamily="50" charset="-128"/>
              </a:rPr>
              <a:t>研究会</a:t>
            </a:r>
            <a:r>
              <a:rPr lang="en-US" altLang="ja-JP" sz="1600" kern="0" dirty="0" smtClean="0">
                <a:latin typeface="メイリオ" pitchFamily="50" charset="-128"/>
                <a:ea typeface="メイリオ" pitchFamily="50" charset="-128"/>
                <a:cs typeface="メイリオ" pitchFamily="50" charset="-128"/>
              </a:rPr>
              <a:t/>
            </a:r>
            <a:br>
              <a:rPr lang="en-US" altLang="ja-JP" sz="1600" kern="0" dirty="0" smtClean="0">
                <a:latin typeface="メイリオ" pitchFamily="50" charset="-128"/>
                <a:ea typeface="メイリオ" pitchFamily="50" charset="-128"/>
                <a:cs typeface="メイリオ" pitchFamily="50" charset="-128"/>
              </a:rPr>
            </a:br>
            <a:r>
              <a:rPr lang="ja-JP" altLang="en-US" sz="1600" kern="0" dirty="0" smtClean="0">
                <a:latin typeface="メイリオ" pitchFamily="50" charset="-128"/>
                <a:ea typeface="メイリオ" pitchFamily="50" charset="-128"/>
                <a:cs typeface="メイリオ" pitchFamily="50" charset="-128"/>
              </a:rPr>
              <a:t>九州大学大学院数理学研究院グローバル</a:t>
            </a:r>
            <a:r>
              <a:rPr lang="en-US" altLang="ja-JP" sz="1600" kern="0" dirty="0" smtClean="0">
                <a:latin typeface="メイリオ" pitchFamily="50" charset="-128"/>
                <a:ea typeface="メイリオ" pitchFamily="50" charset="-128"/>
                <a:cs typeface="メイリオ" pitchFamily="50" charset="-128"/>
              </a:rPr>
              <a:t>COE</a:t>
            </a:r>
            <a:r>
              <a:rPr lang="ja-JP" altLang="en-US" sz="1600" kern="0" dirty="0" smtClean="0">
                <a:latin typeface="メイリオ" pitchFamily="50" charset="-128"/>
                <a:ea typeface="メイリオ" pitchFamily="50" charset="-128"/>
                <a:cs typeface="メイリオ" pitchFamily="50" charset="-128"/>
              </a:rPr>
              <a:t>プログラム</a:t>
            </a:r>
            <a:r>
              <a:rPr lang="en-US" altLang="ja-JP" sz="1600" kern="0" dirty="0" smtClean="0">
                <a:latin typeface="メイリオ" pitchFamily="50" charset="-128"/>
                <a:ea typeface="メイリオ" pitchFamily="50" charset="-128"/>
                <a:cs typeface="メイリオ" pitchFamily="50" charset="-128"/>
              </a:rPr>
              <a:t/>
            </a:r>
            <a:br>
              <a:rPr lang="en-US" altLang="ja-JP" sz="1600" kern="0" dirty="0" smtClean="0">
                <a:latin typeface="メイリオ" pitchFamily="50" charset="-128"/>
                <a:ea typeface="メイリオ" pitchFamily="50" charset="-128"/>
                <a:cs typeface="メイリオ" pitchFamily="50" charset="-128"/>
              </a:rPr>
            </a:br>
            <a:r>
              <a:rPr lang="ja-JP" altLang="en-US" sz="1600" kern="0" dirty="0" smtClean="0">
                <a:latin typeface="メイリオ" pitchFamily="50" charset="-128"/>
                <a:ea typeface="メイリオ" pitchFamily="50" charset="-128"/>
                <a:cs typeface="メイリオ" pitchFamily="50" charset="-128"/>
              </a:rPr>
              <a:t>マスフォアインダストリ教育研究拠点</a:t>
            </a:r>
            <a:r>
              <a:rPr lang="en-US" altLang="ja-JP" sz="1600" kern="0" dirty="0" smtClean="0">
                <a:latin typeface="メイリオ" pitchFamily="50" charset="-128"/>
                <a:ea typeface="メイリオ" pitchFamily="50" charset="-128"/>
                <a:cs typeface="メイリオ" pitchFamily="50" charset="-128"/>
              </a:rPr>
              <a:t/>
            </a:r>
            <a:br>
              <a:rPr lang="en-US" altLang="ja-JP" sz="1600" kern="0" dirty="0" smtClean="0">
                <a:latin typeface="メイリオ" pitchFamily="50" charset="-128"/>
                <a:ea typeface="メイリオ" pitchFamily="50" charset="-128"/>
                <a:cs typeface="メイリオ" pitchFamily="50" charset="-128"/>
              </a:rPr>
            </a:br>
            <a:endParaRPr lang="ja-JP" altLang="en-US" kern="0" dirty="0" smtClean="0">
              <a:latin typeface="メイリオ" pitchFamily="50" charset="-128"/>
              <a:ea typeface="メイリオ" pitchFamily="50" charset="-128"/>
              <a:cs typeface="メイリオ" pitchFamily="50" charset="-128"/>
            </a:endParaRPr>
          </a:p>
          <a:p>
            <a:pPr marL="228600" lvl="0" indent="-228600">
              <a:buFont typeface="WingDings" pitchFamily="2" charset="2"/>
              <a:buChar char="§"/>
              <a:defRPr/>
            </a:pPr>
            <a:r>
              <a:rPr lang="ja-JP" altLang="en-US" kern="0" dirty="0" smtClean="0">
                <a:latin typeface="メイリオ" pitchFamily="50" charset="-128"/>
                <a:ea typeface="メイリオ" pitchFamily="50" charset="-128"/>
                <a:cs typeface="メイリオ" pitchFamily="50" charset="-128"/>
              </a:rPr>
              <a:t>企画運営：株式会社</a:t>
            </a:r>
            <a:r>
              <a:rPr lang="ja-JP" altLang="en-US" kern="0" dirty="0" err="1" smtClean="0">
                <a:latin typeface="メイリオ" pitchFamily="50" charset="-128"/>
                <a:ea typeface="メイリオ" pitchFamily="50" charset="-128"/>
                <a:cs typeface="メイリオ" pitchFamily="50" charset="-128"/>
              </a:rPr>
              <a:t>びぎねっ</a:t>
            </a:r>
            <a:r>
              <a:rPr lang="ja-JP" altLang="en-US" kern="0" dirty="0" smtClean="0">
                <a:latin typeface="メイリオ" pitchFamily="50" charset="-128"/>
                <a:ea typeface="メイリオ" pitchFamily="50" charset="-128"/>
                <a:cs typeface="メイリオ" pitchFamily="50" charset="-128"/>
              </a:rPr>
              <a:t>と</a:t>
            </a:r>
            <a:endParaRPr lang="ja-JP" altLang="en-US" kern="0" dirty="0">
              <a:latin typeface="メイリオ" pitchFamily="50" charset="-128"/>
              <a:ea typeface="メイリオ" pitchFamily="50" charset="-128"/>
              <a:cs typeface="メイリオ" pitchFamily="50" charset="-128"/>
            </a:endParaRPr>
          </a:p>
        </p:txBody>
      </p:sp>
      <p:pic>
        <p:nvPicPr>
          <p:cNvPr id="3" name="Picture 2" descr="\\Ad3\Home\sakamoto\マイ ドキュメント\My Project\福岡OSS研究会\OSC2008\写真\P1000468.JPG"/>
          <p:cNvPicPr>
            <a:picLocks noChangeAspect="1" noChangeArrowheads="1"/>
          </p:cNvPicPr>
          <p:nvPr/>
        </p:nvPicPr>
        <p:blipFill>
          <a:blip r:embed="rId2" cstate="print"/>
          <a:srcRect/>
          <a:stretch>
            <a:fillRect/>
          </a:stretch>
        </p:blipFill>
        <p:spPr bwMode="auto">
          <a:xfrm>
            <a:off x="4978400" y="2209800"/>
            <a:ext cx="4013200" cy="3009900"/>
          </a:xfrm>
          <a:prstGeom prst="rect">
            <a:avLst/>
          </a:prstGeom>
          <a:noFill/>
        </p:spPr>
      </p:pic>
      <p:sp>
        <p:nvSpPr>
          <p:cNvPr id="6" name="スライド番号プレースホルダ 5"/>
          <p:cNvSpPr>
            <a:spLocks noGrp="1"/>
          </p:cNvSpPr>
          <p:nvPr>
            <p:ph type="sldNum" sz="quarter" idx="10"/>
          </p:nvPr>
        </p:nvSpPr>
        <p:spPr/>
        <p:txBody>
          <a:bodyPr/>
          <a:lstStyle/>
          <a:p>
            <a:fld id="{605BD4D4-50C6-4BD3-903A-027A544762F2}" type="slidenum">
              <a:rPr lang="en-US" altLang="ja-JP" smtClean="0"/>
              <a:pPr/>
              <a:t>19</a:t>
            </a:fld>
            <a:endParaRPr lang="en-US" altLang="ja-JP"/>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1295400"/>
            <a:ext cx="8245475" cy="498475"/>
          </a:xfrm>
        </p:spPr>
        <p:txBody>
          <a:bodyPr/>
          <a:lstStyle/>
          <a:p>
            <a:r>
              <a:rPr kumimoji="1" lang="en-US" altLang="ja-JP" dirty="0" smtClean="0"/>
              <a:t>Agenda</a:t>
            </a:r>
            <a:endParaRPr kumimoji="1" lang="ja-JP" altLang="en-US" dirty="0"/>
          </a:p>
        </p:txBody>
      </p:sp>
      <p:sp>
        <p:nvSpPr>
          <p:cNvPr id="3" name="コンテンツ プレースホルダ 2"/>
          <p:cNvSpPr>
            <a:spLocks noGrp="1"/>
          </p:cNvSpPr>
          <p:nvPr>
            <p:ph idx="1"/>
          </p:nvPr>
        </p:nvSpPr>
        <p:spPr>
          <a:xfrm>
            <a:off x="685800" y="1981200"/>
            <a:ext cx="7775575" cy="2971799"/>
          </a:xfrm>
        </p:spPr>
        <p:txBody>
          <a:bodyPr/>
          <a:lstStyle/>
          <a:p>
            <a:pPr>
              <a:lnSpc>
                <a:spcPct val="150000"/>
              </a:lnSpc>
            </a:pPr>
            <a:r>
              <a:rPr kumimoji="1" lang="ja-JP" altLang="en-US" sz="2800" dirty="0" smtClean="0"/>
              <a:t>なぜオープンソースソフトウェアか？</a:t>
            </a:r>
            <a:endParaRPr kumimoji="1" lang="en-US" altLang="ja-JP" sz="2800" dirty="0" smtClean="0"/>
          </a:p>
          <a:p>
            <a:pPr>
              <a:lnSpc>
                <a:spcPct val="150000"/>
              </a:lnSpc>
            </a:pPr>
            <a:r>
              <a:rPr kumimoji="1" lang="en-US" altLang="ja-JP" sz="2800" dirty="0" smtClean="0"/>
              <a:t>OSS</a:t>
            </a:r>
            <a:r>
              <a:rPr kumimoji="1" lang="ja-JP" altLang="en-US" sz="2800" dirty="0" smtClean="0"/>
              <a:t>研究会活動紹介</a:t>
            </a:r>
            <a:endParaRPr kumimoji="1" lang="en-US" altLang="ja-JP" sz="2800" dirty="0" smtClean="0"/>
          </a:p>
          <a:p>
            <a:pPr>
              <a:lnSpc>
                <a:spcPct val="150000"/>
              </a:lnSpc>
            </a:pPr>
            <a:r>
              <a:rPr kumimoji="1" lang="ja-JP" altLang="en-US" sz="2800" dirty="0" smtClean="0"/>
              <a:t>オープンソース・カンファレンス</a:t>
            </a:r>
            <a:r>
              <a:rPr kumimoji="1" lang="en-US" altLang="ja-JP" sz="2800" dirty="0" smtClean="0"/>
              <a:t>2009 </a:t>
            </a:r>
            <a:r>
              <a:rPr kumimoji="1" lang="ja-JP" altLang="en-US" sz="2800" dirty="0" smtClean="0"/>
              <a:t>福岡へのお誘い</a:t>
            </a:r>
            <a:endParaRPr kumimoji="1" lang="ja-JP" altLang="en-US" sz="2800" dirty="0"/>
          </a:p>
        </p:txBody>
      </p:sp>
      <p:sp>
        <p:nvSpPr>
          <p:cNvPr id="5" name="スライド番号プレースホルダ 4"/>
          <p:cNvSpPr>
            <a:spLocks noGrp="1"/>
          </p:cNvSpPr>
          <p:nvPr>
            <p:ph type="sldNum" sz="quarter" idx="10"/>
          </p:nvPr>
        </p:nvSpPr>
        <p:spPr/>
        <p:txBody>
          <a:bodyPr/>
          <a:lstStyle/>
          <a:p>
            <a:fld id="{605BD4D4-50C6-4BD3-903A-027A544762F2}" type="slidenum">
              <a:rPr lang="en-US" altLang="ja-JP" smtClean="0"/>
              <a:pPr/>
              <a:t>2</a:t>
            </a:fld>
            <a:endParaRPr lang="en-US" altLang="ja-JP"/>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762000" y="1600200"/>
            <a:ext cx="6553200" cy="838200"/>
          </a:xfrm>
        </p:spPr>
        <p:txBody>
          <a:bodyPr/>
          <a:lstStyle/>
          <a:p>
            <a:pPr lvl="0">
              <a:buNone/>
              <a:defRPr/>
            </a:pPr>
            <a:r>
              <a:rPr lang="ja-JP" altLang="en-US" sz="2400" dirty="0" smtClean="0">
                <a:cs typeface="メイリオ" pitchFamily="50" charset="-128"/>
              </a:rPr>
              <a:t>日時：</a:t>
            </a:r>
            <a:r>
              <a:rPr lang="en-US" altLang="ja-JP" sz="2400" dirty="0" smtClean="0">
                <a:cs typeface="メイリオ" pitchFamily="50" charset="-128"/>
              </a:rPr>
              <a:t>2009</a:t>
            </a:r>
            <a:r>
              <a:rPr lang="ja-JP" altLang="en-US" sz="2400" dirty="0" smtClean="0">
                <a:cs typeface="メイリオ" pitchFamily="50" charset="-128"/>
              </a:rPr>
              <a:t>年</a:t>
            </a:r>
            <a:r>
              <a:rPr lang="en-US" altLang="ja-JP" sz="2400" dirty="0" smtClean="0">
                <a:cs typeface="メイリオ" pitchFamily="50" charset="-128"/>
              </a:rPr>
              <a:t>12</a:t>
            </a:r>
            <a:r>
              <a:rPr lang="ja-JP" altLang="en-US" sz="2400" dirty="0" smtClean="0">
                <a:cs typeface="メイリオ" pitchFamily="50" charset="-128"/>
              </a:rPr>
              <a:t>月</a:t>
            </a:r>
            <a:r>
              <a:rPr lang="en-US" altLang="ja-JP" sz="2400" dirty="0" smtClean="0">
                <a:cs typeface="メイリオ" pitchFamily="50" charset="-128"/>
              </a:rPr>
              <a:t>5</a:t>
            </a:r>
            <a:r>
              <a:rPr lang="ja-JP" altLang="en-US" sz="2400" dirty="0" smtClean="0">
                <a:cs typeface="メイリオ" pitchFamily="50" charset="-128"/>
              </a:rPr>
              <a:t>日（土）</a:t>
            </a:r>
            <a:r>
              <a:rPr lang="en-US" altLang="ja-JP" sz="2400" dirty="0" smtClean="0">
                <a:cs typeface="メイリオ" pitchFamily="50" charset="-128"/>
              </a:rPr>
              <a:t>10:00-17:30</a:t>
            </a:r>
          </a:p>
          <a:p>
            <a:pPr lvl="0">
              <a:buNone/>
              <a:defRPr/>
            </a:pPr>
            <a:r>
              <a:rPr lang="ja-JP" altLang="en-US" sz="2400" dirty="0" smtClean="0">
                <a:cs typeface="メイリオ" pitchFamily="50" charset="-128"/>
              </a:rPr>
              <a:t>会場：九州産業大学</a:t>
            </a:r>
            <a:endParaRPr lang="en-US" altLang="ja-JP" sz="2400" dirty="0" smtClean="0">
              <a:cs typeface="メイリオ" pitchFamily="50" charset="-128"/>
            </a:endParaRPr>
          </a:p>
        </p:txBody>
      </p:sp>
      <p:sp>
        <p:nvSpPr>
          <p:cNvPr id="5" name="タイトル 1"/>
          <p:cNvSpPr>
            <a:spLocks noGrp="1"/>
          </p:cNvSpPr>
          <p:nvPr>
            <p:ph type="title"/>
          </p:nvPr>
        </p:nvSpPr>
        <p:spPr>
          <a:xfrm>
            <a:off x="304800" y="838200"/>
            <a:ext cx="8245475" cy="498475"/>
          </a:xfrm>
        </p:spPr>
        <p:txBody>
          <a:bodyPr/>
          <a:lstStyle/>
          <a:p>
            <a:r>
              <a:rPr lang="ja-JP" altLang="en-US" dirty="0" smtClean="0"/>
              <a:t>オープンソースカンファレンス</a:t>
            </a:r>
            <a:r>
              <a:rPr lang="en-US" altLang="ja-JP" dirty="0" smtClean="0"/>
              <a:t>2009 </a:t>
            </a:r>
            <a:r>
              <a:rPr lang="ja-JP" altLang="en-US" dirty="0" smtClean="0"/>
              <a:t>福岡</a:t>
            </a:r>
            <a:endParaRPr kumimoji="1" lang="ja-JP" altLang="en-US" dirty="0"/>
          </a:p>
        </p:txBody>
      </p:sp>
      <p:sp>
        <p:nvSpPr>
          <p:cNvPr id="7" name="テキスト ボックス 6"/>
          <p:cNvSpPr txBox="1"/>
          <p:nvPr/>
        </p:nvSpPr>
        <p:spPr>
          <a:xfrm>
            <a:off x="762000" y="2743200"/>
            <a:ext cx="6647974" cy="1938992"/>
          </a:xfrm>
          <a:prstGeom prst="rect">
            <a:avLst/>
          </a:prstGeom>
          <a:noFill/>
        </p:spPr>
        <p:txBody>
          <a:bodyPr wrap="none" rtlCol="0">
            <a:spAutoFit/>
          </a:bodyPr>
          <a:lstStyle/>
          <a:p>
            <a:r>
              <a:rPr kumimoji="1" lang="ja-JP" altLang="en-US" sz="2400" dirty="0" smtClean="0">
                <a:latin typeface="メイリオ" pitchFamily="50" charset="-128"/>
                <a:ea typeface="メイリオ" pitchFamily="50" charset="-128"/>
                <a:cs typeface="メイリオ" pitchFamily="50" charset="-128"/>
              </a:rPr>
              <a:t>オープンソースに関係なくても良いです。</a:t>
            </a:r>
            <a:endParaRPr kumimoji="1" lang="en-US" altLang="ja-JP" sz="2400" dirty="0" smtClean="0">
              <a:latin typeface="メイリオ" pitchFamily="50" charset="-128"/>
              <a:ea typeface="メイリオ" pitchFamily="50" charset="-128"/>
              <a:cs typeface="メイリオ" pitchFamily="50" charset="-128"/>
            </a:endParaRPr>
          </a:p>
          <a:p>
            <a:r>
              <a:rPr kumimoji="1" lang="ja-JP" altLang="en-US" sz="2400" dirty="0" smtClean="0">
                <a:latin typeface="メイリオ" pitchFamily="50" charset="-128"/>
                <a:ea typeface="メイリオ" pitchFamily="50" charset="-128"/>
                <a:cs typeface="メイリオ" pitchFamily="50" charset="-128"/>
              </a:rPr>
              <a:t>展示も無料ですので、参加をご検討ください！</a:t>
            </a:r>
            <a:endParaRPr kumimoji="1" lang="en-US" altLang="ja-JP" sz="2400" dirty="0" smtClean="0">
              <a:latin typeface="メイリオ" pitchFamily="50" charset="-128"/>
              <a:ea typeface="メイリオ" pitchFamily="50" charset="-128"/>
              <a:cs typeface="メイリオ" pitchFamily="50" charset="-128"/>
            </a:endParaRPr>
          </a:p>
          <a:p>
            <a:endParaRPr kumimoji="1" lang="en-US" altLang="ja-JP" sz="2400" dirty="0" smtClean="0">
              <a:latin typeface="メイリオ" pitchFamily="50" charset="-128"/>
              <a:ea typeface="メイリオ" pitchFamily="50" charset="-128"/>
              <a:cs typeface="メイリオ" pitchFamily="50" charset="-128"/>
            </a:endParaRPr>
          </a:p>
          <a:p>
            <a:r>
              <a:rPr kumimoji="1" lang="ja-JP" altLang="en-US" sz="2400" dirty="0" smtClean="0">
                <a:latin typeface="メイリオ" pitchFamily="50" charset="-128"/>
                <a:ea typeface="メイリオ" pitchFamily="50" charset="-128"/>
                <a:cs typeface="メイリオ" pitchFamily="50" charset="-128"/>
              </a:rPr>
              <a:t>勉強会・勉強会は今年も開催予定</a:t>
            </a:r>
            <a:endParaRPr kumimoji="1" lang="en-US" altLang="ja-JP" sz="2400" dirty="0" smtClean="0">
              <a:latin typeface="メイリオ" pitchFamily="50" charset="-128"/>
              <a:ea typeface="メイリオ" pitchFamily="50" charset="-128"/>
              <a:cs typeface="メイリオ" pitchFamily="50" charset="-128"/>
            </a:endParaRPr>
          </a:p>
          <a:p>
            <a:r>
              <a:rPr kumimoji="1" lang="ja-JP" altLang="en-US" sz="2400" dirty="0" smtClean="0">
                <a:latin typeface="メイリオ" pitchFamily="50" charset="-128"/>
                <a:ea typeface="メイリオ" pitchFamily="50" charset="-128"/>
                <a:cs typeface="メイリオ" pitchFamily="50" charset="-128"/>
              </a:rPr>
              <a:t>福岡ローカルトラックも検討中！</a:t>
            </a:r>
            <a:endParaRPr kumimoji="1" lang="en-US" altLang="ja-JP" sz="2400" dirty="0" smtClean="0">
              <a:latin typeface="メイリオ" pitchFamily="50" charset="-128"/>
              <a:ea typeface="メイリオ" pitchFamily="50" charset="-128"/>
              <a:cs typeface="メイリオ" pitchFamily="50" charset="-128"/>
            </a:endParaRPr>
          </a:p>
        </p:txBody>
      </p:sp>
      <p:sp>
        <p:nvSpPr>
          <p:cNvPr id="8" name="スライド番号プレースホルダ 7"/>
          <p:cNvSpPr>
            <a:spLocks noGrp="1"/>
          </p:cNvSpPr>
          <p:nvPr>
            <p:ph type="sldNum" sz="quarter" idx="10"/>
          </p:nvPr>
        </p:nvSpPr>
        <p:spPr/>
        <p:txBody>
          <a:bodyPr/>
          <a:lstStyle/>
          <a:p>
            <a:fld id="{605BD4D4-50C6-4BD3-903A-027A544762F2}" type="slidenum">
              <a:rPr lang="en-US" altLang="ja-JP" smtClean="0"/>
              <a:pPr/>
              <a:t>20</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kumimoji="1" lang="en-US" altLang="ja-JP" dirty="0" smtClean="0"/>
              <a:t>GDP</a:t>
            </a:r>
            <a:endParaRPr kumimoji="1" lang="ja-JP" altLang="en-US" dirty="0" smtClean="0"/>
          </a:p>
        </p:txBody>
      </p:sp>
      <p:pic>
        <p:nvPicPr>
          <p:cNvPr id="5124" name="Picture 4" descr="\\Ad3\Home\sakamoto\マイ ドキュメント\My Project\三金会\参考資料\OECD諸国の一人当たり国内総生産（名目GDP）の順位.gif"/>
          <p:cNvPicPr>
            <a:picLocks noChangeAspect="1" noChangeArrowheads="1"/>
          </p:cNvPicPr>
          <p:nvPr/>
        </p:nvPicPr>
        <p:blipFill>
          <a:blip r:embed="rId3" cstate="print"/>
          <a:srcRect/>
          <a:stretch>
            <a:fillRect/>
          </a:stretch>
        </p:blipFill>
        <p:spPr bwMode="auto">
          <a:xfrm>
            <a:off x="914400" y="1200028"/>
            <a:ext cx="6324600" cy="4670920"/>
          </a:xfrm>
          <a:prstGeom prst="rect">
            <a:avLst/>
          </a:prstGeom>
          <a:noFill/>
        </p:spPr>
      </p:pic>
      <p:sp>
        <p:nvSpPr>
          <p:cNvPr id="5" name="正方形/長方形 4"/>
          <p:cNvSpPr/>
          <p:nvPr/>
        </p:nvSpPr>
        <p:spPr>
          <a:xfrm>
            <a:off x="914400" y="838200"/>
            <a:ext cx="6248400" cy="369332"/>
          </a:xfrm>
          <a:prstGeom prst="rect">
            <a:avLst/>
          </a:prstGeom>
        </p:spPr>
        <p:txBody>
          <a:bodyPr wrap="square">
            <a:spAutoFit/>
          </a:bodyPr>
          <a:lstStyle/>
          <a:p>
            <a:r>
              <a:rPr lang="en-US" altLang="ja-JP" b="1" dirty="0" smtClean="0">
                <a:latin typeface="メイリオ" pitchFamily="50" charset="-128"/>
                <a:ea typeface="メイリオ" pitchFamily="50" charset="-128"/>
              </a:rPr>
              <a:t>OECD</a:t>
            </a:r>
            <a:r>
              <a:rPr lang="ja-JP" altLang="en-US" b="1" dirty="0" smtClean="0">
                <a:latin typeface="メイリオ" pitchFamily="50" charset="-128"/>
                <a:ea typeface="メイリオ" pitchFamily="50" charset="-128"/>
              </a:rPr>
              <a:t>諸国の一人当たり国内総生産（名目</a:t>
            </a:r>
            <a:r>
              <a:rPr lang="en-US" altLang="ja-JP" b="1" dirty="0" smtClean="0">
                <a:latin typeface="メイリオ" pitchFamily="50" charset="-128"/>
                <a:ea typeface="メイリオ" pitchFamily="50" charset="-128"/>
              </a:rPr>
              <a:t>GDP</a:t>
            </a:r>
            <a:r>
              <a:rPr lang="ja-JP" altLang="en-US" b="1" dirty="0" smtClean="0">
                <a:latin typeface="メイリオ" pitchFamily="50" charset="-128"/>
                <a:ea typeface="メイリオ" pitchFamily="50" charset="-128"/>
              </a:rPr>
              <a:t>）の順位</a:t>
            </a:r>
            <a:endParaRPr lang="ja-JP" altLang="en-US" dirty="0">
              <a:latin typeface="メイリオ" pitchFamily="50" charset="-128"/>
              <a:ea typeface="メイリオ" pitchFamily="50" charset="-128"/>
            </a:endParaRPr>
          </a:p>
        </p:txBody>
      </p:sp>
      <p:sp>
        <p:nvSpPr>
          <p:cNvPr id="6" name="正方形/長方形 5"/>
          <p:cNvSpPr/>
          <p:nvPr/>
        </p:nvSpPr>
        <p:spPr>
          <a:xfrm>
            <a:off x="609600" y="5943600"/>
            <a:ext cx="8001000" cy="400110"/>
          </a:xfrm>
          <a:prstGeom prst="rect">
            <a:avLst/>
          </a:prstGeom>
        </p:spPr>
        <p:txBody>
          <a:bodyPr wrap="square">
            <a:spAutoFit/>
          </a:bodyPr>
          <a:lstStyle/>
          <a:p>
            <a:r>
              <a:rPr lang="zh-TW" altLang="en-US" sz="2000" dirty="0" smtClean="0">
                <a:latin typeface="メイリオ" pitchFamily="50" charset="-128"/>
                <a:ea typeface="メイリオ" pitchFamily="50" charset="-128"/>
              </a:rPr>
              <a:t>資料：内閣府経済社会総合研究所「国民経済計算平成</a:t>
            </a:r>
            <a:r>
              <a:rPr lang="en-US" altLang="zh-TW" sz="2000" dirty="0" smtClean="0">
                <a:latin typeface="メイリオ" pitchFamily="50" charset="-128"/>
                <a:ea typeface="メイリオ" pitchFamily="50" charset="-128"/>
              </a:rPr>
              <a:t>18</a:t>
            </a:r>
            <a:r>
              <a:rPr lang="zh-TW" altLang="en-US" sz="2000" dirty="0" smtClean="0">
                <a:latin typeface="メイリオ" pitchFamily="50" charset="-128"/>
                <a:ea typeface="メイリオ" pitchFamily="50" charset="-128"/>
              </a:rPr>
              <a:t>年度確報」 </a:t>
            </a:r>
            <a:endParaRPr lang="zh-TW" altLang="en-US" sz="2000" dirty="0">
              <a:latin typeface="メイリオ" pitchFamily="50" charset="-128"/>
              <a:ea typeface="メイリオ" pitchFamily="50" charset="-128"/>
            </a:endParaRPr>
          </a:p>
        </p:txBody>
      </p:sp>
      <p:sp>
        <p:nvSpPr>
          <p:cNvPr id="7" name="スライド番号プレースホルダ 6"/>
          <p:cNvSpPr>
            <a:spLocks noGrp="1"/>
          </p:cNvSpPr>
          <p:nvPr>
            <p:ph type="sldNum" sz="quarter" idx="10"/>
          </p:nvPr>
        </p:nvSpPr>
        <p:spPr/>
        <p:txBody>
          <a:bodyPr/>
          <a:lstStyle/>
          <a:p>
            <a:fld id="{605BD4D4-50C6-4BD3-903A-027A544762F2}" type="slidenum">
              <a:rPr lang="en-US" altLang="ja-JP" smtClean="0"/>
              <a:pPr/>
              <a:t>3</a:t>
            </a:fld>
            <a:endParaRPr lang="en-US" altLang="ja-JP"/>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kumimoji="1" lang="ja-JP" altLang="en-US" dirty="0" smtClean="0"/>
              <a:t>国際競争力</a:t>
            </a:r>
          </a:p>
        </p:txBody>
      </p:sp>
      <p:pic>
        <p:nvPicPr>
          <p:cNvPr id="6149" name="Picture 5" descr="\\Ad3\Home\sakamoto\マイ ドキュメント\My Project\三金会\参考資料\IMD国際競争力ランキングの推移.gif"/>
          <p:cNvPicPr>
            <a:picLocks noChangeAspect="1" noChangeArrowheads="1"/>
          </p:cNvPicPr>
          <p:nvPr/>
        </p:nvPicPr>
        <p:blipFill>
          <a:blip r:embed="rId3" cstate="print"/>
          <a:srcRect/>
          <a:stretch>
            <a:fillRect/>
          </a:stretch>
        </p:blipFill>
        <p:spPr bwMode="auto">
          <a:xfrm>
            <a:off x="914400" y="1344989"/>
            <a:ext cx="6553200" cy="4603367"/>
          </a:xfrm>
          <a:prstGeom prst="rect">
            <a:avLst/>
          </a:prstGeom>
          <a:noFill/>
        </p:spPr>
      </p:pic>
      <p:sp>
        <p:nvSpPr>
          <p:cNvPr id="6" name="正方形/長方形 5"/>
          <p:cNvSpPr/>
          <p:nvPr/>
        </p:nvSpPr>
        <p:spPr>
          <a:xfrm>
            <a:off x="838200" y="914400"/>
            <a:ext cx="3810000" cy="369332"/>
          </a:xfrm>
          <a:prstGeom prst="rect">
            <a:avLst/>
          </a:prstGeom>
        </p:spPr>
        <p:txBody>
          <a:bodyPr wrap="square">
            <a:spAutoFit/>
          </a:bodyPr>
          <a:lstStyle/>
          <a:p>
            <a:r>
              <a:rPr lang="en-US" altLang="ja-JP" b="1" dirty="0" smtClean="0">
                <a:latin typeface="メイリオ" pitchFamily="50" charset="-128"/>
                <a:ea typeface="メイリオ" pitchFamily="50" charset="-128"/>
              </a:rPr>
              <a:t>IMD</a:t>
            </a:r>
            <a:r>
              <a:rPr lang="ja-JP" altLang="en-US" b="1" dirty="0" smtClean="0">
                <a:latin typeface="メイリオ" pitchFamily="50" charset="-128"/>
                <a:ea typeface="メイリオ" pitchFamily="50" charset="-128"/>
              </a:rPr>
              <a:t>国際競争力ランキングの推移</a:t>
            </a:r>
            <a:endParaRPr lang="ja-JP" altLang="en-US" dirty="0">
              <a:latin typeface="メイリオ" pitchFamily="50" charset="-128"/>
              <a:ea typeface="メイリオ" pitchFamily="50" charset="-128"/>
            </a:endParaRPr>
          </a:p>
        </p:txBody>
      </p:sp>
      <p:sp>
        <p:nvSpPr>
          <p:cNvPr id="7" name="正方形/長方形 6"/>
          <p:cNvSpPr/>
          <p:nvPr/>
        </p:nvSpPr>
        <p:spPr>
          <a:xfrm>
            <a:off x="838200" y="6019800"/>
            <a:ext cx="6858048" cy="400110"/>
          </a:xfrm>
          <a:prstGeom prst="rect">
            <a:avLst/>
          </a:prstGeom>
        </p:spPr>
        <p:txBody>
          <a:bodyPr wrap="square">
            <a:spAutoFit/>
          </a:bodyPr>
          <a:lstStyle/>
          <a:p>
            <a:r>
              <a:rPr lang="ja-JP" altLang="en-US" sz="2000" dirty="0" smtClean="0">
                <a:latin typeface="メイリオ" pitchFamily="50" charset="-128"/>
                <a:ea typeface="メイリオ" pitchFamily="50" charset="-128"/>
              </a:rPr>
              <a:t>資料：</a:t>
            </a:r>
            <a:r>
              <a:rPr lang="en-US" sz="2000" dirty="0" err="1" smtClean="0">
                <a:latin typeface="メイリオ" pitchFamily="50" charset="-128"/>
                <a:ea typeface="メイリオ" pitchFamily="50" charset="-128"/>
              </a:rPr>
              <a:t>IMD「World</a:t>
            </a:r>
            <a:r>
              <a:rPr lang="en-US" sz="2000" dirty="0" smtClean="0">
                <a:latin typeface="メイリオ" pitchFamily="50" charset="-128"/>
                <a:ea typeface="メイリオ" pitchFamily="50" charset="-128"/>
              </a:rPr>
              <a:t> Competitiveness Yearbook 2008」</a:t>
            </a:r>
            <a:endParaRPr lang="ja-JP" altLang="en-US" sz="2000" dirty="0">
              <a:latin typeface="メイリオ" pitchFamily="50" charset="-128"/>
              <a:ea typeface="メイリオ" pitchFamily="50" charset="-128"/>
            </a:endParaRPr>
          </a:p>
        </p:txBody>
      </p:sp>
      <p:sp>
        <p:nvSpPr>
          <p:cNvPr id="8" name="スライド番号プレースホルダ 7"/>
          <p:cNvSpPr>
            <a:spLocks noGrp="1"/>
          </p:cNvSpPr>
          <p:nvPr>
            <p:ph type="sldNum" sz="quarter" idx="10"/>
          </p:nvPr>
        </p:nvSpPr>
        <p:spPr/>
        <p:txBody>
          <a:bodyPr/>
          <a:lstStyle/>
          <a:p>
            <a:fld id="{605BD4D4-50C6-4BD3-903A-027A544762F2}" type="slidenum">
              <a:rPr lang="en-US" altLang="ja-JP" smtClean="0"/>
              <a:pPr/>
              <a:t>4</a:t>
            </a:fld>
            <a:endParaRPr lang="en-US" altLang="ja-JP"/>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457200"/>
            <a:ext cx="2209800" cy="404834"/>
          </a:xfrm>
        </p:spPr>
        <p:txBody>
          <a:bodyPr/>
          <a:lstStyle/>
          <a:p>
            <a:pPr>
              <a:defRPr/>
            </a:pPr>
            <a:r>
              <a:rPr kumimoji="1" lang="ja-JP" altLang="en-US" dirty="0" smtClean="0"/>
              <a:t>労働生産性</a:t>
            </a:r>
          </a:p>
        </p:txBody>
      </p:sp>
      <p:sp>
        <p:nvSpPr>
          <p:cNvPr id="5" name="正方形/長方形 4"/>
          <p:cNvSpPr/>
          <p:nvPr/>
        </p:nvSpPr>
        <p:spPr>
          <a:xfrm>
            <a:off x="4290978" y="3429000"/>
            <a:ext cx="4548222" cy="707886"/>
          </a:xfrm>
          <a:prstGeom prst="rect">
            <a:avLst/>
          </a:prstGeom>
        </p:spPr>
        <p:txBody>
          <a:bodyPr wrap="square">
            <a:spAutoFit/>
          </a:bodyPr>
          <a:lstStyle/>
          <a:p>
            <a:r>
              <a:rPr lang="ja-JP" altLang="en-US" sz="2000" dirty="0" smtClean="0">
                <a:latin typeface="メイリオ" pitchFamily="50" charset="-128"/>
                <a:ea typeface="メイリオ" pitchFamily="50" charset="-128"/>
              </a:rPr>
              <a:t>資料：財団法人 社会経済生産性本部 </a:t>
            </a:r>
          </a:p>
          <a:p>
            <a:r>
              <a:rPr lang="ja-JP" altLang="en-US" sz="2000" dirty="0" smtClean="0">
                <a:latin typeface="メイリオ" pitchFamily="50" charset="-128"/>
                <a:ea typeface="メイリオ" pitchFamily="50" charset="-128"/>
              </a:rPr>
              <a:t>「労働生産性の国際比較･</a:t>
            </a:r>
            <a:r>
              <a:rPr lang="en-US" altLang="ja-JP" sz="2000" dirty="0" smtClean="0">
                <a:latin typeface="メイリオ" pitchFamily="50" charset="-128"/>
                <a:ea typeface="メイリオ" pitchFamily="50" charset="-128"/>
              </a:rPr>
              <a:t>2008</a:t>
            </a:r>
            <a:r>
              <a:rPr lang="ja-JP" altLang="en-US" sz="2000" dirty="0" smtClean="0">
                <a:latin typeface="メイリオ" pitchFamily="50" charset="-128"/>
                <a:ea typeface="メイリオ" pitchFamily="50" charset="-128"/>
              </a:rPr>
              <a:t>年版」</a:t>
            </a:r>
            <a:endParaRPr lang="ja-JP" altLang="en-US" sz="2000" dirty="0">
              <a:latin typeface="メイリオ" pitchFamily="50" charset="-128"/>
              <a:ea typeface="メイリオ" pitchFamily="50" charset="-128"/>
            </a:endParaRPr>
          </a:p>
        </p:txBody>
      </p:sp>
      <p:pic>
        <p:nvPicPr>
          <p:cNvPr id="7173" name="Picture 5" descr="\\Ad3\Home\sakamoto\マイ ドキュメント\My Project\三金会\参考資料\労働生産性.tif"/>
          <p:cNvPicPr>
            <a:picLocks noChangeAspect="1" noChangeArrowheads="1"/>
          </p:cNvPicPr>
          <p:nvPr/>
        </p:nvPicPr>
        <p:blipFill>
          <a:blip r:embed="rId3" cstate="print"/>
          <a:srcRect/>
          <a:stretch>
            <a:fillRect/>
          </a:stretch>
        </p:blipFill>
        <p:spPr bwMode="auto">
          <a:xfrm>
            <a:off x="990600" y="795720"/>
            <a:ext cx="3048000" cy="5646404"/>
          </a:xfrm>
          <a:prstGeom prst="rect">
            <a:avLst/>
          </a:prstGeom>
          <a:noFill/>
        </p:spPr>
      </p:pic>
      <p:sp>
        <p:nvSpPr>
          <p:cNvPr id="7" name="正方形/長方形 6"/>
          <p:cNvSpPr/>
          <p:nvPr/>
        </p:nvSpPr>
        <p:spPr>
          <a:xfrm>
            <a:off x="4257636" y="2786058"/>
            <a:ext cx="4500594" cy="461665"/>
          </a:xfrm>
          <a:prstGeom prst="rect">
            <a:avLst/>
          </a:prstGeom>
        </p:spPr>
        <p:txBody>
          <a:bodyPr wrap="square">
            <a:spAutoFit/>
          </a:bodyPr>
          <a:lstStyle/>
          <a:p>
            <a:r>
              <a:rPr lang="en-US" altLang="ja-JP" b="1" dirty="0" smtClean="0">
                <a:latin typeface="メイリオ" pitchFamily="50" charset="-128"/>
                <a:ea typeface="メイリオ" pitchFamily="50" charset="-128"/>
              </a:rPr>
              <a:t>OECD</a:t>
            </a:r>
            <a:r>
              <a:rPr lang="ja-JP" altLang="en-US" b="1" dirty="0" smtClean="0">
                <a:latin typeface="メイリオ" pitchFamily="50" charset="-128"/>
                <a:ea typeface="メイリオ" pitchFamily="50" charset="-128"/>
              </a:rPr>
              <a:t>加盟諸国の労働生産性</a:t>
            </a:r>
            <a:endParaRPr lang="ja-JP" altLang="en-US" dirty="0">
              <a:latin typeface="メイリオ" pitchFamily="50" charset="-128"/>
              <a:ea typeface="メイリオ" pitchFamily="50" charset="-128"/>
            </a:endParaRPr>
          </a:p>
        </p:txBody>
      </p:sp>
      <p:sp>
        <p:nvSpPr>
          <p:cNvPr id="8" name="スライド番号プレースホルダ 7"/>
          <p:cNvSpPr>
            <a:spLocks noGrp="1"/>
          </p:cNvSpPr>
          <p:nvPr>
            <p:ph type="sldNum" sz="quarter" idx="10"/>
          </p:nvPr>
        </p:nvSpPr>
        <p:spPr/>
        <p:txBody>
          <a:bodyPr/>
          <a:lstStyle/>
          <a:p>
            <a:fld id="{605BD4D4-50C6-4BD3-903A-027A544762F2}" type="slidenum">
              <a:rPr lang="en-US" altLang="ja-JP" smtClean="0"/>
              <a:pPr/>
              <a:t>5</a:t>
            </a:fld>
            <a:endParaRPr lang="en-US" altLang="ja-JP"/>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 y="581025"/>
            <a:ext cx="2690786" cy="333375"/>
          </a:xfrm>
        </p:spPr>
        <p:txBody>
          <a:bodyPr/>
          <a:lstStyle/>
          <a:p>
            <a:pPr>
              <a:defRPr/>
            </a:pPr>
            <a:r>
              <a:rPr kumimoji="1" lang="ja-JP" altLang="en-US" dirty="0" smtClean="0"/>
              <a:t>グローバル化</a:t>
            </a:r>
            <a:endParaRPr kumimoji="1" lang="ja-JP" altLang="en-US" dirty="0"/>
          </a:p>
        </p:txBody>
      </p:sp>
      <p:grpSp>
        <p:nvGrpSpPr>
          <p:cNvPr id="5" name="グループ化 7"/>
          <p:cNvGrpSpPr/>
          <p:nvPr/>
        </p:nvGrpSpPr>
        <p:grpSpPr>
          <a:xfrm>
            <a:off x="7086600" y="914400"/>
            <a:ext cx="1500198" cy="4786192"/>
            <a:chOff x="7429520" y="1893380"/>
            <a:chExt cx="1500198" cy="4786192"/>
          </a:xfrm>
        </p:grpSpPr>
        <p:pic>
          <p:nvPicPr>
            <p:cNvPr id="8199" name="Picture 7" descr="\\Ad3\Home\sakamoto\マイ ドキュメント\My Project\三金会\参考資料\フラット化上.jpg"/>
            <p:cNvPicPr>
              <a:picLocks noChangeAspect="1" noChangeArrowheads="1"/>
            </p:cNvPicPr>
            <p:nvPr/>
          </p:nvPicPr>
          <p:blipFill>
            <a:blip r:embed="rId3" cstate="print"/>
            <a:srcRect/>
            <a:stretch>
              <a:fillRect/>
            </a:stretch>
          </p:blipFill>
          <p:spPr bwMode="auto">
            <a:xfrm>
              <a:off x="7429520" y="1893380"/>
              <a:ext cx="1483070" cy="2250000"/>
            </a:xfrm>
            <a:prstGeom prst="rect">
              <a:avLst/>
            </a:prstGeom>
            <a:noFill/>
          </p:spPr>
        </p:pic>
        <p:pic>
          <p:nvPicPr>
            <p:cNvPr id="8200" name="Picture 8" descr="\\Ad3\Home\sakamoto\マイ ドキュメント\My Project\三金会\参考資料\フラット化下.jpg"/>
            <p:cNvPicPr>
              <a:picLocks noChangeAspect="1" noChangeArrowheads="1"/>
            </p:cNvPicPr>
            <p:nvPr/>
          </p:nvPicPr>
          <p:blipFill>
            <a:blip r:embed="rId4" cstate="print"/>
            <a:srcRect/>
            <a:stretch>
              <a:fillRect/>
            </a:stretch>
          </p:blipFill>
          <p:spPr bwMode="auto">
            <a:xfrm>
              <a:off x="7436198" y="4429132"/>
              <a:ext cx="1493520" cy="2250440"/>
            </a:xfrm>
            <a:prstGeom prst="rect">
              <a:avLst/>
            </a:prstGeom>
            <a:noFill/>
          </p:spPr>
        </p:pic>
      </p:grpSp>
      <p:sp>
        <p:nvSpPr>
          <p:cNvPr id="7" name="テキスト ボックス 6"/>
          <p:cNvSpPr txBox="1"/>
          <p:nvPr/>
        </p:nvSpPr>
        <p:spPr>
          <a:xfrm>
            <a:off x="304800" y="1143000"/>
            <a:ext cx="6553200" cy="3539430"/>
          </a:xfrm>
          <a:prstGeom prst="rect">
            <a:avLst/>
          </a:prstGeom>
          <a:noFill/>
        </p:spPr>
        <p:txBody>
          <a:bodyPr wrap="square" rtlCol="0">
            <a:spAutoFit/>
          </a:bodyPr>
          <a:lstStyle/>
          <a:p>
            <a:pPr marL="457200" indent="-457200"/>
            <a:r>
              <a:rPr kumimoji="1" lang="ja-JP" altLang="en-US" sz="2400" dirty="0" smtClean="0">
                <a:latin typeface="メイリオ" pitchFamily="50" charset="-128"/>
                <a:ea typeface="メイリオ" pitchFamily="50" charset="-128"/>
              </a:rPr>
              <a:t>世界をフラット化した</a:t>
            </a:r>
            <a:r>
              <a:rPr kumimoji="1" lang="en-US" altLang="ja-JP" sz="2400" dirty="0" smtClean="0">
                <a:latin typeface="メイリオ" pitchFamily="50" charset="-128"/>
                <a:ea typeface="メイリオ" pitchFamily="50" charset="-128"/>
              </a:rPr>
              <a:t>10</a:t>
            </a:r>
            <a:r>
              <a:rPr kumimoji="1" lang="ja-JP" altLang="en-US" sz="2400" dirty="0" smtClean="0">
                <a:latin typeface="メイリオ" pitchFamily="50" charset="-128"/>
                <a:ea typeface="メイリオ" pitchFamily="50" charset="-128"/>
              </a:rPr>
              <a:t>の力</a:t>
            </a:r>
            <a:endParaRPr kumimoji="1" lang="en-US" altLang="ja-JP" sz="2400" dirty="0" smtClean="0">
              <a:latin typeface="メイリオ" pitchFamily="50" charset="-128"/>
              <a:ea typeface="メイリオ" pitchFamily="50" charset="-128"/>
            </a:endParaRPr>
          </a:p>
          <a:p>
            <a:pPr marL="457200" indent="-457200">
              <a:buFont typeface="+mj-lt"/>
              <a:buAutoNum type="arabicPeriod"/>
            </a:pPr>
            <a:r>
              <a:rPr kumimoji="1" lang="ja-JP" altLang="en-US" sz="2000" dirty="0" smtClean="0">
                <a:latin typeface="メイリオ" pitchFamily="50" charset="-128"/>
                <a:ea typeface="メイリオ" pitchFamily="50" charset="-128"/>
              </a:rPr>
              <a:t>ベルリンの壁崩壊と、創造性の新時代</a:t>
            </a:r>
            <a:endParaRPr kumimoji="1" lang="en-US" altLang="ja-JP" sz="2000" dirty="0" smtClean="0">
              <a:latin typeface="メイリオ" pitchFamily="50" charset="-128"/>
              <a:ea typeface="メイリオ" pitchFamily="50" charset="-128"/>
            </a:endParaRPr>
          </a:p>
          <a:p>
            <a:pPr marL="457200" indent="-457200">
              <a:buFont typeface="+mj-lt"/>
              <a:buAutoNum type="arabicPeriod"/>
            </a:pPr>
            <a:r>
              <a:rPr kumimoji="1" lang="ja-JP" altLang="en-US" sz="2000" dirty="0" smtClean="0">
                <a:latin typeface="メイリオ" pitchFamily="50" charset="-128"/>
                <a:ea typeface="メイリオ" pitchFamily="50" charset="-128"/>
              </a:rPr>
              <a:t>インターネットの普及と、接続の時代</a:t>
            </a:r>
            <a:endParaRPr kumimoji="1" lang="en-US" altLang="ja-JP" sz="2000" dirty="0" smtClean="0">
              <a:latin typeface="メイリオ" pitchFamily="50" charset="-128"/>
              <a:ea typeface="メイリオ" pitchFamily="50" charset="-128"/>
            </a:endParaRPr>
          </a:p>
          <a:p>
            <a:pPr marL="457200" indent="-457200">
              <a:buFont typeface="+mj-lt"/>
              <a:buAutoNum type="arabicPeriod"/>
            </a:pPr>
            <a:r>
              <a:rPr kumimoji="1" lang="ja-JP" altLang="en-US" sz="2000" dirty="0" smtClean="0">
                <a:latin typeface="メイリオ" pitchFamily="50" charset="-128"/>
                <a:ea typeface="メイリオ" pitchFamily="50" charset="-128"/>
              </a:rPr>
              <a:t>共同作業を可能にした新しいソフトウェア</a:t>
            </a:r>
            <a:endParaRPr kumimoji="1" lang="en-US" altLang="ja-JP" sz="2000" dirty="0" smtClean="0">
              <a:latin typeface="メイリオ" pitchFamily="50" charset="-128"/>
              <a:ea typeface="メイリオ" pitchFamily="50" charset="-128"/>
            </a:endParaRPr>
          </a:p>
          <a:p>
            <a:pPr marL="457200" indent="-457200">
              <a:buFont typeface="+mj-lt"/>
              <a:buAutoNum type="arabicPeriod"/>
            </a:pPr>
            <a:r>
              <a:rPr kumimoji="1" lang="ja-JP" altLang="en-US" sz="2000" dirty="0" smtClean="0">
                <a:latin typeface="メイリオ" pitchFamily="50" charset="-128"/>
                <a:ea typeface="メイリオ" pitchFamily="50" charset="-128"/>
              </a:rPr>
              <a:t>アップローディング：コミュニティの力を利用する</a:t>
            </a:r>
            <a:endParaRPr kumimoji="1" lang="en-US" altLang="ja-JP" sz="2000" dirty="0" smtClean="0">
              <a:latin typeface="メイリオ" pitchFamily="50" charset="-128"/>
              <a:ea typeface="メイリオ" pitchFamily="50" charset="-128"/>
            </a:endParaRPr>
          </a:p>
          <a:p>
            <a:pPr marL="457200" indent="-457200">
              <a:buFont typeface="+mj-lt"/>
              <a:buAutoNum type="arabicPeriod"/>
            </a:pPr>
            <a:r>
              <a:rPr kumimoji="1" lang="ja-JP" altLang="en-US" sz="2000" dirty="0" smtClean="0">
                <a:latin typeface="メイリオ" pitchFamily="50" charset="-128"/>
                <a:ea typeface="メイリオ" pitchFamily="50" charset="-128"/>
              </a:rPr>
              <a:t>アウトソーシング：</a:t>
            </a:r>
            <a:r>
              <a:rPr kumimoji="1" lang="en-US" altLang="ja-JP" sz="2000" dirty="0" smtClean="0">
                <a:latin typeface="メイリオ" pitchFamily="50" charset="-128"/>
                <a:ea typeface="メイリオ" pitchFamily="50" charset="-128"/>
              </a:rPr>
              <a:t>Y2K</a:t>
            </a:r>
            <a:r>
              <a:rPr kumimoji="1" lang="ja-JP" altLang="en-US" sz="2000" dirty="0" smtClean="0">
                <a:latin typeface="メイリオ" pitchFamily="50" charset="-128"/>
                <a:ea typeface="メイリオ" pitchFamily="50" charset="-128"/>
              </a:rPr>
              <a:t>とインドの目覚め</a:t>
            </a:r>
            <a:endParaRPr kumimoji="1" lang="en-US" altLang="ja-JP" sz="2000" dirty="0" smtClean="0">
              <a:latin typeface="メイリオ" pitchFamily="50" charset="-128"/>
              <a:ea typeface="メイリオ" pitchFamily="50" charset="-128"/>
            </a:endParaRPr>
          </a:p>
          <a:p>
            <a:pPr marL="457200" indent="-457200">
              <a:buFont typeface="+mj-lt"/>
              <a:buAutoNum type="arabicPeriod"/>
            </a:pPr>
            <a:r>
              <a:rPr kumimoji="1" lang="ja-JP" altLang="en-US" sz="2000" dirty="0" smtClean="0">
                <a:latin typeface="メイリオ" pitchFamily="50" charset="-128"/>
                <a:ea typeface="メイリオ" pitchFamily="50" charset="-128"/>
              </a:rPr>
              <a:t>オフショアリング：中国の</a:t>
            </a:r>
            <a:r>
              <a:rPr kumimoji="1" lang="en-US" altLang="ja-JP" sz="2000" dirty="0" smtClean="0">
                <a:latin typeface="メイリオ" pitchFamily="50" charset="-128"/>
                <a:ea typeface="メイリオ" pitchFamily="50" charset="-128"/>
              </a:rPr>
              <a:t>WTO</a:t>
            </a:r>
            <a:r>
              <a:rPr kumimoji="1" lang="ja-JP" altLang="en-US" sz="2000" dirty="0" smtClean="0">
                <a:latin typeface="メイリオ" pitchFamily="50" charset="-128"/>
                <a:ea typeface="メイリオ" pitchFamily="50" charset="-128"/>
              </a:rPr>
              <a:t>加盟</a:t>
            </a:r>
            <a:endParaRPr kumimoji="1" lang="en-US" altLang="ja-JP" sz="2000" dirty="0" smtClean="0">
              <a:latin typeface="メイリオ" pitchFamily="50" charset="-128"/>
              <a:ea typeface="メイリオ" pitchFamily="50" charset="-128"/>
            </a:endParaRPr>
          </a:p>
          <a:p>
            <a:pPr marL="457200" indent="-457200">
              <a:buFont typeface="+mj-lt"/>
              <a:buAutoNum type="arabicPeriod"/>
            </a:pPr>
            <a:r>
              <a:rPr kumimoji="1" lang="ja-JP" altLang="en-US" sz="2000" dirty="0" smtClean="0">
                <a:latin typeface="メイリオ" pitchFamily="50" charset="-128"/>
                <a:ea typeface="メイリオ" pitchFamily="50" charset="-128"/>
              </a:rPr>
              <a:t>サプライチェーン：ウォルマートはなぜ強いのか</a:t>
            </a:r>
            <a:endParaRPr kumimoji="1" lang="en-US" altLang="ja-JP" sz="2000" dirty="0" smtClean="0">
              <a:latin typeface="メイリオ" pitchFamily="50" charset="-128"/>
              <a:ea typeface="メイリオ" pitchFamily="50" charset="-128"/>
            </a:endParaRPr>
          </a:p>
          <a:p>
            <a:pPr marL="457200" indent="-457200">
              <a:buFont typeface="+mj-lt"/>
              <a:buAutoNum type="arabicPeriod"/>
            </a:pPr>
            <a:r>
              <a:rPr kumimoji="1" lang="ja-JP" altLang="en-US" sz="2000" dirty="0" smtClean="0">
                <a:latin typeface="メイリオ" pitchFamily="50" charset="-128"/>
                <a:ea typeface="メイリオ" pitchFamily="50" charset="-128"/>
              </a:rPr>
              <a:t>インソーシング：</a:t>
            </a:r>
            <a:r>
              <a:rPr kumimoji="1" lang="en-US" altLang="ja-JP" sz="2000" dirty="0" smtClean="0">
                <a:latin typeface="メイリオ" pitchFamily="50" charset="-128"/>
                <a:ea typeface="メイリオ" pitchFamily="50" charset="-128"/>
              </a:rPr>
              <a:t>UPS</a:t>
            </a:r>
            <a:r>
              <a:rPr kumimoji="1" lang="ja-JP" altLang="en-US" sz="2000" dirty="0" smtClean="0">
                <a:latin typeface="メイリオ" pitchFamily="50" charset="-128"/>
                <a:ea typeface="メイリオ" pitchFamily="50" charset="-128"/>
              </a:rPr>
              <a:t>の新しいビジネス</a:t>
            </a:r>
            <a:endParaRPr kumimoji="1" lang="en-US" altLang="ja-JP" sz="2000" dirty="0" smtClean="0">
              <a:latin typeface="メイリオ" pitchFamily="50" charset="-128"/>
              <a:ea typeface="メイリオ" pitchFamily="50" charset="-128"/>
            </a:endParaRPr>
          </a:p>
          <a:p>
            <a:pPr marL="457200" indent="-457200">
              <a:buFont typeface="+mj-lt"/>
              <a:buAutoNum type="arabicPeriod"/>
            </a:pPr>
            <a:r>
              <a:rPr kumimoji="1" lang="ja-JP" altLang="en-US" sz="2000" dirty="0" smtClean="0">
                <a:latin typeface="メイリオ" pitchFamily="50" charset="-128"/>
                <a:ea typeface="メイリオ" pitchFamily="50" charset="-128"/>
              </a:rPr>
              <a:t>インフォーミング：知りたいことはグーグルに聞け</a:t>
            </a:r>
            <a:endParaRPr kumimoji="1" lang="en-US" altLang="ja-JP" sz="2000" dirty="0" smtClean="0">
              <a:latin typeface="メイリオ" pitchFamily="50" charset="-128"/>
              <a:ea typeface="メイリオ" pitchFamily="50" charset="-128"/>
            </a:endParaRPr>
          </a:p>
          <a:p>
            <a:pPr marL="457200" indent="-457200">
              <a:buFont typeface="+mj-lt"/>
              <a:buAutoNum type="arabicPeriod"/>
            </a:pPr>
            <a:r>
              <a:rPr kumimoji="1" lang="ja-JP" altLang="en-US" sz="2000" dirty="0" smtClean="0">
                <a:latin typeface="メイリオ" pitchFamily="50" charset="-128"/>
                <a:ea typeface="メイリオ" pitchFamily="50" charset="-128"/>
              </a:rPr>
              <a:t>ステロイド：新テクノロジーがさらに加速する</a:t>
            </a:r>
            <a:endParaRPr kumimoji="1" lang="ja-JP" altLang="en-US" sz="2000" dirty="0">
              <a:latin typeface="メイリオ" pitchFamily="50" charset="-128"/>
              <a:ea typeface="メイリオ" pitchFamily="50" charset="-128"/>
            </a:endParaRPr>
          </a:p>
        </p:txBody>
      </p:sp>
      <p:sp>
        <p:nvSpPr>
          <p:cNvPr id="10" name="スライド番号プレースホルダ 9"/>
          <p:cNvSpPr>
            <a:spLocks noGrp="1"/>
          </p:cNvSpPr>
          <p:nvPr>
            <p:ph type="sldNum" sz="quarter" idx="10"/>
          </p:nvPr>
        </p:nvSpPr>
        <p:spPr/>
        <p:txBody>
          <a:bodyPr/>
          <a:lstStyle/>
          <a:p>
            <a:fld id="{605BD4D4-50C6-4BD3-903A-027A544762F2}" type="slidenum">
              <a:rPr lang="en-US" altLang="ja-JP" smtClean="0"/>
              <a:pPr/>
              <a:t>6</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 y="509566"/>
            <a:ext cx="5253062" cy="481034"/>
          </a:xfrm>
        </p:spPr>
        <p:txBody>
          <a:bodyPr/>
          <a:lstStyle/>
          <a:p>
            <a:r>
              <a:rPr kumimoji="1" lang="ja-JP" altLang="en-US" dirty="0" smtClean="0"/>
              <a:t>イノベーションプロセスの変化</a:t>
            </a:r>
            <a:endParaRPr kumimoji="1" lang="ja-JP" altLang="en-US" dirty="0"/>
          </a:p>
        </p:txBody>
      </p:sp>
      <p:sp>
        <p:nvSpPr>
          <p:cNvPr id="9" name="テキスト ボックス 8"/>
          <p:cNvSpPr txBox="1"/>
          <p:nvPr/>
        </p:nvSpPr>
        <p:spPr>
          <a:xfrm>
            <a:off x="457200" y="1061388"/>
            <a:ext cx="3316742" cy="1938992"/>
          </a:xfrm>
          <a:prstGeom prst="rect">
            <a:avLst/>
          </a:prstGeom>
          <a:noFill/>
        </p:spPr>
        <p:txBody>
          <a:bodyPr wrap="none" rtlCol="0">
            <a:spAutoFit/>
          </a:bodyPr>
          <a:lstStyle/>
          <a:p>
            <a:r>
              <a:rPr kumimoji="1" lang="en-US" altLang="ja-JP" sz="2000" b="1" dirty="0" smtClean="0">
                <a:latin typeface="メイリオ" pitchFamily="50" charset="-128"/>
                <a:ea typeface="メイリオ" pitchFamily="50" charset="-128"/>
              </a:rPr>
              <a:t>IBM</a:t>
            </a:r>
          </a:p>
          <a:p>
            <a:r>
              <a:rPr kumimoji="1" lang="ja-JP" altLang="en-US" sz="2000" dirty="0" smtClean="0">
                <a:latin typeface="メイリオ" pitchFamily="50" charset="-128"/>
                <a:ea typeface="メイリオ" pitchFamily="50" charset="-128"/>
              </a:rPr>
              <a:t>変化する</a:t>
            </a:r>
            <a:r>
              <a:rPr kumimoji="1" lang="en-US" altLang="ja-JP" sz="2000" dirty="0" smtClean="0">
                <a:latin typeface="メイリオ" pitchFamily="50" charset="-128"/>
                <a:ea typeface="メイリオ" pitchFamily="50" charset="-128"/>
              </a:rPr>
              <a:t>Innovation</a:t>
            </a:r>
            <a:r>
              <a:rPr kumimoji="1" lang="ja-JP" altLang="en-US" sz="2000" dirty="0" smtClean="0">
                <a:latin typeface="メイリオ" pitchFamily="50" charset="-128"/>
                <a:ea typeface="メイリオ" pitchFamily="50" charset="-128"/>
              </a:rPr>
              <a:t>の性質</a:t>
            </a:r>
            <a:endParaRPr kumimoji="1" lang="en-US" altLang="ja-JP" sz="2000" dirty="0" smtClean="0">
              <a:latin typeface="メイリオ" pitchFamily="50" charset="-128"/>
              <a:ea typeface="メイリオ" pitchFamily="50" charset="-128"/>
            </a:endParaRPr>
          </a:p>
          <a:p>
            <a:pPr>
              <a:buFont typeface="Arial" pitchFamily="34" charset="0"/>
              <a:buChar char="•"/>
            </a:pPr>
            <a:r>
              <a:rPr kumimoji="1" lang="en-US" altLang="ja-JP" sz="2000" dirty="0" smtClean="0">
                <a:latin typeface="メイリオ" pitchFamily="50" charset="-128"/>
                <a:ea typeface="メイリオ" pitchFamily="50" charset="-128"/>
              </a:rPr>
              <a:t> Open</a:t>
            </a:r>
          </a:p>
          <a:p>
            <a:pPr>
              <a:buFont typeface="Arial" pitchFamily="34" charset="0"/>
              <a:buChar char="•"/>
            </a:pPr>
            <a:r>
              <a:rPr kumimoji="1" lang="en-US" altLang="ja-JP" sz="2000" dirty="0" smtClean="0">
                <a:latin typeface="メイリオ" pitchFamily="50" charset="-128"/>
                <a:ea typeface="メイリオ" pitchFamily="50" charset="-128"/>
              </a:rPr>
              <a:t> Collaborative</a:t>
            </a:r>
          </a:p>
          <a:p>
            <a:pPr>
              <a:buFont typeface="Arial" pitchFamily="34" charset="0"/>
              <a:buChar char="•"/>
            </a:pPr>
            <a:r>
              <a:rPr kumimoji="1" lang="ja-JP" altLang="en-US" sz="2000" dirty="0" smtClean="0">
                <a:latin typeface="メイリオ" pitchFamily="50" charset="-128"/>
                <a:ea typeface="メイリオ" pitchFamily="50" charset="-128"/>
              </a:rPr>
              <a:t> </a:t>
            </a:r>
            <a:r>
              <a:rPr kumimoji="1" lang="en-US" altLang="ja-JP" sz="2000" dirty="0" smtClean="0">
                <a:latin typeface="メイリオ" pitchFamily="50" charset="-128"/>
                <a:ea typeface="メイリオ" pitchFamily="50" charset="-128"/>
              </a:rPr>
              <a:t>Multi-Disciplinary</a:t>
            </a:r>
          </a:p>
          <a:p>
            <a:pPr>
              <a:buFont typeface="Arial" pitchFamily="34" charset="0"/>
              <a:buChar char="•"/>
            </a:pPr>
            <a:r>
              <a:rPr kumimoji="1" lang="en-US" altLang="ja-JP" sz="2000" dirty="0" smtClean="0">
                <a:latin typeface="メイリオ" pitchFamily="50" charset="-128"/>
                <a:ea typeface="メイリオ" pitchFamily="50" charset="-128"/>
              </a:rPr>
              <a:t> Global</a:t>
            </a:r>
            <a:endParaRPr kumimoji="1" lang="ja-JP" altLang="en-US" sz="2000" dirty="0">
              <a:latin typeface="メイリオ" pitchFamily="50" charset="-128"/>
              <a:ea typeface="メイリオ" pitchFamily="50" charset="-128"/>
            </a:endParaRPr>
          </a:p>
        </p:txBody>
      </p:sp>
      <p:sp>
        <p:nvSpPr>
          <p:cNvPr id="10" name="右矢印 9"/>
          <p:cNvSpPr/>
          <p:nvPr/>
        </p:nvSpPr>
        <p:spPr bwMode="auto">
          <a:xfrm>
            <a:off x="4100538" y="1918644"/>
            <a:ext cx="928694" cy="500066"/>
          </a:xfrm>
          <a:prstGeom prst="rightArrow">
            <a:avLst>
              <a:gd name="adj1" fmla="val 28057"/>
              <a:gd name="adj2" fmla="val 50000"/>
            </a:avLst>
          </a:prstGeom>
          <a:solidFill>
            <a:schemeClr val="accent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1" name="テキスト ボックス 10"/>
          <p:cNvSpPr txBox="1"/>
          <p:nvPr/>
        </p:nvSpPr>
        <p:spPr>
          <a:xfrm>
            <a:off x="5274859" y="1275702"/>
            <a:ext cx="2969083" cy="1631216"/>
          </a:xfrm>
          <a:prstGeom prst="rect">
            <a:avLst/>
          </a:prstGeom>
          <a:noFill/>
        </p:spPr>
        <p:txBody>
          <a:bodyPr wrap="none" rtlCol="0">
            <a:spAutoFit/>
          </a:bodyPr>
          <a:lstStyle/>
          <a:p>
            <a:r>
              <a:rPr kumimoji="1" lang="en-US" altLang="ja-JP" sz="2000" dirty="0" smtClean="0">
                <a:latin typeface="メイリオ" pitchFamily="50" charset="-128"/>
                <a:ea typeface="メイリオ" pitchFamily="50" charset="-128"/>
              </a:rPr>
              <a:t>Linux</a:t>
            </a:r>
            <a:r>
              <a:rPr kumimoji="1" lang="ja-JP" altLang="en-US" sz="2000" dirty="0" smtClean="0">
                <a:latin typeface="メイリオ" pitchFamily="50" charset="-128"/>
                <a:ea typeface="メイリオ" pitchFamily="50" charset="-128"/>
              </a:rPr>
              <a:t>への</a:t>
            </a:r>
            <a:endParaRPr kumimoji="1" lang="en-US" altLang="ja-JP" sz="2000" dirty="0" smtClean="0">
              <a:latin typeface="メイリオ" pitchFamily="50" charset="-128"/>
              <a:ea typeface="メイリオ" pitchFamily="50" charset="-128"/>
            </a:endParaRPr>
          </a:p>
          <a:p>
            <a:r>
              <a:rPr kumimoji="1" lang="ja-JP" altLang="en-US" sz="2000" dirty="0" smtClean="0">
                <a:latin typeface="メイリオ" pitchFamily="50" charset="-128"/>
                <a:ea typeface="メイリオ" pitchFamily="50" charset="-128"/>
              </a:rPr>
              <a:t>年間</a:t>
            </a:r>
            <a:r>
              <a:rPr kumimoji="1" lang="en-US" altLang="ja-JP" sz="2000" dirty="0" smtClean="0">
                <a:latin typeface="メイリオ" pitchFamily="50" charset="-128"/>
                <a:ea typeface="メイリオ" pitchFamily="50" charset="-128"/>
              </a:rPr>
              <a:t>100</a:t>
            </a:r>
            <a:r>
              <a:rPr kumimoji="1" lang="ja-JP" altLang="en-US" sz="2000" dirty="0" smtClean="0">
                <a:latin typeface="メイリオ" pitchFamily="50" charset="-128"/>
                <a:ea typeface="メイリオ" pitchFamily="50" charset="-128"/>
              </a:rPr>
              <a:t>憶以上の投資</a:t>
            </a:r>
            <a:endParaRPr kumimoji="1" lang="en-US" altLang="ja-JP" sz="2000" dirty="0" smtClean="0">
              <a:latin typeface="メイリオ" pitchFamily="50" charset="-128"/>
              <a:ea typeface="メイリオ" pitchFamily="50" charset="-128"/>
            </a:endParaRPr>
          </a:p>
          <a:p>
            <a:endParaRPr kumimoji="1" lang="en-US" altLang="ja-JP" sz="2000" dirty="0" smtClean="0">
              <a:latin typeface="メイリオ" pitchFamily="50" charset="-128"/>
              <a:ea typeface="メイリオ" pitchFamily="50" charset="-128"/>
            </a:endParaRPr>
          </a:p>
          <a:p>
            <a:r>
              <a:rPr kumimoji="1" lang="en-US" altLang="ja-JP" sz="2000" dirty="0" smtClean="0">
                <a:latin typeface="メイリオ" pitchFamily="50" charset="-128"/>
                <a:ea typeface="メイリオ" pitchFamily="50" charset="-128"/>
              </a:rPr>
              <a:t>Patent-Commons</a:t>
            </a:r>
          </a:p>
          <a:p>
            <a:r>
              <a:rPr kumimoji="1" lang="en-US" altLang="ja-JP" sz="2000" dirty="0" smtClean="0">
                <a:latin typeface="メイリオ" pitchFamily="50" charset="-128"/>
                <a:ea typeface="メイリオ" pitchFamily="50" charset="-128"/>
              </a:rPr>
              <a:t>500</a:t>
            </a:r>
            <a:r>
              <a:rPr kumimoji="1" lang="ja-JP" altLang="en-US" sz="2000" dirty="0" smtClean="0">
                <a:latin typeface="メイリオ" pitchFamily="50" charset="-128"/>
                <a:ea typeface="メイリオ" pitchFamily="50" charset="-128"/>
              </a:rPr>
              <a:t>の特許をオープンに</a:t>
            </a:r>
            <a:endParaRPr kumimoji="1" lang="ja-JP" altLang="en-US" sz="2000" dirty="0">
              <a:latin typeface="メイリオ" pitchFamily="50" charset="-128"/>
              <a:ea typeface="メイリオ" pitchFamily="50" charset="-128"/>
            </a:endParaRPr>
          </a:p>
        </p:txBody>
      </p:sp>
      <p:sp>
        <p:nvSpPr>
          <p:cNvPr id="12" name="テキスト ボックス 11"/>
          <p:cNvSpPr txBox="1"/>
          <p:nvPr/>
        </p:nvSpPr>
        <p:spPr>
          <a:xfrm>
            <a:off x="457200" y="3182503"/>
            <a:ext cx="4801314" cy="2862322"/>
          </a:xfrm>
          <a:prstGeom prst="rect">
            <a:avLst/>
          </a:prstGeom>
          <a:noFill/>
        </p:spPr>
        <p:txBody>
          <a:bodyPr wrap="none" rtlCol="0">
            <a:spAutoFit/>
          </a:bodyPr>
          <a:lstStyle/>
          <a:p>
            <a:r>
              <a:rPr kumimoji="1" lang="en-US" altLang="ja-JP" sz="2000" b="1" dirty="0" smtClean="0">
                <a:latin typeface="メイリオ" pitchFamily="50" charset="-128"/>
                <a:ea typeface="メイリオ" pitchFamily="50" charset="-128"/>
              </a:rPr>
              <a:t>P&amp;G</a:t>
            </a:r>
          </a:p>
          <a:p>
            <a:r>
              <a:rPr kumimoji="1" lang="ja-JP" altLang="en-US" sz="2000" dirty="0" smtClean="0">
                <a:latin typeface="メイリオ" pitchFamily="50" charset="-128"/>
                <a:ea typeface="メイリオ" pitchFamily="50" charset="-128"/>
              </a:rPr>
              <a:t>イノベーションの新たなビジネスモデル</a:t>
            </a:r>
            <a:endParaRPr kumimoji="1" lang="en-US" altLang="ja-JP" sz="2000" dirty="0" smtClean="0">
              <a:latin typeface="メイリオ" pitchFamily="50" charset="-128"/>
              <a:ea typeface="メイリオ" pitchFamily="50" charset="-128"/>
            </a:endParaRPr>
          </a:p>
          <a:p>
            <a:r>
              <a:rPr kumimoji="1" lang="en-US" altLang="ja-JP" sz="2000" dirty="0" smtClean="0">
                <a:latin typeface="メイリオ" pitchFamily="50" charset="-128"/>
                <a:ea typeface="メイリオ" pitchFamily="50" charset="-128"/>
              </a:rPr>
              <a:t>Connect + Develop</a:t>
            </a:r>
          </a:p>
          <a:p>
            <a:endParaRPr kumimoji="1" lang="en-US" altLang="ja-JP" sz="2000" dirty="0" smtClean="0">
              <a:latin typeface="メイリオ" pitchFamily="50" charset="-128"/>
              <a:ea typeface="メイリオ" pitchFamily="50" charset="-128"/>
            </a:endParaRPr>
          </a:p>
          <a:p>
            <a:r>
              <a:rPr kumimoji="1" lang="en-US" altLang="ja-JP" sz="2000" dirty="0" smtClean="0">
                <a:latin typeface="メイリオ" pitchFamily="50" charset="-128"/>
                <a:ea typeface="メイリオ" pitchFamily="50" charset="-128"/>
              </a:rPr>
              <a:t>Connections Model </a:t>
            </a:r>
          </a:p>
          <a:p>
            <a:r>
              <a:rPr kumimoji="1" lang="en-US" altLang="ja-JP" sz="2000" dirty="0" smtClean="0">
                <a:latin typeface="メイリオ" pitchFamily="50" charset="-128"/>
                <a:ea typeface="メイリオ" pitchFamily="50" charset="-128"/>
              </a:rPr>
              <a:t>(Connections IQ)</a:t>
            </a:r>
          </a:p>
          <a:p>
            <a:r>
              <a:rPr kumimoji="1" lang="en-US" altLang="ja-JP" sz="2000" dirty="0" smtClean="0">
                <a:latin typeface="メイリオ" pitchFamily="50" charset="-128"/>
                <a:ea typeface="メイリオ" pitchFamily="50" charset="-128"/>
              </a:rPr>
              <a:t>           </a:t>
            </a:r>
            <a:r>
              <a:rPr kumimoji="1" lang="en-US" altLang="ja-JP" sz="2000" dirty="0" err="1" smtClean="0">
                <a:latin typeface="メイリオ" pitchFamily="50" charset="-128"/>
                <a:ea typeface="メイリオ" pitchFamily="50" charset="-128"/>
              </a:rPr>
              <a:t>vs</a:t>
            </a:r>
            <a:endParaRPr kumimoji="1" lang="en-US" altLang="ja-JP" sz="2000" dirty="0" smtClean="0">
              <a:latin typeface="メイリオ" pitchFamily="50" charset="-128"/>
              <a:ea typeface="メイリオ" pitchFamily="50" charset="-128"/>
            </a:endParaRPr>
          </a:p>
          <a:p>
            <a:r>
              <a:rPr kumimoji="1" lang="en-US" altLang="ja-JP" sz="2000" dirty="0" smtClean="0">
                <a:latin typeface="メイリオ" pitchFamily="50" charset="-128"/>
                <a:ea typeface="メイリオ" pitchFamily="50" charset="-128"/>
              </a:rPr>
              <a:t>Invention Model</a:t>
            </a:r>
          </a:p>
          <a:p>
            <a:r>
              <a:rPr kumimoji="1" lang="en-US" altLang="ja-JP" sz="2000" dirty="0" smtClean="0">
                <a:latin typeface="メイリオ" pitchFamily="50" charset="-128"/>
                <a:ea typeface="メイリオ" pitchFamily="50" charset="-128"/>
              </a:rPr>
              <a:t>(Intellectual IQ)</a:t>
            </a:r>
          </a:p>
        </p:txBody>
      </p:sp>
      <p:grpSp>
        <p:nvGrpSpPr>
          <p:cNvPr id="20" name="グループ化 19"/>
          <p:cNvGrpSpPr/>
          <p:nvPr/>
        </p:nvGrpSpPr>
        <p:grpSpPr>
          <a:xfrm>
            <a:off x="3964829" y="3500446"/>
            <a:ext cx="4993493" cy="2671754"/>
            <a:chOff x="3964829" y="3500446"/>
            <a:chExt cx="4993493" cy="2671754"/>
          </a:xfrm>
        </p:grpSpPr>
        <p:pic>
          <p:nvPicPr>
            <p:cNvPr id="1026" name="Picture 2" descr="C:\Users\sakamoto.ISIT\AppData\Local\Microsoft\Windows\Temporary Internet Files\Content.IE5\BX9RE85I\MCj04380670000[1].png"/>
            <p:cNvPicPr>
              <a:picLocks noChangeAspect="1" noChangeArrowheads="1"/>
            </p:cNvPicPr>
            <p:nvPr/>
          </p:nvPicPr>
          <p:blipFill>
            <a:blip r:embed="rId3" cstate="print"/>
            <a:srcRect/>
            <a:stretch>
              <a:fillRect/>
            </a:stretch>
          </p:blipFill>
          <p:spPr bwMode="auto">
            <a:xfrm>
              <a:off x="6286568" y="3500446"/>
              <a:ext cx="2671754" cy="2671754"/>
            </a:xfrm>
            <a:prstGeom prst="rect">
              <a:avLst/>
            </a:prstGeom>
            <a:noFill/>
          </p:spPr>
        </p:pic>
        <p:sp>
          <p:nvSpPr>
            <p:cNvPr id="16" name="テキスト ボックス 15"/>
            <p:cNvSpPr txBox="1"/>
            <p:nvPr/>
          </p:nvSpPr>
          <p:spPr>
            <a:xfrm>
              <a:off x="6815182" y="4500578"/>
              <a:ext cx="1784463" cy="523220"/>
            </a:xfrm>
            <a:prstGeom prst="rect">
              <a:avLst/>
            </a:prstGeom>
            <a:noFill/>
          </p:spPr>
          <p:txBody>
            <a:bodyPr wrap="none" rtlCol="0">
              <a:spAutoFit/>
            </a:bodyPr>
            <a:lstStyle/>
            <a:p>
              <a:r>
                <a:rPr kumimoji="1" lang="en-US" altLang="ja-JP" sz="2800" b="1" dirty="0" smtClean="0">
                  <a:solidFill>
                    <a:schemeClr val="bg1"/>
                  </a:solidFill>
                  <a:latin typeface="メイリオ" pitchFamily="50" charset="-128"/>
                  <a:ea typeface="メイリオ" pitchFamily="50" charset="-128"/>
                </a:rPr>
                <a:t>2 Million</a:t>
              </a:r>
              <a:endParaRPr kumimoji="1" lang="ja-JP" altLang="en-US" sz="2800" b="1" dirty="0">
                <a:solidFill>
                  <a:schemeClr val="bg1"/>
                </a:solidFill>
                <a:latin typeface="メイリオ" pitchFamily="50" charset="-128"/>
                <a:ea typeface="メイリオ" pitchFamily="50" charset="-128"/>
              </a:endParaRPr>
            </a:p>
          </p:txBody>
        </p:sp>
        <p:cxnSp>
          <p:nvCxnSpPr>
            <p:cNvPr id="18" name="直線矢印コネクタ 17"/>
            <p:cNvCxnSpPr/>
            <p:nvPr/>
          </p:nvCxnSpPr>
          <p:spPr bwMode="auto">
            <a:xfrm rot="10800000">
              <a:off x="5672206" y="4714892"/>
              <a:ext cx="642942" cy="1588"/>
            </a:xfrm>
            <a:prstGeom prst="straightConnector1">
              <a:avLst/>
            </a:prstGeom>
            <a:solidFill>
              <a:schemeClr val="accent1"/>
            </a:solidFill>
            <a:ln w="38100" cap="sq" cmpd="sng" algn="ctr">
              <a:solidFill>
                <a:schemeClr val="accent1"/>
              </a:solidFill>
              <a:prstDash val="solid"/>
              <a:round/>
              <a:headEnd type="none" w="sm" len="sm"/>
              <a:tailEnd type="triangle" w="lg" len="med"/>
            </a:ln>
            <a:effectLst/>
          </p:spPr>
        </p:cxnSp>
        <p:cxnSp>
          <p:nvCxnSpPr>
            <p:cNvPr id="21" name="直線矢印コネクタ 20"/>
            <p:cNvCxnSpPr/>
            <p:nvPr/>
          </p:nvCxnSpPr>
          <p:spPr bwMode="auto">
            <a:xfrm rot="5400000" flipH="1" flipV="1">
              <a:off x="5207065" y="5178445"/>
              <a:ext cx="500066" cy="1588"/>
            </a:xfrm>
            <a:prstGeom prst="straightConnector1">
              <a:avLst/>
            </a:prstGeom>
            <a:solidFill>
              <a:schemeClr val="accent1"/>
            </a:solidFill>
            <a:ln w="38100" cap="sq" cmpd="sng" algn="ctr">
              <a:solidFill>
                <a:schemeClr val="accent1"/>
              </a:solidFill>
              <a:prstDash val="solid"/>
              <a:round/>
              <a:headEnd type="none" w="sm" len="sm"/>
              <a:tailEnd type="triangle" w="lg" len="med"/>
            </a:ln>
            <a:effectLst/>
          </p:spPr>
        </p:cxnSp>
        <p:sp>
          <p:nvSpPr>
            <p:cNvPr id="23" name="テキスト ボックス 22"/>
            <p:cNvSpPr txBox="1"/>
            <p:nvPr/>
          </p:nvSpPr>
          <p:spPr>
            <a:xfrm>
              <a:off x="4886388" y="5487439"/>
              <a:ext cx="1494192" cy="584775"/>
            </a:xfrm>
            <a:prstGeom prst="rect">
              <a:avLst/>
            </a:prstGeom>
            <a:noFill/>
          </p:spPr>
          <p:txBody>
            <a:bodyPr wrap="none" rtlCol="0">
              <a:spAutoFit/>
            </a:bodyPr>
            <a:lstStyle/>
            <a:p>
              <a:r>
                <a:rPr kumimoji="1" lang="en-US" altLang="ja-JP" sz="1600" dirty="0" smtClean="0">
                  <a:latin typeface="メイリオ" pitchFamily="50" charset="-128"/>
                  <a:ea typeface="メイリオ" pitchFamily="50" charset="-128"/>
                </a:rPr>
                <a:t>P&amp;G R&amp;D</a:t>
              </a:r>
            </a:p>
            <a:p>
              <a:r>
                <a:rPr kumimoji="1" lang="en-US" altLang="ja-JP" sz="1600" dirty="0" smtClean="0">
                  <a:latin typeface="メイリオ" pitchFamily="50" charset="-128"/>
                  <a:ea typeface="メイリオ" pitchFamily="50" charset="-128"/>
                </a:rPr>
                <a:t>9,300 People</a:t>
              </a:r>
              <a:endParaRPr kumimoji="1" lang="ja-JP" altLang="en-US" sz="1600" dirty="0">
                <a:latin typeface="メイリオ" pitchFamily="50" charset="-128"/>
                <a:ea typeface="メイリオ" pitchFamily="50" charset="-128"/>
              </a:endParaRPr>
            </a:p>
          </p:txBody>
        </p:sp>
        <p:cxnSp>
          <p:nvCxnSpPr>
            <p:cNvPr id="24" name="直線矢印コネクタ 23"/>
            <p:cNvCxnSpPr/>
            <p:nvPr/>
          </p:nvCxnSpPr>
          <p:spPr bwMode="auto">
            <a:xfrm rot="10800000">
              <a:off x="4529198" y="4714892"/>
              <a:ext cx="642942" cy="1588"/>
            </a:xfrm>
            <a:prstGeom prst="straightConnector1">
              <a:avLst/>
            </a:prstGeom>
            <a:solidFill>
              <a:schemeClr val="accent1"/>
            </a:solidFill>
            <a:ln w="38100" cap="sq" cmpd="sng" algn="ctr">
              <a:solidFill>
                <a:schemeClr val="accent1"/>
              </a:solidFill>
              <a:prstDash val="solid"/>
              <a:round/>
              <a:headEnd type="none" w="sm" len="sm"/>
              <a:tailEnd type="triangle" w="lg" len="med"/>
            </a:ln>
            <a:effectLst/>
          </p:spPr>
        </p:cxnSp>
        <p:sp>
          <p:nvSpPr>
            <p:cNvPr id="25" name="テキスト ボックス 24"/>
            <p:cNvSpPr txBox="1"/>
            <p:nvPr/>
          </p:nvSpPr>
          <p:spPr>
            <a:xfrm>
              <a:off x="3964829" y="4487307"/>
              <a:ext cx="707245" cy="584775"/>
            </a:xfrm>
            <a:prstGeom prst="rect">
              <a:avLst/>
            </a:prstGeom>
            <a:noFill/>
          </p:spPr>
          <p:txBody>
            <a:bodyPr wrap="none" rtlCol="0">
              <a:spAutoFit/>
            </a:bodyPr>
            <a:lstStyle/>
            <a:p>
              <a:r>
                <a:rPr kumimoji="1" lang="en-US" altLang="ja-JP" sz="1600" dirty="0" smtClean="0">
                  <a:latin typeface="メイリオ" pitchFamily="50" charset="-128"/>
                  <a:ea typeface="メイリオ" pitchFamily="50" charset="-128"/>
                </a:rPr>
                <a:t>New</a:t>
              </a:r>
            </a:p>
            <a:p>
              <a:r>
                <a:rPr kumimoji="1" lang="en-US" altLang="ja-JP" sz="1600" dirty="0" smtClean="0">
                  <a:latin typeface="メイリオ" pitchFamily="50" charset="-128"/>
                  <a:ea typeface="メイリオ" pitchFamily="50" charset="-128"/>
                </a:rPr>
                <a:t>Sales</a:t>
              </a:r>
              <a:endParaRPr kumimoji="1" lang="ja-JP" altLang="en-US" sz="1600" dirty="0">
                <a:latin typeface="メイリオ" pitchFamily="50" charset="-128"/>
                <a:ea typeface="メイリオ" pitchFamily="50" charset="-128"/>
              </a:endParaRPr>
            </a:p>
          </p:txBody>
        </p:sp>
        <p:pic>
          <p:nvPicPr>
            <p:cNvPr id="1029" name="Picture 5" descr="P&amp;G">
              <a:hlinkClick r:id="rId4"/>
            </p:cNvPr>
            <p:cNvPicPr>
              <a:picLocks noChangeAspect="1" noChangeArrowheads="1"/>
            </p:cNvPicPr>
            <p:nvPr/>
          </p:nvPicPr>
          <p:blipFill>
            <a:blip r:embed="rId5" cstate="print"/>
            <a:srcRect/>
            <a:stretch>
              <a:fillRect/>
            </a:stretch>
          </p:blipFill>
          <p:spPr bwMode="auto">
            <a:xfrm>
              <a:off x="5309067" y="4543428"/>
              <a:ext cx="291701" cy="333372"/>
            </a:xfrm>
            <a:prstGeom prst="rect">
              <a:avLst/>
            </a:prstGeom>
            <a:noFill/>
            <a:ln w="3175">
              <a:solidFill>
                <a:schemeClr val="bg1"/>
              </a:solidFill>
            </a:ln>
          </p:spPr>
        </p:pic>
      </p:grpSp>
      <p:sp>
        <p:nvSpPr>
          <p:cNvPr id="17" name="スライド番号プレースホルダ 16"/>
          <p:cNvSpPr>
            <a:spLocks noGrp="1"/>
          </p:cNvSpPr>
          <p:nvPr>
            <p:ph type="sldNum" sz="quarter" idx="10"/>
          </p:nvPr>
        </p:nvSpPr>
        <p:spPr/>
        <p:txBody>
          <a:bodyPr/>
          <a:lstStyle/>
          <a:p>
            <a:fld id="{605BD4D4-50C6-4BD3-903A-027A544762F2}" type="slidenum">
              <a:rPr lang="en-US" altLang="ja-JP" smtClean="0"/>
              <a:pPr/>
              <a:t>7</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テキスト ボックス 117"/>
          <p:cNvSpPr txBox="1"/>
          <p:nvPr/>
        </p:nvSpPr>
        <p:spPr>
          <a:xfrm>
            <a:off x="3224202" y="5772090"/>
            <a:ext cx="3262432"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kumimoji="1" lang="ja-JP" altLang="en-US" sz="2000" dirty="0" smtClean="0">
                <a:solidFill>
                  <a:schemeClr val="bg1"/>
                </a:solidFill>
                <a:latin typeface="メイリオ" pitchFamily="50" charset="-128"/>
                <a:ea typeface="メイリオ" pitchFamily="50" charset="-128"/>
              </a:rPr>
              <a:t>オープン・イノベーション</a:t>
            </a:r>
            <a:endParaRPr kumimoji="1" lang="ja-JP" altLang="en-US" sz="2000" dirty="0">
              <a:solidFill>
                <a:schemeClr val="bg1"/>
              </a:solidFill>
              <a:latin typeface="メイリオ" pitchFamily="50" charset="-128"/>
              <a:ea typeface="メイリオ" pitchFamily="50" charset="-128"/>
            </a:endParaRPr>
          </a:p>
        </p:txBody>
      </p:sp>
      <p:sp>
        <p:nvSpPr>
          <p:cNvPr id="2" name="タイトル 1"/>
          <p:cNvSpPr>
            <a:spLocks noGrp="1"/>
          </p:cNvSpPr>
          <p:nvPr>
            <p:ph type="title"/>
          </p:nvPr>
        </p:nvSpPr>
        <p:spPr>
          <a:xfrm>
            <a:off x="152400" y="504825"/>
            <a:ext cx="4648200" cy="485775"/>
          </a:xfrm>
        </p:spPr>
        <p:txBody>
          <a:bodyPr/>
          <a:lstStyle/>
          <a:p>
            <a:pPr>
              <a:defRPr/>
            </a:pPr>
            <a:r>
              <a:rPr kumimoji="1" lang="ja-JP" altLang="en-US" dirty="0" smtClean="0"/>
              <a:t>オープンイノベーション</a:t>
            </a:r>
            <a:endParaRPr kumimoji="1" lang="ja-JP" altLang="en-US" dirty="0"/>
          </a:p>
        </p:txBody>
      </p:sp>
      <p:cxnSp>
        <p:nvCxnSpPr>
          <p:cNvPr id="14" name="直線コネクタ 13"/>
          <p:cNvCxnSpPr/>
          <p:nvPr/>
        </p:nvCxnSpPr>
        <p:spPr bwMode="auto">
          <a:xfrm rot="5400000">
            <a:off x="785786" y="3281378"/>
            <a:ext cx="4429950" cy="794"/>
          </a:xfrm>
          <a:prstGeom prst="line">
            <a:avLst/>
          </a:prstGeom>
          <a:solidFill>
            <a:schemeClr val="accent1"/>
          </a:solidFill>
          <a:ln w="12700" cap="sq" cmpd="sng" algn="ctr">
            <a:solidFill>
              <a:schemeClr val="bg1"/>
            </a:solidFill>
            <a:prstDash val="solid"/>
            <a:round/>
            <a:headEnd type="none" w="sm" len="sm"/>
            <a:tailEnd type="none" w="sm" len="sm"/>
          </a:ln>
          <a:effectLst/>
        </p:spPr>
      </p:cxnSp>
      <p:sp>
        <p:nvSpPr>
          <p:cNvPr id="16" name="テキスト ボックス 15"/>
          <p:cNvSpPr txBox="1"/>
          <p:nvPr/>
        </p:nvSpPr>
        <p:spPr>
          <a:xfrm>
            <a:off x="642910" y="1123890"/>
            <a:ext cx="697627" cy="400110"/>
          </a:xfrm>
          <a:prstGeom prst="rect">
            <a:avLst/>
          </a:prstGeom>
          <a:noFill/>
        </p:spPr>
        <p:txBody>
          <a:bodyPr wrap="none" rtlCol="0">
            <a:spAutoFit/>
          </a:bodyPr>
          <a:lstStyle/>
          <a:p>
            <a:r>
              <a:rPr kumimoji="1" lang="ja-JP" altLang="en-US" sz="2000" dirty="0" smtClean="0">
                <a:latin typeface="メイリオ" pitchFamily="50" charset="-128"/>
                <a:ea typeface="メイリオ" pitchFamily="50" charset="-128"/>
              </a:rPr>
              <a:t>研究</a:t>
            </a:r>
            <a:endParaRPr kumimoji="1" lang="ja-JP" altLang="en-US" sz="2000" dirty="0">
              <a:latin typeface="メイリオ" pitchFamily="50" charset="-128"/>
              <a:ea typeface="メイリオ" pitchFamily="50" charset="-128"/>
            </a:endParaRPr>
          </a:p>
        </p:txBody>
      </p:sp>
      <p:cxnSp>
        <p:nvCxnSpPr>
          <p:cNvPr id="22" name="直線矢印コネクタ 21"/>
          <p:cNvCxnSpPr/>
          <p:nvPr/>
        </p:nvCxnSpPr>
        <p:spPr bwMode="auto">
          <a:xfrm>
            <a:off x="1357290" y="1338204"/>
            <a:ext cx="1571636" cy="1588"/>
          </a:xfrm>
          <a:prstGeom prst="straightConnector1">
            <a:avLst/>
          </a:prstGeom>
          <a:solidFill>
            <a:schemeClr val="accent1"/>
          </a:solidFill>
          <a:ln w="25400" cap="sq" cmpd="sng" algn="ctr">
            <a:solidFill>
              <a:schemeClr val="bg1"/>
            </a:solidFill>
            <a:prstDash val="solid"/>
            <a:round/>
            <a:headEnd type="none" w="lg" len="med"/>
            <a:tailEnd type="arrow" w="lg" len="med"/>
          </a:ln>
          <a:effectLst/>
        </p:spPr>
      </p:cxnSp>
      <p:sp>
        <p:nvSpPr>
          <p:cNvPr id="24" name="テキスト ボックス 23"/>
          <p:cNvSpPr txBox="1"/>
          <p:nvPr/>
        </p:nvSpPr>
        <p:spPr>
          <a:xfrm>
            <a:off x="3071802" y="1123890"/>
            <a:ext cx="697627" cy="400110"/>
          </a:xfrm>
          <a:prstGeom prst="rect">
            <a:avLst/>
          </a:prstGeom>
          <a:noFill/>
        </p:spPr>
        <p:txBody>
          <a:bodyPr wrap="none" rtlCol="0">
            <a:spAutoFit/>
          </a:bodyPr>
          <a:lstStyle/>
          <a:p>
            <a:r>
              <a:rPr kumimoji="1" lang="ja-JP" altLang="en-US" sz="2000" dirty="0" smtClean="0">
                <a:latin typeface="メイリオ" pitchFamily="50" charset="-128"/>
                <a:ea typeface="メイリオ" pitchFamily="50" charset="-128"/>
              </a:rPr>
              <a:t>開発</a:t>
            </a:r>
            <a:endParaRPr kumimoji="1" lang="ja-JP" altLang="en-US" sz="2000" dirty="0">
              <a:latin typeface="メイリオ" pitchFamily="50" charset="-128"/>
              <a:ea typeface="メイリオ" pitchFamily="50" charset="-128"/>
            </a:endParaRPr>
          </a:p>
        </p:txBody>
      </p:sp>
      <p:cxnSp>
        <p:nvCxnSpPr>
          <p:cNvPr id="25" name="直線矢印コネクタ 24"/>
          <p:cNvCxnSpPr/>
          <p:nvPr/>
        </p:nvCxnSpPr>
        <p:spPr bwMode="auto">
          <a:xfrm>
            <a:off x="3786182" y="1336616"/>
            <a:ext cx="1571636" cy="1588"/>
          </a:xfrm>
          <a:prstGeom prst="straightConnector1">
            <a:avLst/>
          </a:prstGeom>
          <a:solidFill>
            <a:schemeClr val="accent1"/>
          </a:solidFill>
          <a:ln w="25400" cap="sq" cmpd="sng" algn="ctr">
            <a:solidFill>
              <a:schemeClr val="bg1"/>
            </a:solidFill>
            <a:prstDash val="solid"/>
            <a:round/>
            <a:headEnd type="none" w="lg" len="med"/>
            <a:tailEnd type="arrow" w="lg" len="med"/>
          </a:ln>
          <a:effectLst/>
        </p:spPr>
      </p:cxnSp>
      <p:grpSp>
        <p:nvGrpSpPr>
          <p:cNvPr id="3" name="グループ化 57"/>
          <p:cNvGrpSpPr/>
          <p:nvPr/>
        </p:nvGrpSpPr>
        <p:grpSpPr>
          <a:xfrm>
            <a:off x="771492" y="2057400"/>
            <a:ext cx="4714908" cy="3286148"/>
            <a:chOff x="857224" y="2786058"/>
            <a:chExt cx="4714908" cy="3286148"/>
          </a:xfrm>
        </p:grpSpPr>
        <p:cxnSp>
          <p:nvCxnSpPr>
            <p:cNvPr id="9" name="直線コネクタ 8"/>
            <p:cNvCxnSpPr/>
            <p:nvPr/>
          </p:nvCxnSpPr>
          <p:spPr bwMode="auto">
            <a:xfrm>
              <a:off x="857224" y="2786058"/>
              <a:ext cx="2214578" cy="1000132"/>
            </a:xfrm>
            <a:prstGeom prst="line">
              <a:avLst/>
            </a:prstGeom>
            <a:solidFill>
              <a:schemeClr val="accent1"/>
            </a:solidFill>
            <a:ln w="50800" cap="sq" cmpd="sng" algn="ctr">
              <a:solidFill>
                <a:schemeClr val="bg1"/>
              </a:solidFill>
              <a:prstDash val="solid"/>
              <a:round/>
              <a:headEnd type="none" w="sm" len="sm"/>
              <a:tailEnd type="none" w="sm" len="sm"/>
            </a:ln>
            <a:effectLst/>
          </p:spPr>
        </p:cxnSp>
        <p:cxnSp>
          <p:nvCxnSpPr>
            <p:cNvPr id="11" name="直線コネクタ 10"/>
            <p:cNvCxnSpPr/>
            <p:nvPr/>
          </p:nvCxnSpPr>
          <p:spPr bwMode="auto">
            <a:xfrm flipV="1">
              <a:off x="857224" y="4929198"/>
              <a:ext cx="2224102" cy="1143008"/>
            </a:xfrm>
            <a:prstGeom prst="line">
              <a:avLst/>
            </a:prstGeom>
            <a:solidFill>
              <a:schemeClr val="accent1"/>
            </a:solidFill>
            <a:ln w="50800" cap="sq" cmpd="sng" algn="ctr">
              <a:solidFill>
                <a:schemeClr val="bg1"/>
              </a:solidFill>
              <a:prstDash val="solid"/>
              <a:round/>
              <a:headEnd type="none" w="sm" len="sm"/>
              <a:tailEnd type="none" w="sm" len="sm"/>
            </a:ln>
            <a:effectLst/>
          </p:spPr>
        </p:cxnSp>
        <p:cxnSp>
          <p:nvCxnSpPr>
            <p:cNvPr id="26" name="直線コネクタ 25"/>
            <p:cNvCxnSpPr/>
            <p:nvPr/>
          </p:nvCxnSpPr>
          <p:spPr bwMode="auto">
            <a:xfrm>
              <a:off x="3071802" y="3786190"/>
              <a:ext cx="2500330" cy="285752"/>
            </a:xfrm>
            <a:prstGeom prst="line">
              <a:avLst/>
            </a:prstGeom>
            <a:solidFill>
              <a:schemeClr val="accent1"/>
            </a:solidFill>
            <a:ln w="50800" cap="sq" cmpd="sng" algn="ctr">
              <a:solidFill>
                <a:schemeClr val="bg1"/>
              </a:solidFill>
              <a:prstDash val="solid"/>
              <a:round/>
              <a:headEnd type="none" w="sm" len="sm"/>
              <a:tailEnd type="none" w="sm" len="sm"/>
            </a:ln>
            <a:effectLst/>
          </p:spPr>
        </p:cxnSp>
        <p:cxnSp>
          <p:nvCxnSpPr>
            <p:cNvPr id="28" name="直線コネクタ 27"/>
            <p:cNvCxnSpPr/>
            <p:nvPr/>
          </p:nvCxnSpPr>
          <p:spPr bwMode="auto">
            <a:xfrm flipV="1">
              <a:off x="3071802" y="4500570"/>
              <a:ext cx="2500330" cy="428628"/>
            </a:xfrm>
            <a:prstGeom prst="line">
              <a:avLst/>
            </a:prstGeom>
            <a:solidFill>
              <a:schemeClr val="accent1"/>
            </a:solidFill>
            <a:ln w="50800" cap="sq" cmpd="sng" algn="ctr">
              <a:solidFill>
                <a:schemeClr val="bg1"/>
              </a:solidFill>
              <a:prstDash val="solid"/>
              <a:round/>
              <a:headEnd type="none" w="sm" len="sm"/>
              <a:tailEnd type="none" w="sm" len="sm"/>
            </a:ln>
            <a:effectLst/>
          </p:spPr>
        </p:cxnSp>
      </p:grpSp>
      <p:sp>
        <p:nvSpPr>
          <p:cNvPr id="34" name="円/楕円 33"/>
          <p:cNvSpPr/>
          <p:nvPr/>
        </p:nvSpPr>
        <p:spPr bwMode="auto">
          <a:xfrm>
            <a:off x="714348" y="2800360"/>
            <a:ext cx="285752" cy="285752"/>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5" name="円/楕円 34"/>
          <p:cNvSpPr/>
          <p:nvPr/>
        </p:nvSpPr>
        <p:spPr bwMode="auto">
          <a:xfrm>
            <a:off x="1428728" y="3300426"/>
            <a:ext cx="285752" cy="285752"/>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6" name="円/楕円 35"/>
          <p:cNvSpPr/>
          <p:nvPr/>
        </p:nvSpPr>
        <p:spPr bwMode="auto">
          <a:xfrm>
            <a:off x="1857356" y="2800360"/>
            <a:ext cx="285752" cy="285752"/>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7" name="円/楕円 36"/>
          <p:cNvSpPr/>
          <p:nvPr/>
        </p:nvSpPr>
        <p:spPr bwMode="auto">
          <a:xfrm>
            <a:off x="1071538" y="3943368"/>
            <a:ext cx="285752" cy="285752"/>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8" name="円/楕円 37"/>
          <p:cNvSpPr/>
          <p:nvPr/>
        </p:nvSpPr>
        <p:spPr bwMode="auto">
          <a:xfrm>
            <a:off x="2214546" y="4086244"/>
            <a:ext cx="285752" cy="285752"/>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9" name="円/楕円 38"/>
          <p:cNvSpPr/>
          <p:nvPr/>
        </p:nvSpPr>
        <p:spPr bwMode="auto">
          <a:xfrm>
            <a:off x="3286116" y="3514740"/>
            <a:ext cx="285752" cy="285752"/>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40" name="円/楕円 39"/>
          <p:cNvSpPr/>
          <p:nvPr/>
        </p:nvSpPr>
        <p:spPr bwMode="auto">
          <a:xfrm>
            <a:off x="4714876" y="3514740"/>
            <a:ext cx="285752" cy="285752"/>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45" name="直線矢印コネクタ 44"/>
          <p:cNvCxnSpPr>
            <a:stCxn id="38" idx="7"/>
            <a:endCxn id="39" idx="3"/>
          </p:cNvCxnSpPr>
          <p:nvPr/>
        </p:nvCxnSpPr>
        <p:spPr bwMode="auto">
          <a:xfrm rot="5400000" flipH="1" flipV="1">
            <a:off x="2708484" y="3508612"/>
            <a:ext cx="369446" cy="869512"/>
          </a:xfrm>
          <a:prstGeom prst="straightConnector1">
            <a:avLst/>
          </a:prstGeom>
          <a:solidFill>
            <a:schemeClr val="accent1"/>
          </a:solidFill>
          <a:ln w="12700" cap="sq" cmpd="sng" algn="ctr">
            <a:solidFill>
              <a:schemeClr val="tx1"/>
            </a:solidFill>
            <a:prstDash val="solid"/>
            <a:round/>
            <a:headEnd type="none" w="sm" len="sm"/>
            <a:tailEnd type="arrow"/>
          </a:ln>
          <a:effectLst/>
        </p:spPr>
      </p:cxnSp>
      <p:cxnSp>
        <p:nvCxnSpPr>
          <p:cNvPr id="49" name="直線矢印コネクタ 48"/>
          <p:cNvCxnSpPr>
            <a:stCxn id="35" idx="6"/>
            <a:endCxn id="39" idx="2"/>
          </p:cNvCxnSpPr>
          <p:nvPr/>
        </p:nvCxnSpPr>
        <p:spPr bwMode="auto">
          <a:xfrm>
            <a:off x="1714480" y="3443302"/>
            <a:ext cx="1571636" cy="214314"/>
          </a:xfrm>
          <a:prstGeom prst="straightConnector1">
            <a:avLst/>
          </a:prstGeom>
          <a:solidFill>
            <a:schemeClr val="accent1"/>
          </a:solidFill>
          <a:ln w="12700" cap="sq" cmpd="sng" algn="ctr">
            <a:solidFill>
              <a:schemeClr val="tx1"/>
            </a:solidFill>
            <a:prstDash val="solid"/>
            <a:round/>
            <a:headEnd type="none" w="sm" len="sm"/>
            <a:tailEnd type="arrow"/>
          </a:ln>
          <a:effectLst/>
        </p:spPr>
      </p:cxnSp>
      <p:cxnSp>
        <p:nvCxnSpPr>
          <p:cNvPr id="51" name="直線矢印コネクタ 50"/>
          <p:cNvCxnSpPr>
            <a:stCxn id="39" idx="6"/>
            <a:endCxn id="40" idx="2"/>
          </p:cNvCxnSpPr>
          <p:nvPr/>
        </p:nvCxnSpPr>
        <p:spPr bwMode="auto">
          <a:xfrm>
            <a:off x="3571868" y="3657616"/>
            <a:ext cx="1143008" cy="1588"/>
          </a:xfrm>
          <a:prstGeom prst="straightConnector1">
            <a:avLst/>
          </a:prstGeom>
          <a:solidFill>
            <a:schemeClr val="accent1"/>
          </a:solidFill>
          <a:ln w="12700" cap="sq" cmpd="sng" algn="ctr">
            <a:solidFill>
              <a:schemeClr val="tx1"/>
            </a:solidFill>
            <a:prstDash val="solid"/>
            <a:round/>
            <a:headEnd type="none" w="sm" len="sm"/>
            <a:tailEnd type="arrow"/>
          </a:ln>
          <a:effectLst/>
        </p:spPr>
      </p:cxnSp>
      <p:cxnSp>
        <p:nvCxnSpPr>
          <p:cNvPr id="54" name="直線矢印コネクタ 53"/>
          <p:cNvCxnSpPr>
            <a:stCxn id="40" idx="6"/>
          </p:cNvCxnSpPr>
          <p:nvPr/>
        </p:nvCxnSpPr>
        <p:spPr bwMode="auto">
          <a:xfrm>
            <a:off x="5000628" y="3657616"/>
            <a:ext cx="857256" cy="1588"/>
          </a:xfrm>
          <a:prstGeom prst="straightConnector1">
            <a:avLst/>
          </a:prstGeom>
          <a:solidFill>
            <a:schemeClr val="accent1"/>
          </a:solidFill>
          <a:ln w="12700" cap="sq" cmpd="sng" algn="ctr">
            <a:solidFill>
              <a:schemeClr val="tx1"/>
            </a:solidFill>
            <a:prstDash val="solid"/>
            <a:round/>
            <a:headEnd type="none" w="sm" len="sm"/>
            <a:tailEnd type="arrow"/>
          </a:ln>
          <a:effectLst/>
        </p:spPr>
      </p:cxnSp>
      <p:sp>
        <p:nvSpPr>
          <p:cNvPr id="55" name="テキスト ボックス 54"/>
          <p:cNvSpPr txBox="1"/>
          <p:nvPr/>
        </p:nvSpPr>
        <p:spPr>
          <a:xfrm>
            <a:off x="5643570" y="1123890"/>
            <a:ext cx="1467068" cy="400110"/>
          </a:xfrm>
          <a:prstGeom prst="rect">
            <a:avLst/>
          </a:prstGeom>
          <a:noFill/>
        </p:spPr>
        <p:txBody>
          <a:bodyPr wrap="none" rtlCol="0">
            <a:spAutoFit/>
          </a:bodyPr>
          <a:lstStyle/>
          <a:p>
            <a:r>
              <a:rPr kumimoji="1" lang="ja-JP" altLang="en-US" sz="2000" dirty="0" smtClean="0">
                <a:latin typeface="メイリオ" pitchFamily="50" charset="-128"/>
                <a:ea typeface="メイリオ" pitchFamily="50" charset="-128"/>
              </a:rPr>
              <a:t>マーケット</a:t>
            </a:r>
            <a:endParaRPr kumimoji="1" lang="ja-JP" altLang="en-US" sz="2000" dirty="0">
              <a:latin typeface="メイリオ" pitchFamily="50" charset="-128"/>
              <a:ea typeface="メイリオ" pitchFamily="50" charset="-128"/>
            </a:endParaRPr>
          </a:p>
        </p:txBody>
      </p:sp>
      <p:sp>
        <p:nvSpPr>
          <p:cNvPr id="56" name="テキスト ボックス 55"/>
          <p:cNvSpPr txBox="1"/>
          <p:nvPr/>
        </p:nvSpPr>
        <p:spPr>
          <a:xfrm>
            <a:off x="142844" y="3228988"/>
            <a:ext cx="1261884" cy="523220"/>
          </a:xfrm>
          <a:prstGeom prst="rect">
            <a:avLst/>
          </a:prstGeom>
          <a:noFill/>
        </p:spPr>
        <p:txBody>
          <a:bodyPr wrap="none" rtlCol="0">
            <a:spAutoFit/>
          </a:bodyPr>
          <a:lstStyle/>
          <a:p>
            <a:r>
              <a:rPr kumimoji="1" lang="ja-JP" altLang="en-US" sz="1400" dirty="0" smtClean="0">
                <a:latin typeface="メイリオ" pitchFamily="50" charset="-128"/>
                <a:ea typeface="メイリオ" pitchFamily="50" charset="-128"/>
              </a:rPr>
              <a:t>研究</a:t>
            </a:r>
            <a:endParaRPr kumimoji="1" lang="en-US" altLang="ja-JP" sz="1400" dirty="0" smtClean="0">
              <a:latin typeface="メイリオ" pitchFamily="50" charset="-128"/>
              <a:ea typeface="メイリオ" pitchFamily="50" charset="-128"/>
            </a:endParaRPr>
          </a:p>
          <a:p>
            <a:r>
              <a:rPr kumimoji="1" lang="ja-JP" altLang="en-US" sz="1400" dirty="0" smtClean="0">
                <a:latin typeface="メイリオ" pitchFamily="50" charset="-128"/>
                <a:ea typeface="メイリオ" pitchFamily="50" charset="-128"/>
              </a:rPr>
              <a:t>プロジェクト</a:t>
            </a:r>
            <a:endParaRPr kumimoji="1" lang="ja-JP" altLang="en-US" sz="1400" dirty="0">
              <a:latin typeface="メイリオ" pitchFamily="50" charset="-128"/>
              <a:ea typeface="メイリオ" pitchFamily="50" charset="-128"/>
            </a:endParaRPr>
          </a:p>
        </p:txBody>
      </p:sp>
      <p:sp>
        <p:nvSpPr>
          <p:cNvPr id="57" name="テキスト ボックス 56"/>
          <p:cNvSpPr txBox="1"/>
          <p:nvPr/>
        </p:nvSpPr>
        <p:spPr>
          <a:xfrm>
            <a:off x="5791200" y="3429000"/>
            <a:ext cx="1082348" cy="307777"/>
          </a:xfrm>
          <a:prstGeom prst="rect">
            <a:avLst/>
          </a:prstGeom>
          <a:noFill/>
        </p:spPr>
        <p:txBody>
          <a:bodyPr wrap="none" rtlCol="0">
            <a:spAutoFit/>
          </a:bodyPr>
          <a:lstStyle/>
          <a:p>
            <a:r>
              <a:rPr kumimoji="1" lang="ja-JP" altLang="en-US" sz="1400" dirty="0" smtClean="0">
                <a:latin typeface="メイリオ" pitchFamily="50" charset="-128"/>
                <a:ea typeface="メイリオ" pitchFamily="50" charset="-128"/>
              </a:rPr>
              <a:t>既存の市場</a:t>
            </a:r>
            <a:endParaRPr kumimoji="1" lang="ja-JP" altLang="en-US" sz="1400" dirty="0">
              <a:latin typeface="メイリオ" pitchFamily="50" charset="-128"/>
              <a:ea typeface="メイリオ" pitchFamily="50" charset="-128"/>
            </a:endParaRPr>
          </a:p>
        </p:txBody>
      </p:sp>
      <p:grpSp>
        <p:nvGrpSpPr>
          <p:cNvPr id="5" name="グループ化 58"/>
          <p:cNvGrpSpPr/>
          <p:nvPr/>
        </p:nvGrpSpPr>
        <p:grpSpPr>
          <a:xfrm>
            <a:off x="771492" y="2057400"/>
            <a:ext cx="4714908" cy="3286148"/>
            <a:chOff x="857224" y="2786058"/>
            <a:chExt cx="4714908" cy="3286148"/>
          </a:xfrm>
        </p:grpSpPr>
        <p:cxnSp>
          <p:nvCxnSpPr>
            <p:cNvPr id="60" name="直線コネクタ 59"/>
            <p:cNvCxnSpPr/>
            <p:nvPr/>
          </p:nvCxnSpPr>
          <p:spPr bwMode="auto">
            <a:xfrm>
              <a:off x="857224" y="2786058"/>
              <a:ext cx="2214578" cy="1000132"/>
            </a:xfrm>
            <a:prstGeom prst="line">
              <a:avLst/>
            </a:prstGeom>
            <a:solidFill>
              <a:schemeClr val="accent1"/>
            </a:solidFill>
            <a:ln w="38100" cap="sq" cmpd="sng" algn="ctr">
              <a:solidFill>
                <a:schemeClr val="bg1"/>
              </a:solidFill>
              <a:prstDash val="sysDash"/>
              <a:round/>
              <a:headEnd type="none" w="sm" len="sm"/>
              <a:tailEnd type="none" w="sm" len="sm"/>
            </a:ln>
            <a:effectLst/>
          </p:spPr>
        </p:cxnSp>
        <p:cxnSp>
          <p:nvCxnSpPr>
            <p:cNvPr id="61" name="直線コネクタ 60"/>
            <p:cNvCxnSpPr/>
            <p:nvPr/>
          </p:nvCxnSpPr>
          <p:spPr bwMode="auto">
            <a:xfrm flipV="1">
              <a:off x="857224" y="4929198"/>
              <a:ext cx="2224102" cy="1143008"/>
            </a:xfrm>
            <a:prstGeom prst="line">
              <a:avLst/>
            </a:prstGeom>
            <a:solidFill>
              <a:schemeClr val="accent1"/>
            </a:solidFill>
            <a:ln w="38100" cap="sq" cmpd="sng" algn="ctr">
              <a:solidFill>
                <a:schemeClr val="bg1"/>
              </a:solidFill>
              <a:prstDash val="sysDash"/>
              <a:round/>
              <a:headEnd type="none" w="sm" len="sm"/>
              <a:tailEnd type="none" w="sm" len="sm"/>
            </a:ln>
            <a:effectLst/>
          </p:spPr>
        </p:cxnSp>
        <p:cxnSp>
          <p:nvCxnSpPr>
            <p:cNvPr id="62" name="直線コネクタ 61"/>
            <p:cNvCxnSpPr/>
            <p:nvPr/>
          </p:nvCxnSpPr>
          <p:spPr bwMode="auto">
            <a:xfrm>
              <a:off x="3071802" y="3786190"/>
              <a:ext cx="2500330" cy="285752"/>
            </a:xfrm>
            <a:prstGeom prst="line">
              <a:avLst/>
            </a:prstGeom>
            <a:solidFill>
              <a:schemeClr val="accent1"/>
            </a:solidFill>
            <a:ln w="38100" cap="sq" cmpd="sng" algn="ctr">
              <a:solidFill>
                <a:schemeClr val="bg1"/>
              </a:solidFill>
              <a:prstDash val="sysDash"/>
              <a:round/>
              <a:headEnd type="none" w="sm" len="sm"/>
              <a:tailEnd type="none" w="sm" len="sm"/>
            </a:ln>
            <a:effectLst/>
          </p:spPr>
        </p:cxnSp>
        <p:cxnSp>
          <p:nvCxnSpPr>
            <p:cNvPr id="63" name="直線コネクタ 62"/>
            <p:cNvCxnSpPr/>
            <p:nvPr/>
          </p:nvCxnSpPr>
          <p:spPr bwMode="auto">
            <a:xfrm flipV="1">
              <a:off x="3071802" y="4500570"/>
              <a:ext cx="2500330" cy="428628"/>
            </a:xfrm>
            <a:prstGeom prst="line">
              <a:avLst/>
            </a:prstGeom>
            <a:solidFill>
              <a:schemeClr val="accent1"/>
            </a:solidFill>
            <a:ln w="38100" cap="sq" cmpd="sng" algn="ctr">
              <a:solidFill>
                <a:schemeClr val="bg1"/>
              </a:solidFill>
              <a:prstDash val="sysDash"/>
              <a:round/>
              <a:headEnd type="none" w="sm" len="sm"/>
              <a:tailEnd type="none" w="sm" len="sm"/>
            </a:ln>
            <a:effectLst/>
          </p:spPr>
        </p:cxnSp>
      </p:grpSp>
      <p:cxnSp>
        <p:nvCxnSpPr>
          <p:cNvPr id="69" name="直線矢印コネクタ 68"/>
          <p:cNvCxnSpPr/>
          <p:nvPr/>
        </p:nvCxnSpPr>
        <p:spPr bwMode="auto">
          <a:xfrm rot="5400000">
            <a:off x="1000124" y="1971676"/>
            <a:ext cx="357190" cy="71438"/>
          </a:xfrm>
          <a:prstGeom prst="straightConnector1">
            <a:avLst/>
          </a:prstGeom>
          <a:solidFill>
            <a:schemeClr val="accent1"/>
          </a:solidFill>
          <a:ln w="12700" cap="sq" cmpd="sng" algn="ctr">
            <a:solidFill>
              <a:schemeClr val="bg1"/>
            </a:solidFill>
            <a:prstDash val="solid"/>
            <a:round/>
            <a:headEnd type="none" w="sm" len="sm"/>
            <a:tailEnd type="arrow"/>
          </a:ln>
          <a:effectLst/>
        </p:spPr>
      </p:cxnSp>
      <p:sp>
        <p:nvSpPr>
          <p:cNvPr id="67" name="テキスト ボックス 66"/>
          <p:cNvSpPr txBox="1"/>
          <p:nvPr/>
        </p:nvSpPr>
        <p:spPr>
          <a:xfrm>
            <a:off x="381000" y="1524000"/>
            <a:ext cx="1415772" cy="338554"/>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kumimoji="1" lang="ja-JP" altLang="en-US" sz="1600" dirty="0" smtClean="0">
                <a:solidFill>
                  <a:schemeClr val="bg1"/>
                </a:solidFill>
                <a:latin typeface="メイリオ" pitchFamily="50" charset="-128"/>
                <a:ea typeface="メイリオ" pitchFamily="50" charset="-128"/>
              </a:rPr>
              <a:t>企業の境界線</a:t>
            </a:r>
            <a:endParaRPr kumimoji="1" lang="ja-JP" altLang="en-US" sz="1600" dirty="0">
              <a:solidFill>
                <a:schemeClr val="bg1"/>
              </a:solidFill>
              <a:latin typeface="メイリオ" pitchFamily="50" charset="-128"/>
              <a:ea typeface="メイリオ" pitchFamily="50" charset="-128"/>
            </a:endParaRPr>
          </a:p>
        </p:txBody>
      </p:sp>
      <p:sp>
        <p:nvSpPr>
          <p:cNvPr id="75" name="円/楕円 74"/>
          <p:cNvSpPr/>
          <p:nvPr/>
        </p:nvSpPr>
        <p:spPr bwMode="auto">
          <a:xfrm>
            <a:off x="785786" y="4514872"/>
            <a:ext cx="285752" cy="285752"/>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grpSp>
        <p:nvGrpSpPr>
          <p:cNvPr id="6" name="グループ化 118"/>
          <p:cNvGrpSpPr/>
          <p:nvPr/>
        </p:nvGrpSpPr>
        <p:grpSpPr>
          <a:xfrm>
            <a:off x="714348" y="1943104"/>
            <a:ext cx="6225884" cy="4000528"/>
            <a:chOff x="785786" y="2428868"/>
            <a:chExt cx="6225884" cy="4000528"/>
          </a:xfrm>
        </p:grpSpPr>
        <p:cxnSp>
          <p:nvCxnSpPr>
            <p:cNvPr id="42" name="直線矢印コネクタ 41"/>
            <p:cNvCxnSpPr>
              <a:stCxn id="36" idx="6"/>
              <a:endCxn id="92" idx="3"/>
            </p:cNvCxnSpPr>
            <p:nvPr/>
          </p:nvCxnSpPr>
          <p:spPr bwMode="auto">
            <a:xfrm flipV="1">
              <a:off x="2214546" y="3029963"/>
              <a:ext cx="1041979" cy="322837"/>
            </a:xfrm>
            <a:prstGeom prst="straightConnector1">
              <a:avLst/>
            </a:prstGeom>
            <a:solidFill>
              <a:schemeClr val="accent1"/>
            </a:solidFill>
            <a:ln w="12700" cap="sq" cmpd="sng" algn="ctr">
              <a:solidFill>
                <a:schemeClr val="bg1"/>
              </a:solidFill>
              <a:prstDash val="solid"/>
              <a:round/>
              <a:headEnd type="none" w="sm" len="sm"/>
              <a:tailEnd type="arrow"/>
            </a:ln>
            <a:effectLst/>
          </p:spPr>
        </p:cxnSp>
        <p:sp>
          <p:nvSpPr>
            <p:cNvPr id="92" name="円/楕円 91"/>
            <p:cNvSpPr/>
            <p:nvPr/>
          </p:nvSpPr>
          <p:spPr bwMode="auto">
            <a:xfrm>
              <a:off x="3214678" y="2786058"/>
              <a:ext cx="285752" cy="285752"/>
            </a:xfrm>
            <a:prstGeom prst="ellipse">
              <a:avLst/>
            </a:prstGeom>
            <a:solidFill>
              <a:schemeClr val="accent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93" name="円/楕円 92"/>
            <p:cNvSpPr/>
            <p:nvPr/>
          </p:nvSpPr>
          <p:spPr bwMode="auto">
            <a:xfrm>
              <a:off x="4857752" y="2571744"/>
              <a:ext cx="285752" cy="285752"/>
            </a:xfrm>
            <a:prstGeom prst="ellipse">
              <a:avLst/>
            </a:prstGeom>
            <a:solidFill>
              <a:schemeClr val="accent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97" name="直線矢印コネクタ 96"/>
            <p:cNvCxnSpPr>
              <a:stCxn id="93" idx="6"/>
            </p:cNvCxnSpPr>
            <p:nvPr/>
          </p:nvCxnSpPr>
          <p:spPr bwMode="auto">
            <a:xfrm>
              <a:off x="5143504" y="2714620"/>
              <a:ext cx="642942" cy="1588"/>
            </a:xfrm>
            <a:prstGeom prst="straightConnector1">
              <a:avLst/>
            </a:prstGeom>
            <a:solidFill>
              <a:schemeClr val="accent1"/>
            </a:solidFill>
            <a:ln w="12700" cap="sq" cmpd="sng" algn="ctr">
              <a:solidFill>
                <a:schemeClr val="bg1"/>
              </a:solidFill>
              <a:prstDash val="solid"/>
              <a:round/>
              <a:headEnd type="none" w="sm" len="sm"/>
              <a:tailEnd type="arrow"/>
            </a:ln>
            <a:effectLst/>
          </p:spPr>
        </p:cxnSp>
        <p:sp>
          <p:nvSpPr>
            <p:cNvPr id="98" name="テキスト ボックス 97"/>
            <p:cNvSpPr txBox="1"/>
            <p:nvPr/>
          </p:nvSpPr>
          <p:spPr>
            <a:xfrm>
              <a:off x="5929322" y="2692595"/>
              <a:ext cx="1082348" cy="307777"/>
            </a:xfrm>
            <a:prstGeom prst="rect">
              <a:avLst/>
            </a:prstGeom>
            <a:noFill/>
            <a:ln>
              <a:noFill/>
            </a:ln>
          </p:spPr>
          <p:txBody>
            <a:bodyPr wrap="none" rtlCol="0">
              <a:spAutoFit/>
            </a:bodyPr>
            <a:lstStyle/>
            <a:p>
              <a:r>
                <a:rPr kumimoji="1" lang="ja-JP" altLang="en-US" sz="1400" dirty="0" smtClean="0">
                  <a:latin typeface="メイリオ" pitchFamily="50" charset="-128"/>
                  <a:ea typeface="メイリオ" pitchFamily="50" charset="-128"/>
                </a:rPr>
                <a:t>新たな市場</a:t>
              </a:r>
              <a:endParaRPr kumimoji="1" lang="ja-JP" altLang="en-US" sz="1400" dirty="0">
                <a:latin typeface="メイリオ" pitchFamily="50" charset="-128"/>
                <a:ea typeface="メイリオ" pitchFamily="50" charset="-128"/>
              </a:endParaRPr>
            </a:p>
          </p:txBody>
        </p:sp>
        <p:cxnSp>
          <p:nvCxnSpPr>
            <p:cNvPr id="102" name="直線矢印コネクタ 101"/>
            <p:cNvCxnSpPr>
              <a:stCxn id="92" idx="6"/>
              <a:endCxn id="93" idx="2"/>
            </p:cNvCxnSpPr>
            <p:nvPr/>
          </p:nvCxnSpPr>
          <p:spPr bwMode="auto">
            <a:xfrm flipV="1">
              <a:off x="3500430" y="2714620"/>
              <a:ext cx="1357322" cy="214314"/>
            </a:xfrm>
            <a:prstGeom prst="straightConnector1">
              <a:avLst/>
            </a:prstGeom>
            <a:solidFill>
              <a:schemeClr val="accent1"/>
            </a:solidFill>
            <a:ln w="12700" cap="sq" cmpd="sng" algn="ctr">
              <a:solidFill>
                <a:schemeClr val="bg1"/>
              </a:solidFill>
              <a:prstDash val="solid"/>
              <a:round/>
              <a:headEnd type="none" w="sm" len="sm"/>
              <a:tailEnd type="arrow"/>
            </a:ln>
            <a:effectLst/>
          </p:spPr>
        </p:cxnSp>
        <p:sp>
          <p:nvSpPr>
            <p:cNvPr id="103" name="テキスト ボックス 102"/>
            <p:cNvSpPr txBox="1"/>
            <p:nvPr/>
          </p:nvSpPr>
          <p:spPr>
            <a:xfrm>
              <a:off x="3143240" y="2428868"/>
              <a:ext cx="1620957" cy="307777"/>
            </a:xfrm>
            <a:prstGeom prst="rect">
              <a:avLst/>
            </a:prstGeom>
            <a:noFill/>
            <a:ln>
              <a:noFill/>
            </a:ln>
          </p:spPr>
          <p:txBody>
            <a:bodyPr wrap="none" rtlCol="0">
              <a:spAutoFit/>
            </a:bodyPr>
            <a:lstStyle/>
            <a:p>
              <a:r>
                <a:rPr kumimoji="1" lang="ja-JP" altLang="en-US" sz="1400" dirty="0" smtClean="0">
                  <a:latin typeface="メイリオ" pitchFamily="50" charset="-128"/>
                  <a:ea typeface="メイリオ" pitchFamily="50" charset="-128"/>
                </a:rPr>
                <a:t>ライセンスアウト</a:t>
              </a:r>
              <a:endParaRPr kumimoji="1" lang="ja-JP" altLang="en-US" sz="1400" dirty="0">
                <a:latin typeface="メイリオ" pitchFamily="50" charset="-128"/>
                <a:ea typeface="メイリオ" pitchFamily="50" charset="-128"/>
              </a:endParaRPr>
            </a:p>
          </p:txBody>
        </p:sp>
        <p:sp>
          <p:nvSpPr>
            <p:cNvPr id="104" name="テキスト ボックス 103"/>
            <p:cNvSpPr txBox="1"/>
            <p:nvPr/>
          </p:nvSpPr>
          <p:spPr>
            <a:xfrm>
              <a:off x="3571868" y="3214686"/>
              <a:ext cx="1082348" cy="307777"/>
            </a:xfrm>
            <a:prstGeom prst="rect">
              <a:avLst/>
            </a:prstGeom>
            <a:noFill/>
            <a:ln>
              <a:noFill/>
            </a:ln>
          </p:spPr>
          <p:txBody>
            <a:bodyPr wrap="none" rtlCol="0">
              <a:spAutoFit/>
            </a:bodyPr>
            <a:lstStyle/>
            <a:p>
              <a:r>
                <a:rPr kumimoji="1" lang="ja-JP" altLang="en-US" sz="1400" dirty="0" smtClean="0">
                  <a:latin typeface="メイリオ" pitchFamily="50" charset="-128"/>
                  <a:ea typeface="メイリオ" pitchFamily="50" charset="-128"/>
                </a:rPr>
                <a:t>スピンオフ</a:t>
              </a:r>
              <a:endParaRPr kumimoji="1" lang="ja-JP" altLang="en-US" sz="1400" dirty="0">
                <a:latin typeface="メイリオ" pitchFamily="50" charset="-128"/>
                <a:ea typeface="メイリオ" pitchFamily="50" charset="-128"/>
              </a:endParaRPr>
            </a:p>
          </p:txBody>
        </p:sp>
        <p:sp>
          <p:nvSpPr>
            <p:cNvPr id="105" name="円/楕円 104"/>
            <p:cNvSpPr/>
            <p:nvPr/>
          </p:nvSpPr>
          <p:spPr bwMode="auto">
            <a:xfrm>
              <a:off x="5000628" y="3143248"/>
              <a:ext cx="285752" cy="285752"/>
            </a:xfrm>
            <a:prstGeom prst="ellipse">
              <a:avLst/>
            </a:prstGeom>
            <a:solidFill>
              <a:schemeClr val="accent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107" name="直線矢印コネクタ 106"/>
            <p:cNvCxnSpPr>
              <a:stCxn id="39" idx="7"/>
              <a:endCxn id="105" idx="2"/>
            </p:cNvCxnSpPr>
            <p:nvPr/>
          </p:nvCxnSpPr>
          <p:spPr bwMode="auto">
            <a:xfrm rot="5400000" flipH="1" flipV="1">
              <a:off x="3961030" y="2926554"/>
              <a:ext cx="680027" cy="1399169"/>
            </a:xfrm>
            <a:prstGeom prst="straightConnector1">
              <a:avLst/>
            </a:prstGeom>
            <a:solidFill>
              <a:schemeClr val="accent1"/>
            </a:solidFill>
            <a:ln w="12700" cap="sq" cmpd="sng" algn="ctr">
              <a:solidFill>
                <a:schemeClr val="bg1"/>
              </a:solidFill>
              <a:prstDash val="solid"/>
              <a:round/>
              <a:headEnd type="none" w="sm" len="sm"/>
              <a:tailEnd type="arrow"/>
            </a:ln>
            <a:effectLst/>
          </p:spPr>
        </p:cxnSp>
        <p:cxnSp>
          <p:nvCxnSpPr>
            <p:cNvPr id="111" name="直線矢印コネクタ 110"/>
            <p:cNvCxnSpPr>
              <a:stCxn id="105" idx="7"/>
            </p:cNvCxnSpPr>
            <p:nvPr/>
          </p:nvCxnSpPr>
          <p:spPr bwMode="auto">
            <a:xfrm rot="5400000" flipH="1" flipV="1">
              <a:off x="5458848" y="2786060"/>
              <a:ext cx="184721" cy="613351"/>
            </a:xfrm>
            <a:prstGeom prst="straightConnector1">
              <a:avLst/>
            </a:prstGeom>
            <a:solidFill>
              <a:schemeClr val="accent1"/>
            </a:solidFill>
            <a:ln w="12700" cap="sq" cmpd="sng" algn="ctr">
              <a:solidFill>
                <a:schemeClr val="bg1"/>
              </a:solidFill>
              <a:prstDash val="solid"/>
              <a:round/>
              <a:headEnd type="none" w="sm" len="sm"/>
              <a:tailEnd type="arrow"/>
            </a:ln>
            <a:effectLst/>
          </p:spPr>
        </p:cxnSp>
        <p:sp>
          <p:nvSpPr>
            <p:cNvPr id="64" name="円/楕円 63"/>
            <p:cNvSpPr/>
            <p:nvPr/>
          </p:nvSpPr>
          <p:spPr bwMode="auto">
            <a:xfrm>
              <a:off x="2285984" y="5643578"/>
              <a:ext cx="285752" cy="285752"/>
            </a:xfrm>
            <a:prstGeom prst="ellipse">
              <a:avLst/>
            </a:prstGeom>
            <a:solidFill>
              <a:schemeClr val="accent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65" name="円/楕円 64"/>
            <p:cNvSpPr/>
            <p:nvPr/>
          </p:nvSpPr>
          <p:spPr bwMode="auto">
            <a:xfrm>
              <a:off x="1500166" y="5357826"/>
              <a:ext cx="285752" cy="285752"/>
            </a:xfrm>
            <a:prstGeom prst="ellipse">
              <a:avLst/>
            </a:prstGeom>
            <a:solidFill>
              <a:schemeClr val="accent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66" name="円/楕円 65"/>
            <p:cNvSpPr/>
            <p:nvPr/>
          </p:nvSpPr>
          <p:spPr bwMode="auto">
            <a:xfrm>
              <a:off x="1285852" y="5857892"/>
              <a:ext cx="285752" cy="285752"/>
            </a:xfrm>
            <a:prstGeom prst="ellipse">
              <a:avLst/>
            </a:prstGeom>
            <a:solidFill>
              <a:schemeClr val="accent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76" name="円/楕円 75"/>
            <p:cNvSpPr/>
            <p:nvPr/>
          </p:nvSpPr>
          <p:spPr bwMode="auto">
            <a:xfrm>
              <a:off x="4143372" y="4857760"/>
              <a:ext cx="285752" cy="285752"/>
            </a:xfrm>
            <a:prstGeom prst="ellipse">
              <a:avLst/>
            </a:prstGeom>
            <a:solidFill>
              <a:schemeClr val="accent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77" name="円/楕円 76"/>
            <p:cNvSpPr/>
            <p:nvPr/>
          </p:nvSpPr>
          <p:spPr bwMode="auto">
            <a:xfrm>
              <a:off x="1785918" y="6000768"/>
              <a:ext cx="285752" cy="285752"/>
            </a:xfrm>
            <a:prstGeom prst="ellipse">
              <a:avLst/>
            </a:prstGeom>
            <a:solidFill>
              <a:schemeClr val="accent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78" name="円/楕円 77"/>
            <p:cNvSpPr/>
            <p:nvPr/>
          </p:nvSpPr>
          <p:spPr bwMode="auto">
            <a:xfrm>
              <a:off x="785786" y="6143644"/>
              <a:ext cx="285752" cy="285752"/>
            </a:xfrm>
            <a:prstGeom prst="ellipse">
              <a:avLst/>
            </a:prstGeom>
            <a:solidFill>
              <a:schemeClr val="accent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79" name="円/楕円 78"/>
            <p:cNvSpPr/>
            <p:nvPr/>
          </p:nvSpPr>
          <p:spPr bwMode="auto">
            <a:xfrm>
              <a:off x="3428992" y="5500702"/>
              <a:ext cx="285752" cy="285752"/>
            </a:xfrm>
            <a:prstGeom prst="ellipse">
              <a:avLst/>
            </a:prstGeom>
            <a:solidFill>
              <a:schemeClr val="accent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82" name="直線矢印コネクタ 81"/>
            <p:cNvCxnSpPr>
              <a:stCxn id="77" idx="7"/>
              <a:endCxn id="38" idx="4"/>
            </p:cNvCxnSpPr>
            <p:nvPr/>
          </p:nvCxnSpPr>
          <p:spPr bwMode="auto">
            <a:xfrm rot="5400000" flipH="1" flipV="1">
              <a:off x="1598814" y="5212570"/>
              <a:ext cx="1261055" cy="399037"/>
            </a:xfrm>
            <a:prstGeom prst="straightConnector1">
              <a:avLst/>
            </a:prstGeom>
            <a:solidFill>
              <a:schemeClr val="accent1"/>
            </a:solidFill>
            <a:ln w="12700" cap="sq" cmpd="sng" algn="ctr">
              <a:solidFill>
                <a:schemeClr val="bg1"/>
              </a:solidFill>
              <a:prstDash val="solid"/>
              <a:round/>
              <a:headEnd type="none" w="sm" len="sm"/>
              <a:tailEnd type="arrow"/>
            </a:ln>
            <a:effectLst/>
          </p:spPr>
        </p:cxnSp>
        <p:cxnSp>
          <p:nvCxnSpPr>
            <p:cNvPr id="84" name="直線矢印コネクタ 83"/>
            <p:cNvCxnSpPr>
              <a:stCxn id="76" idx="7"/>
              <a:endCxn id="40" idx="3"/>
            </p:cNvCxnSpPr>
            <p:nvPr/>
          </p:nvCxnSpPr>
          <p:spPr bwMode="auto">
            <a:xfrm rot="5400000" flipH="1" flipV="1">
              <a:off x="4242020" y="4313466"/>
              <a:ext cx="731398" cy="440884"/>
            </a:xfrm>
            <a:prstGeom prst="straightConnector1">
              <a:avLst/>
            </a:prstGeom>
            <a:solidFill>
              <a:schemeClr val="accent1"/>
            </a:solidFill>
            <a:ln w="12700" cap="sq" cmpd="sng" algn="ctr">
              <a:solidFill>
                <a:schemeClr val="bg1"/>
              </a:solidFill>
              <a:prstDash val="solid"/>
              <a:round/>
              <a:headEnd type="none" w="sm" len="sm"/>
              <a:tailEnd type="arrow"/>
            </a:ln>
            <a:effectLst/>
          </p:spPr>
        </p:cxnSp>
        <p:cxnSp>
          <p:nvCxnSpPr>
            <p:cNvPr id="88" name="直線矢印コネクタ 87"/>
            <p:cNvCxnSpPr>
              <a:stCxn id="79" idx="0"/>
              <a:endCxn id="39" idx="4"/>
            </p:cNvCxnSpPr>
            <p:nvPr/>
          </p:nvCxnSpPr>
          <p:spPr bwMode="auto">
            <a:xfrm rot="16200000" flipV="1">
              <a:off x="2890826" y="4819660"/>
              <a:ext cx="1290646" cy="71438"/>
            </a:xfrm>
            <a:prstGeom prst="straightConnector1">
              <a:avLst/>
            </a:prstGeom>
            <a:solidFill>
              <a:schemeClr val="accent1"/>
            </a:solidFill>
            <a:ln w="12700" cap="sq" cmpd="sng" algn="ctr">
              <a:solidFill>
                <a:schemeClr val="bg1"/>
              </a:solidFill>
              <a:prstDash val="solid"/>
              <a:round/>
              <a:headEnd type="none" w="sm" len="sm"/>
              <a:tailEnd type="arrow"/>
            </a:ln>
            <a:effectLst/>
          </p:spPr>
        </p:cxnSp>
        <p:cxnSp>
          <p:nvCxnSpPr>
            <p:cNvPr id="90" name="直線矢印コネクタ 89"/>
            <p:cNvCxnSpPr>
              <a:stCxn id="64" idx="7"/>
            </p:cNvCxnSpPr>
            <p:nvPr/>
          </p:nvCxnSpPr>
          <p:spPr bwMode="auto">
            <a:xfrm rot="5400000" flipH="1" flipV="1">
              <a:off x="2458451" y="5286389"/>
              <a:ext cx="470475" cy="327599"/>
            </a:xfrm>
            <a:prstGeom prst="straightConnector1">
              <a:avLst/>
            </a:prstGeom>
            <a:solidFill>
              <a:schemeClr val="accent1"/>
            </a:solidFill>
            <a:ln w="12700" cap="sq" cmpd="sng" algn="ctr">
              <a:solidFill>
                <a:schemeClr val="bg1"/>
              </a:solidFill>
              <a:prstDash val="solid"/>
              <a:round/>
              <a:headEnd type="none" w="sm" len="sm"/>
              <a:tailEnd type="arrow"/>
            </a:ln>
            <a:effectLst/>
          </p:spPr>
        </p:cxnSp>
        <p:sp>
          <p:nvSpPr>
            <p:cNvPr id="115" name="テキスト ボックス 114"/>
            <p:cNvSpPr txBox="1"/>
            <p:nvPr/>
          </p:nvSpPr>
          <p:spPr>
            <a:xfrm>
              <a:off x="2714612" y="4857760"/>
              <a:ext cx="1441420" cy="307777"/>
            </a:xfrm>
            <a:prstGeom prst="rect">
              <a:avLst/>
            </a:prstGeom>
            <a:noFill/>
            <a:ln>
              <a:noFill/>
            </a:ln>
          </p:spPr>
          <p:txBody>
            <a:bodyPr wrap="none" rtlCol="0">
              <a:spAutoFit/>
            </a:bodyPr>
            <a:lstStyle/>
            <a:p>
              <a:r>
                <a:rPr kumimoji="1" lang="ja-JP" altLang="en-US" sz="1400" dirty="0" smtClean="0">
                  <a:latin typeface="メイリオ" pitchFamily="50" charset="-128"/>
                  <a:ea typeface="メイリオ" pitchFamily="50" charset="-128"/>
                </a:rPr>
                <a:t>インソーシング</a:t>
              </a:r>
              <a:endParaRPr kumimoji="1" lang="ja-JP" altLang="en-US" sz="1400" dirty="0">
                <a:latin typeface="メイリオ" pitchFamily="50" charset="-128"/>
                <a:ea typeface="メイリオ" pitchFamily="50" charset="-128"/>
              </a:endParaRPr>
            </a:p>
          </p:txBody>
        </p:sp>
      </p:grpSp>
      <p:sp>
        <p:nvSpPr>
          <p:cNvPr id="117" name="テキスト ボックス 116"/>
          <p:cNvSpPr txBox="1"/>
          <p:nvPr/>
        </p:nvSpPr>
        <p:spPr>
          <a:xfrm>
            <a:off x="3238585" y="5772090"/>
            <a:ext cx="3518912"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kumimoji="1" lang="ja-JP" altLang="en-US" sz="2000" dirty="0" smtClean="0">
                <a:solidFill>
                  <a:schemeClr val="bg1"/>
                </a:solidFill>
                <a:latin typeface="メイリオ" pitchFamily="50" charset="-128"/>
                <a:ea typeface="メイリオ" pitchFamily="50" charset="-128"/>
              </a:rPr>
              <a:t>クローズド・イノベーション</a:t>
            </a:r>
            <a:endParaRPr kumimoji="1" lang="ja-JP" altLang="en-US" sz="2000" dirty="0">
              <a:solidFill>
                <a:schemeClr val="bg1"/>
              </a:solidFill>
              <a:latin typeface="メイリオ" pitchFamily="50" charset="-128"/>
              <a:ea typeface="メイリオ" pitchFamily="50" charset="-128"/>
            </a:endParaRPr>
          </a:p>
        </p:txBody>
      </p:sp>
      <p:grpSp>
        <p:nvGrpSpPr>
          <p:cNvPr id="7" name="グループ化 67"/>
          <p:cNvGrpSpPr/>
          <p:nvPr/>
        </p:nvGrpSpPr>
        <p:grpSpPr>
          <a:xfrm>
            <a:off x="7467600" y="990600"/>
            <a:ext cx="1500166" cy="5012476"/>
            <a:chOff x="7500958" y="1631234"/>
            <a:chExt cx="1500166" cy="5012476"/>
          </a:xfrm>
        </p:grpSpPr>
        <p:pic>
          <p:nvPicPr>
            <p:cNvPr id="70" name="Picture 11" descr="\\Ad3\Home\sakamoto\マイ ドキュメント\My Project\三金会\参考資料\オープンイビジネスモデル.jpg"/>
            <p:cNvPicPr>
              <a:picLocks noChangeAspect="1" noChangeArrowheads="1"/>
            </p:cNvPicPr>
            <p:nvPr/>
          </p:nvPicPr>
          <p:blipFill>
            <a:blip r:embed="rId3" cstate="print"/>
            <a:srcRect/>
            <a:stretch>
              <a:fillRect/>
            </a:stretch>
          </p:blipFill>
          <p:spPr bwMode="auto">
            <a:xfrm>
              <a:off x="7500958" y="1631234"/>
              <a:ext cx="1500166" cy="2226394"/>
            </a:xfrm>
            <a:prstGeom prst="rect">
              <a:avLst/>
            </a:prstGeom>
            <a:noFill/>
          </p:spPr>
        </p:pic>
        <p:pic>
          <p:nvPicPr>
            <p:cNvPr id="71" name="Picture 10" descr="\\Ad3\Home\sakamoto\マイ ドキュメント\My Project\三金会\参考資料\オープンイノベーション.jpg"/>
            <p:cNvPicPr>
              <a:picLocks noChangeAspect="1" noChangeArrowheads="1"/>
            </p:cNvPicPr>
            <p:nvPr/>
          </p:nvPicPr>
          <p:blipFill>
            <a:blip r:embed="rId4" cstate="print"/>
            <a:srcRect/>
            <a:stretch>
              <a:fillRect/>
            </a:stretch>
          </p:blipFill>
          <p:spPr bwMode="auto">
            <a:xfrm>
              <a:off x="7500958" y="2859022"/>
              <a:ext cx="1500166" cy="2242241"/>
            </a:xfrm>
            <a:prstGeom prst="rect">
              <a:avLst/>
            </a:prstGeom>
            <a:noFill/>
          </p:spPr>
        </p:pic>
        <p:pic>
          <p:nvPicPr>
            <p:cNvPr id="72" name="Picture 9" descr="\\Ad3\Home\sakamoto\マイ ドキュメント\My Project\三金会\参考資料\OpenInnovation.jpg"/>
            <p:cNvPicPr>
              <a:picLocks noChangeAspect="1" noChangeArrowheads="1"/>
            </p:cNvPicPr>
            <p:nvPr/>
          </p:nvPicPr>
          <p:blipFill>
            <a:blip r:embed="rId5" cstate="print"/>
            <a:srcRect/>
            <a:stretch>
              <a:fillRect/>
            </a:stretch>
          </p:blipFill>
          <p:spPr bwMode="auto">
            <a:xfrm>
              <a:off x="7500958" y="4510775"/>
              <a:ext cx="1493054" cy="2132935"/>
            </a:xfrm>
            <a:prstGeom prst="rect">
              <a:avLst/>
            </a:prstGeom>
            <a:noFill/>
          </p:spPr>
        </p:pic>
      </p:grpSp>
      <p:sp>
        <p:nvSpPr>
          <p:cNvPr id="73" name="スライド番号プレースホルダ 72"/>
          <p:cNvSpPr>
            <a:spLocks noGrp="1"/>
          </p:cNvSpPr>
          <p:nvPr>
            <p:ph type="sldNum" sz="quarter" idx="10"/>
          </p:nvPr>
        </p:nvSpPr>
        <p:spPr/>
        <p:txBody>
          <a:bodyPr/>
          <a:lstStyle/>
          <a:p>
            <a:fld id="{605BD4D4-50C6-4BD3-903A-027A544762F2}" type="slidenum">
              <a:rPr lang="en-US" altLang="ja-JP" smtClean="0"/>
              <a:pPr/>
              <a:t>8</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17"/>
                                        </p:tgtEl>
                                      </p:cBhvr>
                                    </p:animEffect>
                                    <p:set>
                                      <p:cBhvr>
                                        <p:cTn id="10" dur="1" fill="hold">
                                          <p:stCondLst>
                                            <p:cond delay="1999"/>
                                          </p:stCondLst>
                                        </p:cTn>
                                        <p:tgtEl>
                                          <p:spTgt spid="1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ine 6"/>
          <p:cNvSpPr>
            <a:spLocks noChangeShapeType="1"/>
          </p:cNvSpPr>
          <p:nvPr/>
        </p:nvSpPr>
        <p:spPr bwMode="auto">
          <a:xfrm flipV="1">
            <a:off x="1476375" y="2844799"/>
            <a:ext cx="5536120" cy="1592264"/>
          </a:xfrm>
          <a:prstGeom prst="line">
            <a:avLst/>
          </a:prstGeom>
          <a:ln>
            <a:solidFill>
              <a:schemeClr val="accent5">
                <a:alpha val="50000"/>
              </a:schemeClr>
            </a:solidFill>
            <a:headEnd type="none" w="sm" len="sm"/>
            <a:tailEnd type="triangle" w="sm" len="sm"/>
          </a:ln>
        </p:spPr>
        <p:style>
          <a:lnRef idx="3">
            <a:schemeClr val="accent5"/>
          </a:lnRef>
          <a:fillRef idx="0">
            <a:schemeClr val="accent5"/>
          </a:fillRef>
          <a:effectRef idx="2">
            <a:schemeClr val="accent5"/>
          </a:effectRef>
          <a:fontRef idx="minor">
            <a:schemeClr val="tx1"/>
          </a:fontRef>
        </p:style>
        <p:txBody>
          <a:bodyPr/>
          <a:lstStyle/>
          <a:p>
            <a:endParaRPr lang="ja-JP" altLang="en-US">
              <a:solidFill>
                <a:srgbClr val="000075"/>
              </a:solidFill>
            </a:endParaRPr>
          </a:p>
        </p:txBody>
      </p:sp>
      <p:sp>
        <p:nvSpPr>
          <p:cNvPr id="16" name="Text Box 18"/>
          <p:cNvSpPr txBox="1">
            <a:spLocks noChangeArrowheads="1"/>
          </p:cNvSpPr>
          <p:nvPr/>
        </p:nvSpPr>
        <p:spPr bwMode="auto">
          <a:xfrm>
            <a:off x="7072330" y="2559047"/>
            <a:ext cx="1335087" cy="366712"/>
          </a:xfrm>
          <a:prstGeom prst="rect">
            <a:avLst/>
          </a:prstGeom>
          <a:noFill/>
          <a:ln w="12700" cap="sq">
            <a:noFill/>
            <a:miter lim="800000"/>
            <a:headEnd type="none" w="sm" len="sm"/>
            <a:tailEnd type="none" w="sm" len="sm"/>
          </a:ln>
          <a:effectLst/>
        </p:spPr>
        <p:txBody>
          <a:bodyPr wrap="none">
            <a:spAutoFit/>
          </a:bodyPr>
          <a:lstStyle/>
          <a:p>
            <a:r>
              <a:rPr lang="ja-JP" altLang="en-US" sz="1800" b="1" dirty="0">
                <a:solidFill>
                  <a:schemeClr val="accent1">
                    <a:lumMod val="75000"/>
                  </a:schemeClr>
                </a:solidFill>
              </a:rPr>
              <a:t>顧客の要求</a:t>
            </a:r>
          </a:p>
        </p:txBody>
      </p:sp>
      <p:sp>
        <p:nvSpPr>
          <p:cNvPr id="2" name="タイトル 1"/>
          <p:cNvSpPr>
            <a:spLocks noGrp="1"/>
          </p:cNvSpPr>
          <p:nvPr>
            <p:ph type="title"/>
          </p:nvPr>
        </p:nvSpPr>
        <p:spPr>
          <a:xfrm>
            <a:off x="153988" y="609600"/>
            <a:ext cx="8245475" cy="498475"/>
          </a:xfrm>
        </p:spPr>
        <p:txBody>
          <a:bodyPr/>
          <a:lstStyle/>
          <a:p>
            <a:pPr lvl="0"/>
            <a:r>
              <a:rPr lang="ja-JP" altLang="en-US" dirty="0" smtClean="0"/>
              <a:t>ソフトウェアに関するイノベーションのジレンマ</a:t>
            </a:r>
            <a:br>
              <a:rPr lang="ja-JP" altLang="en-US" dirty="0" smtClean="0"/>
            </a:br>
            <a:endParaRPr kumimoji="1" lang="ja-JP" altLang="en-US" dirty="0"/>
          </a:p>
        </p:txBody>
      </p:sp>
      <p:sp>
        <p:nvSpPr>
          <p:cNvPr id="7" name="Line 5"/>
          <p:cNvSpPr>
            <a:spLocks noChangeShapeType="1"/>
          </p:cNvSpPr>
          <p:nvPr/>
        </p:nvSpPr>
        <p:spPr bwMode="auto">
          <a:xfrm flipV="1">
            <a:off x="1042988" y="1547813"/>
            <a:ext cx="0" cy="4319587"/>
          </a:xfrm>
          <a:prstGeom prst="line">
            <a:avLst/>
          </a:prstGeom>
          <a:noFill/>
          <a:ln w="76200" cap="sq">
            <a:solidFill>
              <a:srgbClr val="0070C0"/>
            </a:solidFill>
            <a:round/>
            <a:headEnd type="none" w="sm" len="sm"/>
            <a:tailEnd type="triangle" w="sm" len="sm"/>
          </a:ln>
          <a:effectLst/>
        </p:spPr>
        <p:txBody>
          <a:bodyPr/>
          <a:lstStyle/>
          <a:p>
            <a:endParaRPr lang="ja-JP" altLang="en-US"/>
          </a:p>
        </p:txBody>
      </p:sp>
      <p:sp>
        <p:nvSpPr>
          <p:cNvPr id="8" name="Line 8"/>
          <p:cNvSpPr>
            <a:spLocks noChangeShapeType="1"/>
          </p:cNvSpPr>
          <p:nvPr/>
        </p:nvSpPr>
        <p:spPr bwMode="auto">
          <a:xfrm flipV="1">
            <a:off x="1042988" y="5867400"/>
            <a:ext cx="6048375" cy="0"/>
          </a:xfrm>
          <a:prstGeom prst="line">
            <a:avLst/>
          </a:prstGeom>
          <a:noFill/>
          <a:ln w="76200" cap="sq">
            <a:solidFill>
              <a:srgbClr val="0070C0"/>
            </a:solidFill>
            <a:round/>
            <a:headEnd type="none" w="sm" len="sm"/>
            <a:tailEnd type="triangle" w="sm" len="sm"/>
          </a:ln>
          <a:effectLst/>
        </p:spPr>
        <p:txBody>
          <a:bodyPr/>
          <a:lstStyle/>
          <a:p>
            <a:endParaRPr lang="ja-JP" altLang="en-US"/>
          </a:p>
        </p:txBody>
      </p:sp>
      <p:sp>
        <p:nvSpPr>
          <p:cNvPr id="9" name="Line 10"/>
          <p:cNvSpPr>
            <a:spLocks noChangeShapeType="1"/>
          </p:cNvSpPr>
          <p:nvPr/>
        </p:nvSpPr>
        <p:spPr bwMode="auto">
          <a:xfrm flipV="1">
            <a:off x="3779838" y="3211513"/>
            <a:ext cx="1728787" cy="1155700"/>
          </a:xfrm>
          <a:prstGeom prst="line">
            <a:avLst/>
          </a:prstGeom>
          <a:noFill/>
          <a:ln w="76200" cap="rnd">
            <a:solidFill>
              <a:srgbClr val="F88000"/>
            </a:solidFill>
            <a:prstDash val="sysDot"/>
            <a:round/>
            <a:headEnd type="none" w="sm" len="sm"/>
            <a:tailEnd type="triangle" w="sm" len="sm"/>
          </a:ln>
          <a:effectLst/>
        </p:spPr>
        <p:txBody>
          <a:bodyPr/>
          <a:lstStyle/>
          <a:p>
            <a:endParaRPr lang="ja-JP" altLang="en-US"/>
          </a:p>
        </p:txBody>
      </p:sp>
      <p:sp>
        <p:nvSpPr>
          <p:cNvPr id="10" name="Text Box 12"/>
          <p:cNvSpPr txBox="1">
            <a:spLocks noChangeArrowheads="1"/>
          </p:cNvSpPr>
          <p:nvPr/>
        </p:nvSpPr>
        <p:spPr bwMode="auto">
          <a:xfrm>
            <a:off x="6588125" y="5867400"/>
            <a:ext cx="793750" cy="457200"/>
          </a:xfrm>
          <a:prstGeom prst="rect">
            <a:avLst/>
          </a:prstGeom>
          <a:noFill/>
          <a:ln w="12700" cap="sq">
            <a:noFill/>
            <a:miter lim="800000"/>
            <a:headEnd type="none" w="sm" len="sm"/>
            <a:tailEnd type="none" w="sm" len="sm"/>
          </a:ln>
          <a:effectLst/>
        </p:spPr>
        <p:txBody>
          <a:bodyPr wrap="none">
            <a:spAutoFit/>
          </a:bodyPr>
          <a:lstStyle/>
          <a:p>
            <a:r>
              <a:rPr lang="ja-JP" altLang="en-US"/>
              <a:t>時間</a:t>
            </a:r>
          </a:p>
        </p:txBody>
      </p:sp>
      <p:sp>
        <p:nvSpPr>
          <p:cNvPr id="11" name="Line 14"/>
          <p:cNvSpPr>
            <a:spLocks noChangeShapeType="1"/>
          </p:cNvSpPr>
          <p:nvPr/>
        </p:nvSpPr>
        <p:spPr bwMode="auto">
          <a:xfrm flipV="1">
            <a:off x="3779838" y="2700338"/>
            <a:ext cx="0" cy="3178175"/>
          </a:xfrm>
          <a:prstGeom prst="line">
            <a:avLst/>
          </a:prstGeom>
          <a:noFill/>
          <a:ln w="12700">
            <a:solidFill>
              <a:srgbClr val="002060"/>
            </a:solidFill>
            <a:round/>
            <a:headEnd type="none" w="sm" len="sm"/>
            <a:tailEnd type="none" w="sm" len="sm"/>
          </a:ln>
          <a:effectLst/>
        </p:spPr>
        <p:txBody>
          <a:bodyPr/>
          <a:lstStyle/>
          <a:p>
            <a:endParaRPr lang="ja-JP" altLang="en-US"/>
          </a:p>
        </p:txBody>
      </p:sp>
      <p:sp>
        <p:nvSpPr>
          <p:cNvPr id="12" name="Text Box 15"/>
          <p:cNvSpPr txBox="1">
            <a:spLocks noChangeArrowheads="1"/>
          </p:cNvSpPr>
          <p:nvPr/>
        </p:nvSpPr>
        <p:spPr bwMode="auto">
          <a:xfrm>
            <a:off x="107950" y="1474788"/>
            <a:ext cx="793750" cy="457200"/>
          </a:xfrm>
          <a:prstGeom prst="rect">
            <a:avLst/>
          </a:prstGeom>
          <a:noFill/>
          <a:ln w="12700" cap="sq">
            <a:noFill/>
            <a:miter lim="800000"/>
            <a:headEnd type="none" w="sm" len="sm"/>
            <a:tailEnd type="none" w="sm" len="sm"/>
          </a:ln>
          <a:effectLst/>
        </p:spPr>
        <p:txBody>
          <a:bodyPr wrap="none">
            <a:spAutoFit/>
          </a:bodyPr>
          <a:lstStyle/>
          <a:p>
            <a:r>
              <a:rPr lang="ja-JP" altLang="en-US"/>
              <a:t>機能</a:t>
            </a:r>
          </a:p>
        </p:txBody>
      </p:sp>
      <p:sp>
        <p:nvSpPr>
          <p:cNvPr id="13" name="Text Box 17"/>
          <p:cNvSpPr txBox="1">
            <a:spLocks noChangeArrowheads="1"/>
          </p:cNvSpPr>
          <p:nvPr/>
        </p:nvSpPr>
        <p:spPr bwMode="auto">
          <a:xfrm>
            <a:off x="3492500" y="5867400"/>
            <a:ext cx="697627" cy="369332"/>
          </a:xfrm>
          <a:prstGeom prst="rect">
            <a:avLst/>
          </a:prstGeom>
          <a:noFill/>
          <a:ln w="12700" cap="sq">
            <a:noFill/>
            <a:miter lim="800000"/>
            <a:headEnd type="none" w="sm" len="sm"/>
            <a:tailEnd type="none" w="sm" len="sm"/>
          </a:ln>
          <a:effectLst/>
        </p:spPr>
        <p:txBody>
          <a:bodyPr wrap="none">
            <a:spAutoFit/>
          </a:bodyPr>
          <a:lstStyle/>
          <a:p>
            <a:r>
              <a:rPr lang="en-US" altLang="ja-JP" sz="1800" b="1" dirty="0" smtClean="0"/>
              <a:t>2009</a:t>
            </a:r>
            <a:endParaRPr lang="en-US" altLang="ja-JP" sz="1800" b="1" dirty="0"/>
          </a:p>
        </p:txBody>
      </p:sp>
      <p:sp>
        <p:nvSpPr>
          <p:cNvPr id="17" name="Line 7"/>
          <p:cNvSpPr>
            <a:spLocks noChangeShapeType="1"/>
          </p:cNvSpPr>
          <p:nvPr/>
        </p:nvSpPr>
        <p:spPr bwMode="auto">
          <a:xfrm flipV="1">
            <a:off x="2484438" y="4365625"/>
            <a:ext cx="1295400" cy="865188"/>
          </a:xfrm>
          <a:prstGeom prst="line">
            <a:avLst/>
          </a:prstGeom>
          <a:noFill/>
          <a:ln w="76200" cap="sq">
            <a:solidFill>
              <a:srgbClr val="F88000"/>
            </a:solidFill>
            <a:round/>
            <a:headEnd type="none" w="sm" len="sm"/>
            <a:tailEnd type="triangle" w="sm" len="sm"/>
          </a:ln>
          <a:effectLst/>
        </p:spPr>
        <p:txBody>
          <a:bodyPr/>
          <a:lstStyle/>
          <a:p>
            <a:endParaRPr lang="ja-JP" altLang="en-US"/>
          </a:p>
        </p:txBody>
      </p:sp>
      <p:sp>
        <p:nvSpPr>
          <p:cNvPr id="18" name="Text Box 19"/>
          <p:cNvSpPr txBox="1">
            <a:spLocks noChangeArrowheads="1"/>
          </p:cNvSpPr>
          <p:nvPr/>
        </p:nvSpPr>
        <p:spPr bwMode="auto">
          <a:xfrm>
            <a:off x="3779838" y="4294188"/>
            <a:ext cx="864339" cy="369332"/>
          </a:xfrm>
          <a:prstGeom prst="rect">
            <a:avLst/>
          </a:prstGeom>
          <a:noFill/>
          <a:ln w="12700" cap="sq">
            <a:noFill/>
            <a:miter lim="800000"/>
            <a:headEnd type="none" w="sm" len="sm"/>
            <a:tailEnd type="none" w="sm" len="sm"/>
          </a:ln>
          <a:effectLst/>
        </p:spPr>
        <p:txBody>
          <a:bodyPr wrap="none">
            <a:spAutoFit/>
          </a:bodyPr>
          <a:lstStyle/>
          <a:p>
            <a:r>
              <a:rPr lang="en-US" altLang="ja-JP" sz="1800" b="1" dirty="0">
                <a:solidFill>
                  <a:srgbClr val="F88000"/>
                </a:solidFill>
              </a:rPr>
              <a:t>Linux</a:t>
            </a:r>
            <a:r>
              <a:rPr lang="en-US" altLang="ja-JP" sz="1800" b="1" dirty="0">
                <a:solidFill>
                  <a:srgbClr val="F02943"/>
                </a:solidFill>
              </a:rPr>
              <a:t> </a:t>
            </a:r>
            <a:endParaRPr lang="ja-JP" altLang="en-US" sz="1800" b="1" dirty="0">
              <a:solidFill>
                <a:srgbClr val="F02943"/>
              </a:solidFill>
            </a:endParaRPr>
          </a:p>
        </p:txBody>
      </p:sp>
      <p:grpSp>
        <p:nvGrpSpPr>
          <p:cNvPr id="19" name="グループ化 18"/>
          <p:cNvGrpSpPr/>
          <p:nvPr/>
        </p:nvGrpSpPr>
        <p:grpSpPr>
          <a:xfrm>
            <a:off x="1476375" y="1692275"/>
            <a:ext cx="4103688" cy="3825875"/>
            <a:chOff x="1476375" y="2133600"/>
            <a:chExt cx="4103688" cy="3825875"/>
          </a:xfrm>
        </p:grpSpPr>
        <p:sp>
          <p:nvSpPr>
            <p:cNvPr id="20" name="Line 4"/>
            <p:cNvSpPr>
              <a:spLocks noChangeShapeType="1"/>
            </p:cNvSpPr>
            <p:nvPr/>
          </p:nvSpPr>
          <p:spPr bwMode="auto">
            <a:xfrm flipV="1">
              <a:off x="1476375" y="3810000"/>
              <a:ext cx="2303463" cy="2149475"/>
            </a:xfrm>
            <a:prstGeom prst="line">
              <a:avLst/>
            </a:prstGeom>
            <a:noFill/>
            <a:ln w="76200" cap="sq">
              <a:solidFill>
                <a:srgbClr val="92D050"/>
              </a:solidFill>
              <a:round/>
              <a:headEnd type="none" w="sm" len="sm"/>
              <a:tailEnd type="triangle" w="sm" len="sm"/>
            </a:ln>
            <a:effectLst/>
          </p:spPr>
          <p:txBody>
            <a:bodyPr/>
            <a:lstStyle/>
            <a:p>
              <a:endParaRPr lang="ja-JP" altLang="en-US"/>
            </a:p>
          </p:txBody>
        </p:sp>
        <p:sp>
          <p:nvSpPr>
            <p:cNvPr id="21" name="Line 21"/>
            <p:cNvSpPr>
              <a:spLocks noChangeShapeType="1"/>
            </p:cNvSpPr>
            <p:nvPr/>
          </p:nvSpPr>
          <p:spPr bwMode="auto">
            <a:xfrm flipV="1">
              <a:off x="3779838" y="2133600"/>
              <a:ext cx="1800225" cy="1679575"/>
            </a:xfrm>
            <a:prstGeom prst="line">
              <a:avLst/>
            </a:prstGeom>
            <a:noFill/>
            <a:ln w="76200" cap="rnd">
              <a:solidFill>
                <a:srgbClr val="92D050"/>
              </a:solidFill>
              <a:prstDash val="sysDot"/>
              <a:round/>
              <a:headEnd type="none" w="sm" len="sm"/>
              <a:tailEnd type="triangle" w="sm" len="sm"/>
            </a:ln>
            <a:effectLst/>
          </p:spPr>
          <p:txBody>
            <a:bodyPr/>
            <a:lstStyle/>
            <a:p>
              <a:endParaRPr lang="ja-JP" altLang="en-US"/>
            </a:p>
          </p:txBody>
        </p:sp>
      </p:grpSp>
      <p:sp>
        <p:nvSpPr>
          <p:cNvPr id="22" name="Text Box 22"/>
          <p:cNvSpPr txBox="1">
            <a:spLocks noChangeArrowheads="1"/>
          </p:cNvSpPr>
          <p:nvPr/>
        </p:nvSpPr>
        <p:spPr bwMode="auto">
          <a:xfrm>
            <a:off x="3059113" y="2987675"/>
            <a:ext cx="796052" cy="369332"/>
          </a:xfrm>
          <a:prstGeom prst="rect">
            <a:avLst/>
          </a:prstGeom>
          <a:noFill/>
          <a:ln w="12700" cap="sq">
            <a:noFill/>
            <a:miter lim="800000"/>
            <a:headEnd type="none" w="sm" len="sm"/>
            <a:tailEnd type="none" w="sm" len="sm"/>
          </a:ln>
          <a:effectLst/>
        </p:spPr>
        <p:txBody>
          <a:bodyPr wrap="none">
            <a:spAutoFit/>
          </a:bodyPr>
          <a:lstStyle/>
          <a:p>
            <a:r>
              <a:rPr lang="en-US" altLang="ja-JP" sz="1800" b="1" dirty="0">
                <a:solidFill>
                  <a:srgbClr val="92D050"/>
                </a:solidFill>
              </a:rPr>
              <a:t>Vista </a:t>
            </a:r>
          </a:p>
        </p:txBody>
      </p:sp>
      <p:sp>
        <p:nvSpPr>
          <p:cNvPr id="23" name="Text Box 23"/>
          <p:cNvSpPr txBox="1">
            <a:spLocks noChangeArrowheads="1"/>
          </p:cNvSpPr>
          <p:nvPr/>
        </p:nvSpPr>
        <p:spPr bwMode="auto">
          <a:xfrm>
            <a:off x="2700338" y="3563938"/>
            <a:ext cx="488950" cy="366712"/>
          </a:xfrm>
          <a:prstGeom prst="rect">
            <a:avLst/>
          </a:prstGeom>
          <a:noFill/>
          <a:ln w="12700" cap="sq">
            <a:noFill/>
            <a:miter lim="800000"/>
            <a:headEnd type="none" w="sm" len="sm"/>
            <a:tailEnd type="none" w="sm" len="sm"/>
          </a:ln>
          <a:effectLst/>
        </p:spPr>
        <p:txBody>
          <a:bodyPr wrap="none">
            <a:spAutoFit/>
          </a:bodyPr>
          <a:lstStyle/>
          <a:p>
            <a:r>
              <a:rPr lang="en-US" altLang="ja-JP" sz="1800" b="1" dirty="0">
                <a:solidFill>
                  <a:srgbClr val="92D050"/>
                </a:solidFill>
              </a:rPr>
              <a:t>XP</a:t>
            </a:r>
          </a:p>
        </p:txBody>
      </p:sp>
      <p:sp>
        <p:nvSpPr>
          <p:cNvPr id="24" name="Text Box 24"/>
          <p:cNvSpPr txBox="1">
            <a:spLocks noChangeArrowheads="1"/>
          </p:cNvSpPr>
          <p:nvPr/>
        </p:nvSpPr>
        <p:spPr bwMode="auto">
          <a:xfrm>
            <a:off x="2051050" y="4067175"/>
            <a:ext cx="697627" cy="369332"/>
          </a:xfrm>
          <a:prstGeom prst="rect">
            <a:avLst/>
          </a:prstGeom>
          <a:noFill/>
          <a:ln w="12700" cap="sq">
            <a:noFill/>
            <a:miter lim="800000"/>
            <a:headEnd type="none" w="sm" len="sm"/>
            <a:tailEnd type="none" w="sm" len="sm"/>
          </a:ln>
          <a:effectLst/>
        </p:spPr>
        <p:txBody>
          <a:bodyPr wrap="none">
            <a:spAutoFit/>
          </a:bodyPr>
          <a:lstStyle/>
          <a:p>
            <a:r>
              <a:rPr lang="en-US" altLang="ja-JP" sz="1800" b="1" dirty="0">
                <a:solidFill>
                  <a:srgbClr val="92D050"/>
                </a:solidFill>
              </a:rPr>
              <a:t>2000</a:t>
            </a:r>
          </a:p>
        </p:txBody>
      </p:sp>
      <p:sp>
        <p:nvSpPr>
          <p:cNvPr id="25" name="Text Box 25"/>
          <p:cNvSpPr txBox="1">
            <a:spLocks noChangeArrowheads="1"/>
          </p:cNvSpPr>
          <p:nvPr/>
        </p:nvSpPr>
        <p:spPr bwMode="auto">
          <a:xfrm>
            <a:off x="1692275" y="4572000"/>
            <a:ext cx="441146" cy="369332"/>
          </a:xfrm>
          <a:prstGeom prst="rect">
            <a:avLst/>
          </a:prstGeom>
          <a:noFill/>
          <a:ln w="12700" cap="sq">
            <a:noFill/>
            <a:miter lim="800000"/>
            <a:headEnd type="none" w="sm" len="sm"/>
            <a:tailEnd type="none" w="sm" len="sm"/>
          </a:ln>
          <a:effectLst/>
        </p:spPr>
        <p:txBody>
          <a:bodyPr wrap="none">
            <a:spAutoFit/>
          </a:bodyPr>
          <a:lstStyle/>
          <a:p>
            <a:r>
              <a:rPr lang="en-US" altLang="ja-JP" sz="1800" b="1" dirty="0">
                <a:solidFill>
                  <a:srgbClr val="92D050"/>
                </a:solidFill>
              </a:rPr>
              <a:t>98</a:t>
            </a:r>
          </a:p>
        </p:txBody>
      </p:sp>
      <p:sp>
        <p:nvSpPr>
          <p:cNvPr id="26" name="Text Box 26"/>
          <p:cNvSpPr txBox="1">
            <a:spLocks noChangeArrowheads="1"/>
          </p:cNvSpPr>
          <p:nvPr/>
        </p:nvSpPr>
        <p:spPr bwMode="auto">
          <a:xfrm>
            <a:off x="1258888" y="4932363"/>
            <a:ext cx="441146" cy="369332"/>
          </a:xfrm>
          <a:prstGeom prst="rect">
            <a:avLst/>
          </a:prstGeom>
          <a:noFill/>
          <a:ln w="12700" cap="sq">
            <a:noFill/>
            <a:miter lim="800000"/>
            <a:headEnd type="none" w="sm" len="sm"/>
            <a:tailEnd type="none" w="sm" len="sm"/>
          </a:ln>
          <a:effectLst/>
        </p:spPr>
        <p:txBody>
          <a:bodyPr wrap="none">
            <a:spAutoFit/>
          </a:bodyPr>
          <a:lstStyle/>
          <a:p>
            <a:r>
              <a:rPr lang="en-US" altLang="ja-JP" sz="1800" b="1" dirty="0">
                <a:solidFill>
                  <a:srgbClr val="92D050"/>
                </a:solidFill>
              </a:rPr>
              <a:t>95</a:t>
            </a:r>
          </a:p>
        </p:txBody>
      </p:sp>
      <p:sp>
        <p:nvSpPr>
          <p:cNvPr id="27" name="Text Box 27"/>
          <p:cNvSpPr txBox="1">
            <a:spLocks noChangeArrowheads="1"/>
          </p:cNvSpPr>
          <p:nvPr/>
        </p:nvSpPr>
        <p:spPr bwMode="auto">
          <a:xfrm>
            <a:off x="5076825" y="5867400"/>
            <a:ext cx="742950" cy="366713"/>
          </a:xfrm>
          <a:prstGeom prst="rect">
            <a:avLst/>
          </a:prstGeom>
          <a:noFill/>
          <a:ln w="12700" cap="sq">
            <a:noFill/>
            <a:miter lim="800000"/>
            <a:headEnd type="none" w="sm" len="sm"/>
            <a:tailEnd type="none" w="sm" len="sm"/>
          </a:ln>
          <a:effectLst/>
        </p:spPr>
        <p:txBody>
          <a:bodyPr wrap="none">
            <a:spAutoFit/>
          </a:bodyPr>
          <a:lstStyle/>
          <a:p>
            <a:r>
              <a:rPr lang="en-US" altLang="ja-JP" sz="1800" b="1"/>
              <a:t>20XX</a:t>
            </a:r>
          </a:p>
        </p:txBody>
      </p:sp>
      <p:sp>
        <p:nvSpPr>
          <p:cNvPr id="28" name="AutoShape 29"/>
          <p:cNvSpPr>
            <a:spLocks noChangeArrowheads="1"/>
          </p:cNvSpPr>
          <p:nvPr/>
        </p:nvSpPr>
        <p:spPr bwMode="auto">
          <a:xfrm>
            <a:off x="6443663" y="1692275"/>
            <a:ext cx="1481137" cy="647700"/>
          </a:xfrm>
          <a:prstGeom prst="roundRect">
            <a:avLst>
              <a:gd name="adj" fmla="val 16667"/>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wrap="none" anchor="ctr"/>
          <a:lstStyle/>
          <a:p>
            <a:pPr algn="ctr"/>
            <a:r>
              <a:rPr lang="ja-JP" altLang="en-US" sz="1600" dirty="0"/>
              <a:t>ソフトウェアの</a:t>
            </a:r>
          </a:p>
          <a:p>
            <a:pPr algn="ctr"/>
            <a:r>
              <a:rPr lang="ja-JP" altLang="en-US" sz="1600" dirty="0"/>
              <a:t>コモディティ化</a:t>
            </a:r>
          </a:p>
        </p:txBody>
      </p:sp>
      <p:sp>
        <p:nvSpPr>
          <p:cNvPr id="29" name="AutoShape 30"/>
          <p:cNvSpPr>
            <a:spLocks noChangeArrowheads="1"/>
          </p:cNvSpPr>
          <p:nvPr/>
        </p:nvSpPr>
        <p:spPr bwMode="auto">
          <a:xfrm>
            <a:off x="5940425" y="2339975"/>
            <a:ext cx="755650" cy="504825"/>
          </a:xfrm>
          <a:prstGeom prst="roundRect">
            <a:avLst>
              <a:gd name="adj" fmla="val 16667"/>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anchor="ctr"/>
          <a:lstStyle/>
          <a:p>
            <a:pPr algn="ctr"/>
            <a:r>
              <a:rPr lang="en-US" altLang="ja-JP" sz="1600" dirty="0"/>
              <a:t>OSS</a:t>
            </a:r>
            <a:r>
              <a:rPr lang="ja-JP" altLang="en-US" sz="1600" dirty="0"/>
              <a:t>の</a:t>
            </a:r>
          </a:p>
          <a:p>
            <a:pPr algn="ctr"/>
            <a:r>
              <a:rPr lang="ja-JP" altLang="en-US" sz="1600" dirty="0"/>
              <a:t>普及</a:t>
            </a:r>
          </a:p>
        </p:txBody>
      </p:sp>
      <p:sp>
        <p:nvSpPr>
          <p:cNvPr id="30" name="Text Box 31"/>
          <p:cNvSpPr txBox="1">
            <a:spLocks noChangeArrowheads="1"/>
          </p:cNvSpPr>
          <p:nvPr/>
        </p:nvSpPr>
        <p:spPr bwMode="auto">
          <a:xfrm>
            <a:off x="4643438" y="1331913"/>
            <a:ext cx="1512887" cy="646331"/>
          </a:xfrm>
          <a:prstGeom prst="rect">
            <a:avLst/>
          </a:prstGeom>
          <a:noFill/>
          <a:ln w="12700" cap="sq">
            <a:noFill/>
            <a:miter lim="800000"/>
            <a:headEnd type="none" w="sm" len="sm"/>
            <a:tailEnd type="none" w="sm" len="sm"/>
          </a:ln>
          <a:effectLst/>
        </p:spPr>
        <p:txBody>
          <a:bodyPr>
            <a:spAutoFit/>
          </a:bodyPr>
          <a:lstStyle/>
          <a:p>
            <a:r>
              <a:rPr lang="en-US" altLang="ja-JP" sz="1800" b="1" dirty="0">
                <a:solidFill>
                  <a:srgbClr val="92D050"/>
                </a:solidFill>
              </a:rPr>
              <a:t>Windows OS </a:t>
            </a:r>
          </a:p>
        </p:txBody>
      </p:sp>
      <p:sp>
        <p:nvSpPr>
          <p:cNvPr id="31" name="Text Box 32"/>
          <p:cNvSpPr txBox="1">
            <a:spLocks noChangeArrowheads="1"/>
          </p:cNvSpPr>
          <p:nvPr/>
        </p:nvSpPr>
        <p:spPr bwMode="auto">
          <a:xfrm>
            <a:off x="5364163" y="2843213"/>
            <a:ext cx="2082621" cy="369332"/>
          </a:xfrm>
          <a:prstGeom prst="rect">
            <a:avLst/>
          </a:prstGeom>
          <a:noFill/>
          <a:ln w="12700" cap="sq">
            <a:noFill/>
            <a:miter lim="800000"/>
            <a:headEnd type="none" w="sm" len="sm"/>
            <a:tailEnd type="none" w="sm" len="sm"/>
          </a:ln>
          <a:effectLst/>
        </p:spPr>
        <p:txBody>
          <a:bodyPr wrap="none">
            <a:spAutoFit/>
          </a:bodyPr>
          <a:lstStyle/>
          <a:p>
            <a:r>
              <a:rPr lang="en-US" altLang="ja-JP" sz="1800" b="1" dirty="0">
                <a:solidFill>
                  <a:srgbClr val="F88000"/>
                </a:solidFill>
              </a:rPr>
              <a:t>Open Source OS </a:t>
            </a:r>
          </a:p>
        </p:txBody>
      </p:sp>
      <p:sp>
        <p:nvSpPr>
          <p:cNvPr id="38" name="AutoShape 44"/>
          <p:cNvSpPr>
            <a:spLocks noChangeArrowheads="1"/>
          </p:cNvSpPr>
          <p:nvPr/>
        </p:nvSpPr>
        <p:spPr bwMode="auto">
          <a:xfrm>
            <a:off x="1295400" y="1524000"/>
            <a:ext cx="2663825" cy="287338"/>
          </a:xfrm>
          <a:prstGeom prst="roundRect">
            <a:avLst>
              <a:gd name="adj" fmla="val 16667"/>
            </a:avLst>
          </a:prstGeom>
          <a:noFill/>
          <a:ln w="12700" cap="sq">
            <a:noFill/>
            <a:round/>
            <a:headEnd type="none" w="sm" len="sm"/>
            <a:tailEnd type="none" w="sm" len="sm"/>
          </a:ln>
          <a:effectLst/>
        </p:spPr>
        <p:txBody>
          <a:bodyPr wrap="none" anchor="ctr"/>
          <a:lstStyle/>
          <a:p>
            <a:pPr algn="ctr"/>
            <a:r>
              <a:rPr lang="ja-JP" altLang="en-US" sz="1800" b="1" dirty="0">
                <a:solidFill>
                  <a:srgbClr val="1299C3"/>
                </a:solidFill>
              </a:rPr>
              <a:t>オペレーティングシステム</a:t>
            </a:r>
            <a:endParaRPr lang="ja-JP" altLang="en-US" sz="1800" dirty="0"/>
          </a:p>
        </p:txBody>
      </p:sp>
      <p:sp>
        <p:nvSpPr>
          <p:cNvPr id="40" name="スライド番号プレースホルダ 39"/>
          <p:cNvSpPr>
            <a:spLocks noGrp="1"/>
          </p:cNvSpPr>
          <p:nvPr>
            <p:ph type="sldNum" sz="quarter" idx="10"/>
          </p:nvPr>
        </p:nvSpPr>
        <p:spPr/>
        <p:txBody>
          <a:bodyPr/>
          <a:lstStyle/>
          <a:p>
            <a:fld id="{605BD4D4-50C6-4BD3-903A-027A544762F2}" type="slidenum">
              <a:rPr lang="en-US" altLang="ja-JP" smtClean="0"/>
              <a:pPr/>
              <a:t>9</a:t>
            </a:fld>
            <a:endParaRPr lang="en-US" altLang="ja-JP"/>
          </a:p>
        </p:txBody>
      </p:sp>
      <p:sp>
        <p:nvSpPr>
          <p:cNvPr id="41" name="Text Box 22"/>
          <p:cNvSpPr txBox="1">
            <a:spLocks noChangeArrowheads="1"/>
          </p:cNvSpPr>
          <p:nvPr/>
        </p:nvSpPr>
        <p:spPr bwMode="auto">
          <a:xfrm>
            <a:off x="3886200" y="2667000"/>
            <a:ext cx="377026" cy="369332"/>
          </a:xfrm>
          <a:prstGeom prst="rect">
            <a:avLst/>
          </a:prstGeom>
          <a:noFill/>
          <a:ln w="12700" cap="sq">
            <a:noFill/>
            <a:miter lim="800000"/>
            <a:headEnd type="none" w="sm" len="sm"/>
            <a:tailEnd type="none" w="sm" len="sm"/>
          </a:ln>
          <a:effectLst/>
        </p:spPr>
        <p:txBody>
          <a:bodyPr wrap="none">
            <a:spAutoFit/>
          </a:bodyPr>
          <a:lstStyle/>
          <a:p>
            <a:r>
              <a:rPr lang="en-US" altLang="ja-JP" sz="1800" b="1" dirty="0" smtClean="0">
                <a:solidFill>
                  <a:srgbClr val="92D050"/>
                </a:solidFill>
              </a:rPr>
              <a:t>7 </a:t>
            </a:r>
            <a:endParaRPr lang="en-US" altLang="ja-JP" sz="1800" b="1" dirty="0">
              <a:solidFill>
                <a:srgbClr val="92D050"/>
              </a:solidFill>
            </a:endParaRPr>
          </a:p>
        </p:txBody>
      </p:sp>
      <p:pic>
        <p:nvPicPr>
          <p:cNvPr id="42" name="Picture 2" descr="http://images-jp.amazon.com/images/P/4798100234.09.LZZZZZZZ.jpg"/>
          <p:cNvPicPr>
            <a:picLocks noChangeAspect="1" noChangeArrowheads="1"/>
          </p:cNvPicPr>
          <p:nvPr/>
        </p:nvPicPr>
        <p:blipFill>
          <a:blip r:embed="rId2" cstate="print"/>
          <a:srcRect/>
          <a:stretch>
            <a:fillRect/>
          </a:stretch>
        </p:blipFill>
        <p:spPr bwMode="auto">
          <a:xfrm>
            <a:off x="7391400" y="3276600"/>
            <a:ext cx="1524000" cy="2207013"/>
          </a:xfrm>
          <a:prstGeom prst="rect">
            <a:avLst/>
          </a:prstGeom>
          <a:noFill/>
        </p:spPr>
      </p:pic>
      <p:sp>
        <p:nvSpPr>
          <p:cNvPr id="43" name="正方形/長方形 42"/>
          <p:cNvSpPr/>
          <p:nvPr/>
        </p:nvSpPr>
        <p:spPr>
          <a:xfrm>
            <a:off x="7305035" y="5562600"/>
            <a:ext cx="1838965" cy="523220"/>
          </a:xfrm>
          <a:prstGeom prst="rect">
            <a:avLst/>
          </a:prstGeom>
        </p:spPr>
        <p:txBody>
          <a:bodyPr wrap="none">
            <a:spAutoFit/>
          </a:bodyPr>
          <a:lstStyle/>
          <a:p>
            <a:r>
              <a:rPr lang="ja-JP" altLang="en-US" sz="1400" dirty="0" smtClean="0">
                <a:latin typeface="メイリオ" pitchFamily="50" charset="-128"/>
                <a:ea typeface="メイリオ" pitchFamily="50" charset="-128"/>
              </a:rPr>
              <a:t>クレイトン・</a:t>
            </a:r>
            <a:endParaRPr lang="en-US" altLang="ja-JP" sz="1400" dirty="0" smtClean="0">
              <a:latin typeface="メイリオ" pitchFamily="50" charset="-128"/>
              <a:ea typeface="メイリオ" pitchFamily="50" charset="-128"/>
            </a:endParaRPr>
          </a:p>
          <a:p>
            <a:r>
              <a:rPr lang="ja-JP" altLang="en-US" sz="1400" dirty="0" smtClean="0">
                <a:latin typeface="メイリオ" pitchFamily="50" charset="-128"/>
                <a:ea typeface="メイリオ" pitchFamily="50" charset="-128"/>
              </a:rPr>
              <a:t>クリステンセン </a:t>
            </a:r>
            <a:r>
              <a:rPr lang="en-US" altLang="ja-JP" sz="1400" dirty="0" smtClean="0">
                <a:latin typeface="メイリオ" pitchFamily="50" charset="-128"/>
                <a:ea typeface="メイリオ" pitchFamily="50" charset="-128"/>
              </a:rPr>
              <a:t>(</a:t>
            </a:r>
            <a:r>
              <a:rPr lang="ja-JP" altLang="en-US" sz="1400" dirty="0" smtClean="0">
                <a:latin typeface="メイリオ" pitchFamily="50" charset="-128"/>
                <a:ea typeface="メイリオ" pitchFamily="50" charset="-128"/>
              </a:rPr>
              <a:t>著</a:t>
            </a:r>
            <a:r>
              <a:rPr lang="en-US" altLang="ja-JP" sz="1400" dirty="0" smtClean="0">
                <a:latin typeface="メイリオ" pitchFamily="50" charset="-128"/>
                <a:ea typeface="メイリオ" pitchFamily="50" charset="-128"/>
              </a:rPr>
              <a:t>)</a:t>
            </a:r>
            <a:endParaRPr lang="ja-JP" altLang="en-US" sz="1400" dirty="0">
              <a:latin typeface="メイリオ" pitchFamily="50" charset="-128"/>
              <a:ea typeface="メイリオ"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3"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1"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0-#ppt_w/2"/>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1"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1"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1"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1"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1" nodeType="click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ppt_x"/>
                                          </p:val>
                                        </p:tav>
                                        <p:tav tm="100000">
                                          <p:val>
                                            <p:strVal val="#ppt_x"/>
                                          </p:val>
                                        </p:tav>
                                      </p:tavLst>
                                    </p:anim>
                                    <p:anim calcmode="lin" valueType="num">
                                      <p:cBhvr additive="base">
                                        <p:cTn id="5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2"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0-#ppt_w/2"/>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2"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0-#ppt_w/2"/>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checkerboard(across)">
                                      <p:cBhvr>
                                        <p:cTn id="73" dur="2000"/>
                                        <p:tgtEl>
                                          <p:spTgt spid="9"/>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12" fill="hold" grpId="1" nodeType="click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additive="base">
                                        <p:cTn id="78" dur="500" fill="hold"/>
                                        <p:tgtEl>
                                          <p:spTgt spid="31"/>
                                        </p:tgtEl>
                                        <p:attrNameLst>
                                          <p:attrName>ppt_x</p:attrName>
                                        </p:attrNameLst>
                                      </p:cBhvr>
                                      <p:tavLst>
                                        <p:tav tm="0">
                                          <p:val>
                                            <p:strVal val="0-#ppt_w/2"/>
                                          </p:val>
                                        </p:tav>
                                        <p:tav tm="100000">
                                          <p:val>
                                            <p:strVal val="#ppt_x"/>
                                          </p:val>
                                        </p:tav>
                                      </p:tavLst>
                                    </p:anim>
                                    <p:anim calcmode="lin" valueType="num">
                                      <p:cBhvr additive="base">
                                        <p:cTn id="7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63" presetClass="path" presetSubtype="0" accel="50000" decel="50000" fill="hold" grpId="0" nodeType="clickEffect">
                                  <p:stCondLst>
                                    <p:cond delay="0"/>
                                  </p:stCondLst>
                                  <p:childTnLst>
                                    <p:animMotion origin="layout" path="M 1.94444E-6 3.7037E-7 L 0.18107 -0.00139 " pathEditMode="relative" rAng="0" ptsTypes="AA">
                                      <p:cBhvr>
                                        <p:cTn id="83" dur="2000" fill="hold"/>
                                        <p:tgtEl>
                                          <p:spTgt spid="11"/>
                                        </p:tgtEl>
                                        <p:attrNameLst>
                                          <p:attrName>ppt_x</p:attrName>
                                          <p:attrName>ppt_y</p:attrName>
                                        </p:attrNameLst>
                                      </p:cBhvr>
                                      <p:rCtr x="90" y="-1"/>
                                    </p:animMotion>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blinds(horizontal)">
                                      <p:cBhvr>
                                        <p:cTn id="88" dur="500"/>
                                        <p:tgtEl>
                                          <p:spTgt spid="29"/>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blinds(horizontal)">
                                      <p:cBhvr>
                                        <p:cTn id="93" dur="500"/>
                                        <p:tgtEl>
                                          <p:spTgt spid="28"/>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xit" presetSubtype="4" fill="hold" grpId="0" nodeType="clickEffect">
                                  <p:stCondLst>
                                    <p:cond delay="0"/>
                                  </p:stCondLst>
                                  <p:childTnLst>
                                    <p:anim calcmode="lin" valueType="num">
                                      <p:cBhvr additive="base">
                                        <p:cTn id="97" dur="500"/>
                                        <p:tgtEl>
                                          <p:spTgt spid="26"/>
                                        </p:tgtEl>
                                        <p:attrNameLst>
                                          <p:attrName>ppt_x</p:attrName>
                                        </p:attrNameLst>
                                      </p:cBhvr>
                                      <p:tavLst>
                                        <p:tav tm="0">
                                          <p:val>
                                            <p:strVal val="ppt_x"/>
                                          </p:val>
                                        </p:tav>
                                        <p:tav tm="100000">
                                          <p:val>
                                            <p:strVal val="ppt_x"/>
                                          </p:val>
                                        </p:tav>
                                      </p:tavLst>
                                    </p:anim>
                                    <p:anim calcmode="lin" valueType="num">
                                      <p:cBhvr additive="base">
                                        <p:cTn id="98" dur="500"/>
                                        <p:tgtEl>
                                          <p:spTgt spid="26"/>
                                        </p:tgtEl>
                                        <p:attrNameLst>
                                          <p:attrName>ppt_y</p:attrName>
                                        </p:attrNameLst>
                                      </p:cBhvr>
                                      <p:tavLst>
                                        <p:tav tm="0">
                                          <p:val>
                                            <p:strVal val="ppt_y"/>
                                          </p:val>
                                        </p:tav>
                                        <p:tav tm="100000">
                                          <p:val>
                                            <p:strVal val="1+ppt_h/2"/>
                                          </p:val>
                                        </p:tav>
                                      </p:tavLst>
                                    </p:anim>
                                    <p:set>
                                      <p:cBhvr>
                                        <p:cTn id="99" dur="1" fill="hold">
                                          <p:stCondLst>
                                            <p:cond delay="499"/>
                                          </p:stCondLst>
                                        </p:cTn>
                                        <p:tgtEl>
                                          <p:spTgt spid="26"/>
                                        </p:tgtEl>
                                        <p:attrNameLst>
                                          <p:attrName>style.visibility</p:attrName>
                                        </p:attrNameLst>
                                      </p:cBhvr>
                                      <p:to>
                                        <p:strVal val="hidden"/>
                                      </p:to>
                                    </p:set>
                                  </p:childTnLst>
                                </p:cTn>
                              </p:par>
                              <p:par>
                                <p:cTn id="100" presetID="2" presetClass="exit" presetSubtype="4" fill="hold" grpId="0" nodeType="withEffect">
                                  <p:stCondLst>
                                    <p:cond delay="0"/>
                                  </p:stCondLst>
                                  <p:childTnLst>
                                    <p:anim calcmode="lin" valueType="num">
                                      <p:cBhvr additive="base">
                                        <p:cTn id="101" dur="500"/>
                                        <p:tgtEl>
                                          <p:spTgt spid="25"/>
                                        </p:tgtEl>
                                        <p:attrNameLst>
                                          <p:attrName>ppt_x</p:attrName>
                                        </p:attrNameLst>
                                      </p:cBhvr>
                                      <p:tavLst>
                                        <p:tav tm="0">
                                          <p:val>
                                            <p:strVal val="ppt_x"/>
                                          </p:val>
                                        </p:tav>
                                        <p:tav tm="100000">
                                          <p:val>
                                            <p:strVal val="ppt_x"/>
                                          </p:val>
                                        </p:tav>
                                      </p:tavLst>
                                    </p:anim>
                                    <p:anim calcmode="lin" valueType="num">
                                      <p:cBhvr additive="base">
                                        <p:cTn id="102" dur="500"/>
                                        <p:tgtEl>
                                          <p:spTgt spid="25"/>
                                        </p:tgtEl>
                                        <p:attrNameLst>
                                          <p:attrName>ppt_y</p:attrName>
                                        </p:attrNameLst>
                                      </p:cBhvr>
                                      <p:tavLst>
                                        <p:tav tm="0">
                                          <p:val>
                                            <p:strVal val="ppt_y"/>
                                          </p:val>
                                        </p:tav>
                                        <p:tav tm="100000">
                                          <p:val>
                                            <p:strVal val="1+ppt_h/2"/>
                                          </p:val>
                                        </p:tav>
                                      </p:tavLst>
                                    </p:anim>
                                    <p:set>
                                      <p:cBhvr>
                                        <p:cTn id="103" dur="1" fill="hold">
                                          <p:stCondLst>
                                            <p:cond delay="499"/>
                                          </p:stCondLst>
                                        </p:cTn>
                                        <p:tgtEl>
                                          <p:spTgt spid="25"/>
                                        </p:tgtEl>
                                        <p:attrNameLst>
                                          <p:attrName>style.visibility</p:attrName>
                                        </p:attrNameLst>
                                      </p:cBhvr>
                                      <p:to>
                                        <p:strVal val="hidden"/>
                                      </p:to>
                                    </p:set>
                                  </p:childTnLst>
                                </p:cTn>
                              </p:par>
                              <p:par>
                                <p:cTn id="104" presetID="2" presetClass="exit" presetSubtype="4" fill="hold" grpId="0" nodeType="withEffect">
                                  <p:stCondLst>
                                    <p:cond delay="0"/>
                                  </p:stCondLst>
                                  <p:childTnLst>
                                    <p:anim calcmode="lin" valueType="num">
                                      <p:cBhvr additive="base">
                                        <p:cTn id="105" dur="500"/>
                                        <p:tgtEl>
                                          <p:spTgt spid="24"/>
                                        </p:tgtEl>
                                        <p:attrNameLst>
                                          <p:attrName>ppt_x</p:attrName>
                                        </p:attrNameLst>
                                      </p:cBhvr>
                                      <p:tavLst>
                                        <p:tav tm="0">
                                          <p:val>
                                            <p:strVal val="ppt_x"/>
                                          </p:val>
                                        </p:tav>
                                        <p:tav tm="100000">
                                          <p:val>
                                            <p:strVal val="ppt_x"/>
                                          </p:val>
                                        </p:tav>
                                      </p:tavLst>
                                    </p:anim>
                                    <p:anim calcmode="lin" valueType="num">
                                      <p:cBhvr additive="base">
                                        <p:cTn id="106" dur="500"/>
                                        <p:tgtEl>
                                          <p:spTgt spid="24"/>
                                        </p:tgtEl>
                                        <p:attrNameLst>
                                          <p:attrName>ppt_y</p:attrName>
                                        </p:attrNameLst>
                                      </p:cBhvr>
                                      <p:tavLst>
                                        <p:tav tm="0">
                                          <p:val>
                                            <p:strVal val="ppt_y"/>
                                          </p:val>
                                        </p:tav>
                                        <p:tav tm="100000">
                                          <p:val>
                                            <p:strVal val="1+ppt_h/2"/>
                                          </p:val>
                                        </p:tav>
                                      </p:tavLst>
                                    </p:anim>
                                    <p:set>
                                      <p:cBhvr>
                                        <p:cTn id="107" dur="1" fill="hold">
                                          <p:stCondLst>
                                            <p:cond delay="499"/>
                                          </p:stCondLst>
                                        </p:cTn>
                                        <p:tgtEl>
                                          <p:spTgt spid="24"/>
                                        </p:tgtEl>
                                        <p:attrNameLst>
                                          <p:attrName>style.visibility</p:attrName>
                                        </p:attrNameLst>
                                      </p:cBhvr>
                                      <p:to>
                                        <p:strVal val="hidden"/>
                                      </p:to>
                                    </p:set>
                                  </p:childTnLst>
                                </p:cTn>
                              </p:par>
                              <p:par>
                                <p:cTn id="108" presetID="2" presetClass="exit" presetSubtype="4" fill="hold" grpId="0" nodeType="withEffect">
                                  <p:stCondLst>
                                    <p:cond delay="0"/>
                                  </p:stCondLst>
                                  <p:childTnLst>
                                    <p:anim calcmode="lin" valueType="num">
                                      <p:cBhvr additive="base">
                                        <p:cTn id="109" dur="500"/>
                                        <p:tgtEl>
                                          <p:spTgt spid="23"/>
                                        </p:tgtEl>
                                        <p:attrNameLst>
                                          <p:attrName>ppt_x</p:attrName>
                                        </p:attrNameLst>
                                      </p:cBhvr>
                                      <p:tavLst>
                                        <p:tav tm="0">
                                          <p:val>
                                            <p:strVal val="ppt_x"/>
                                          </p:val>
                                        </p:tav>
                                        <p:tav tm="100000">
                                          <p:val>
                                            <p:strVal val="ppt_x"/>
                                          </p:val>
                                        </p:tav>
                                      </p:tavLst>
                                    </p:anim>
                                    <p:anim calcmode="lin" valueType="num">
                                      <p:cBhvr additive="base">
                                        <p:cTn id="110" dur="500"/>
                                        <p:tgtEl>
                                          <p:spTgt spid="23"/>
                                        </p:tgtEl>
                                        <p:attrNameLst>
                                          <p:attrName>ppt_y</p:attrName>
                                        </p:attrNameLst>
                                      </p:cBhvr>
                                      <p:tavLst>
                                        <p:tav tm="0">
                                          <p:val>
                                            <p:strVal val="ppt_y"/>
                                          </p:val>
                                        </p:tav>
                                        <p:tav tm="100000">
                                          <p:val>
                                            <p:strVal val="1+ppt_h/2"/>
                                          </p:val>
                                        </p:tav>
                                      </p:tavLst>
                                    </p:anim>
                                    <p:set>
                                      <p:cBhvr>
                                        <p:cTn id="111" dur="1" fill="hold">
                                          <p:stCondLst>
                                            <p:cond delay="499"/>
                                          </p:stCondLst>
                                        </p:cTn>
                                        <p:tgtEl>
                                          <p:spTgt spid="23"/>
                                        </p:tgtEl>
                                        <p:attrNameLst>
                                          <p:attrName>style.visibility</p:attrName>
                                        </p:attrNameLst>
                                      </p:cBhvr>
                                      <p:to>
                                        <p:strVal val="hidden"/>
                                      </p:to>
                                    </p:set>
                                  </p:childTnLst>
                                </p:cTn>
                              </p:par>
                              <p:par>
                                <p:cTn id="112" presetID="2" presetClass="exit" presetSubtype="4" fill="hold" grpId="0" nodeType="withEffect">
                                  <p:stCondLst>
                                    <p:cond delay="0"/>
                                  </p:stCondLst>
                                  <p:childTnLst>
                                    <p:anim calcmode="lin" valueType="num">
                                      <p:cBhvr additive="base">
                                        <p:cTn id="113" dur="500"/>
                                        <p:tgtEl>
                                          <p:spTgt spid="22"/>
                                        </p:tgtEl>
                                        <p:attrNameLst>
                                          <p:attrName>ppt_x</p:attrName>
                                        </p:attrNameLst>
                                      </p:cBhvr>
                                      <p:tavLst>
                                        <p:tav tm="0">
                                          <p:val>
                                            <p:strVal val="ppt_x"/>
                                          </p:val>
                                        </p:tav>
                                        <p:tav tm="100000">
                                          <p:val>
                                            <p:strVal val="ppt_x"/>
                                          </p:val>
                                        </p:tav>
                                      </p:tavLst>
                                    </p:anim>
                                    <p:anim calcmode="lin" valueType="num">
                                      <p:cBhvr additive="base">
                                        <p:cTn id="114" dur="500"/>
                                        <p:tgtEl>
                                          <p:spTgt spid="22"/>
                                        </p:tgtEl>
                                        <p:attrNameLst>
                                          <p:attrName>ppt_y</p:attrName>
                                        </p:attrNameLst>
                                      </p:cBhvr>
                                      <p:tavLst>
                                        <p:tav tm="0">
                                          <p:val>
                                            <p:strVal val="ppt_y"/>
                                          </p:val>
                                        </p:tav>
                                        <p:tav tm="100000">
                                          <p:val>
                                            <p:strVal val="1+ppt_h/2"/>
                                          </p:val>
                                        </p:tav>
                                      </p:tavLst>
                                    </p:anim>
                                    <p:set>
                                      <p:cBhvr>
                                        <p:cTn id="115" dur="1" fill="hold">
                                          <p:stCondLst>
                                            <p:cond delay="499"/>
                                          </p:stCondLst>
                                        </p:cTn>
                                        <p:tgtEl>
                                          <p:spTgt spid="22"/>
                                        </p:tgtEl>
                                        <p:attrNameLst>
                                          <p:attrName>style.visibility</p:attrName>
                                        </p:attrNameLst>
                                      </p:cBhvr>
                                      <p:to>
                                        <p:strVal val="hidden"/>
                                      </p:to>
                                    </p:set>
                                  </p:childTnLst>
                                </p:cTn>
                              </p:par>
                              <p:par>
                                <p:cTn id="116" presetID="2" presetClass="exit" presetSubtype="4" fill="hold" grpId="0" nodeType="withEffect">
                                  <p:stCondLst>
                                    <p:cond delay="0"/>
                                  </p:stCondLst>
                                  <p:childTnLst>
                                    <p:anim calcmode="lin" valueType="num">
                                      <p:cBhvr additive="base">
                                        <p:cTn id="117" dur="500"/>
                                        <p:tgtEl>
                                          <p:spTgt spid="41"/>
                                        </p:tgtEl>
                                        <p:attrNameLst>
                                          <p:attrName>ppt_x</p:attrName>
                                        </p:attrNameLst>
                                      </p:cBhvr>
                                      <p:tavLst>
                                        <p:tav tm="0">
                                          <p:val>
                                            <p:strVal val="ppt_x"/>
                                          </p:val>
                                        </p:tav>
                                        <p:tav tm="100000">
                                          <p:val>
                                            <p:strVal val="ppt_x"/>
                                          </p:val>
                                        </p:tav>
                                      </p:tavLst>
                                    </p:anim>
                                    <p:anim calcmode="lin" valueType="num">
                                      <p:cBhvr additive="base">
                                        <p:cTn id="118" dur="500"/>
                                        <p:tgtEl>
                                          <p:spTgt spid="41"/>
                                        </p:tgtEl>
                                        <p:attrNameLst>
                                          <p:attrName>ppt_y</p:attrName>
                                        </p:attrNameLst>
                                      </p:cBhvr>
                                      <p:tavLst>
                                        <p:tav tm="0">
                                          <p:val>
                                            <p:strVal val="ppt_y"/>
                                          </p:val>
                                        </p:tav>
                                        <p:tav tm="100000">
                                          <p:val>
                                            <p:strVal val="1+ppt_h/2"/>
                                          </p:val>
                                        </p:tav>
                                      </p:tavLst>
                                    </p:anim>
                                    <p:set>
                                      <p:cBhvr>
                                        <p:cTn id="119" dur="1" fill="hold">
                                          <p:stCondLst>
                                            <p:cond delay="499"/>
                                          </p:stCondLst>
                                        </p:cTn>
                                        <p:tgtEl>
                                          <p:spTgt spid="41"/>
                                        </p:tgtEl>
                                        <p:attrNameLst>
                                          <p:attrName>style.visibility</p:attrName>
                                        </p:attrNameLst>
                                      </p:cBhvr>
                                      <p:to>
                                        <p:strVal val="hidden"/>
                                      </p:to>
                                    </p:set>
                                  </p:childTnLst>
                                </p:cTn>
                              </p:par>
                              <p:par>
                                <p:cTn id="120" presetID="2" presetClass="exit" presetSubtype="4" fill="hold" grpId="0" nodeType="withEffect">
                                  <p:stCondLst>
                                    <p:cond delay="0"/>
                                  </p:stCondLst>
                                  <p:childTnLst>
                                    <p:anim calcmode="lin" valueType="num">
                                      <p:cBhvr additive="base">
                                        <p:cTn id="121" dur="500"/>
                                        <p:tgtEl>
                                          <p:spTgt spid="30"/>
                                        </p:tgtEl>
                                        <p:attrNameLst>
                                          <p:attrName>ppt_x</p:attrName>
                                        </p:attrNameLst>
                                      </p:cBhvr>
                                      <p:tavLst>
                                        <p:tav tm="0">
                                          <p:val>
                                            <p:strVal val="ppt_x"/>
                                          </p:val>
                                        </p:tav>
                                        <p:tav tm="100000">
                                          <p:val>
                                            <p:strVal val="ppt_x"/>
                                          </p:val>
                                        </p:tav>
                                      </p:tavLst>
                                    </p:anim>
                                    <p:anim calcmode="lin" valueType="num">
                                      <p:cBhvr additive="base">
                                        <p:cTn id="122" dur="500"/>
                                        <p:tgtEl>
                                          <p:spTgt spid="30"/>
                                        </p:tgtEl>
                                        <p:attrNameLst>
                                          <p:attrName>ppt_y</p:attrName>
                                        </p:attrNameLst>
                                      </p:cBhvr>
                                      <p:tavLst>
                                        <p:tav tm="0">
                                          <p:val>
                                            <p:strVal val="ppt_y"/>
                                          </p:val>
                                        </p:tav>
                                        <p:tav tm="100000">
                                          <p:val>
                                            <p:strVal val="1+ppt_h/2"/>
                                          </p:val>
                                        </p:tav>
                                      </p:tavLst>
                                    </p:anim>
                                    <p:set>
                                      <p:cBhvr>
                                        <p:cTn id="123" dur="1" fill="hold">
                                          <p:stCondLst>
                                            <p:cond delay="499"/>
                                          </p:stCondLst>
                                        </p:cTn>
                                        <p:tgtEl>
                                          <p:spTgt spid="30"/>
                                        </p:tgtEl>
                                        <p:attrNameLst>
                                          <p:attrName>style.visibility</p:attrName>
                                        </p:attrNameLst>
                                      </p:cBhvr>
                                      <p:to>
                                        <p:strVal val="hidden"/>
                                      </p:to>
                                    </p:set>
                                  </p:childTnLst>
                                </p:cTn>
                              </p:par>
                              <p:par>
                                <p:cTn id="124" presetID="2" presetClass="exit" presetSubtype="4" fill="hold" grpId="0" nodeType="withEffect">
                                  <p:stCondLst>
                                    <p:cond delay="0"/>
                                  </p:stCondLst>
                                  <p:childTnLst>
                                    <p:anim calcmode="lin" valueType="num">
                                      <p:cBhvr additive="base">
                                        <p:cTn id="125" dur="500"/>
                                        <p:tgtEl>
                                          <p:spTgt spid="31"/>
                                        </p:tgtEl>
                                        <p:attrNameLst>
                                          <p:attrName>ppt_x</p:attrName>
                                        </p:attrNameLst>
                                      </p:cBhvr>
                                      <p:tavLst>
                                        <p:tav tm="0">
                                          <p:val>
                                            <p:strVal val="ppt_x"/>
                                          </p:val>
                                        </p:tav>
                                        <p:tav tm="100000">
                                          <p:val>
                                            <p:strVal val="ppt_x"/>
                                          </p:val>
                                        </p:tav>
                                      </p:tavLst>
                                    </p:anim>
                                    <p:anim calcmode="lin" valueType="num">
                                      <p:cBhvr additive="base">
                                        <p:cTn id="126" dur="500"/>
                                        <p:tgtEl>
                                          <p:spTgt spid="31"/>
                                        </p:tgtEl>
                                        <p:attrNameLst>
                                          <p:attrName>ppt_y</p:attrName>
                                        </p:attrNameLst>
                                      </p:cBhvr>
                                      <p:tavLst>
                                        <p:tav tm="0">
                                          <p:val>
                                            <p:strVal val="ppt_y"/>
                                          </p:val>
                                        </p:tav>
                                        <p:tav tm="100000">
                                          <p:val>
                                            <p:strVal val="1+ppt_h/2"/>
                                          </p:val>
                                        </p:tav>
                                      </p:tavLst>
                                    </p:anim>
                                    <p:set>
                                      <p:cBhvr>
                                        <p:cTn id="127" dur="1" fill="hold">
                                          <p:stCondLst>
                                            <p:cond delay="499"/>
                                          </p:stCondLst>
                                        </p:cTn>
                                        <p:tgtEl>
                                          <p:spTgt spid="31"/>
                                        </p:tgtEl>
                                        <p:attrNameLst>
                                          <p:attrName>style.visibility</p:attrName>
                                        </p:attrNameLst>
                                      </p:cBhvr>
                                      <p:to>
                                        <p:strVal val="hidden"/>
                                      </p:to>
                                    </p:set>
                                  </p:childTnLst>
                                </p:cTn>
                              </p:par>
                              <p:par>
                                <p:cTn id="128" presetID="2" presetClass="exit" presetSubtype="4" fill="hold" grpId="1" nodeType="withEffect">
                                  <p:stCondLst>
                                    <p:cond delay="0"/>
                                  </p:stCondLst>
                                  <p:childTnLst>
                                    <p:anim calcmode="lin" valueType="num">
                                      <p:cBhvr additive="base">
                                        <p:cTn id="129" dur="500"/>
                                        <p:tgtEl>
                                          <p:spTgt spid="11"/>
                                        </p:tgtEl>
                                        <p:attrNameLst>
                                          <p:attrName>ppt_x</p:attrName>
                                        </p:attrNameLst>
                                      </p:cBhvr>
                                      <p:tavLst>
                                        <p:tav tm="0">
                                          <p:val>
                                            <p:strVal val="ppt_x"/>
                                          </p:val>
                                        </p:tav>
                                        <p:tav tm="100000">
                                          <p:val>
                                            <p:strVal val="ppt_x"/>
                                          </p:val>
                                        </p:tav>
                                      </p:tavLst>
                                    </p:anim>
                                    <p:anim calcmode="lin" valueType="num">
                                      <p:cBhvr additive="base">
                                        <p:cTn id="130" dur="500"/>
                                        <p:tgtEl>
                                          <p:spTgt spid="11"/>
                                        </p:tgtEl>
                                        <p:attrNameLst>
                                          <p:attrName>ppt_y</p:attrName>
                                        </p:attrNameLst>
                                      </p:cBhvr>
                                      <p:tavLst>
                                        <p:tav tm="0">
                                          <p:val>
                                            <p:strVal val="ppt_y"/>
                                          </p:val>
                                        </p:tav>
                                        <p:tav tm="100000">
                                          <p:val>
                                            <p:strVal val="1+ppt_h/2"/>
                                          </p:val>
                                        </p:tav>
                                      </p:tavLst>
                                    </p:anim>
                                    <p:set>
                                      <p:cBhvr>
                                        <p:cTn id="131" dur="1" fill="hold">
                                          <p:stCondLst>
                                            <p:cond delay="499"/>
                                          </p:stCondLst>
                                        </p:cTn>
                                        <p:tgtEl>
                                          <p:spTgt spid="11"/>
                                        </p:tgtEl>
                                        <p:attrNameLst>
                                          <p:attrName>style.visibility</p:attrName>
                                        </p:attrNameLst>
                                      </p:cBhvr>
                                      <p:to>
                                        <p:strVal val="hidden"/>
                                      </p:to>
                                    </p:set>
                                  </p:childTnLst>
                                </p:cTn>
                              </p:par>
                              <p:par>
                                <p:cTn id="132" presetID="2" presetClass="exit" presetSubtype="4" fill="hold" grpId="0" nodeType="withEffect">
                                  <p:stCondLst>
                                    <p:cond delay="0"/>
                                  </p:stCondLst>
                                  <p:childTnLst>
                                    <p:anim calcmode="lin" valueType="num">
                                      <p:cBhvr additive="base">
                                        <p:cTn id="133" dur="500"/>
                                        <p:tgtEl>
                                          <p:spTgt spid="38"/>
                                        </p:tgtEl>
                                        <p:attrNameLst>
                                          <p:attrName>ppt_x</p:attrName>
                                        </p:attrNameLst>
                                      </p:cBhvr>
                                      <p:tavLst>
                                        <p:tav tm="0">
                                          <p:val>
                                            <p:strVal val="ppt_x"/>
                                          </p:val>
                                        </p:tav>
                                        <p:tav tm="100000">
                                          <p:val>
                                            <p:strVal val="ppt_x"/>
                                          </p:val>
                                        </p:tav>
                                      </p:tavLst>
                                    </p:anim>
                                    <p:anim calcmode="lin" valueType="num">
                                      <p:cBhvr additive="base">
                                        <p:cTn id="134" dur="500"/>
                                        <p:tgtEl>
                                          <p:spTgt spid="38"/>
                                        </p:tgtEl>
                                        <p:attrNameLst>
                                          <p:attrName>ppt_y</p:attrName>
                                        </p:attrNameLst>
                                      </p:cBhvr>
                                      <p:tavLst>
                                        <p:tav tm="0">
                                          <p:val>
                                            <p:strVal val="ppt_y"/>
                                          </p:val>
                                        </p:tav>
                                        <p:tav tm="100000">
                                          <p:val>
                                            <p:strVal val="1+ppt_h/2"/>
                                          </p:val>
                                        </p:tav>
                                      </p:tavLst>
                                    </p:anim>
                                    <p:set>
                                      <p:cBhvr>
                                        <p:cTn id="135" dur="1" fill="hold">
                                          <p:stCondLst>
                                            <p:cond delay="499"/>
                                          </p:stCondLst>
                                        </p:cTn>
                                        <p:tgtEl>
                                          <p:spTgt spid="38"/>
                                        </p:tgtEl>
                                        <p:attrNameLst>
                                          <p:attrName>style.visibility</p:attrName>
                                        </p:attrNameLst>
                                      </p:cBhvr>
                                      <p:to>
                                        <p:strVal val="hidden"/>
                                      </p:to>
                                    </p:set>
                                  </p:childTnLst>
                                </p:cTn>
                              </p:par>
                              <p:par>
                                <p:cTn id="136" presetID="2" presetClass="exit" presetSubtype="4" fill="hold" grpId="1" nodeType="withEffect">
                                  <p:stCondLst>
                                    <p:cond delay="0"/>
                                  </p:stCondLst>
                                  <p:childTnLst>
                                    <p:anim calcmode="lin" valueType="num">
                                      <p:cBhvr additive="base">
                                        <p:cTn id="137" dur="500"/>
                                        <p:tgtEl>
                                          <p:spTgt spid="18"/>
                                        </p:tgtEl>
                                        <p:attrNameLst>
                                          <p:attrName>ppt_x</p:attrName>
                                        </p:attrNameLst>
                                      </p:cBhvr>
                                      <p:tavLst>
                                        <p:tav tm="0">
                                          <p:val>
                                            <p:strVal val="ppt_x"/>
                                          </p:val>
                                        </p:tav>
                                        <p:tav tm="100000">
                                          <p:val>
                                            <p:strVal val="ppt_x"/>
                                          </p:val>
                                        </p:tav>
                                      </p:tavLst>
                                    </p:anim>
                                    <p:anim calcmode="lin" valueType="num">
                                      <p:cBhvr additive="base">
                                        <p:cTn id="138" dur="500"/>
                                        <p:tgtEl>
                                          <p:spTgt spid="18"/>
                                        </p:tgtEl>
                                        <p:attrNameLst>
                                          <p:attrName>ppt_y</p:attrName>
                                        </p:attrNameLst>
                                      </p:cBhvr>
                                      <p:tavLst>
                                        <p:tav tm="0">
                                          <p:val>
                                            <p:strVal val="ppt_y"/>
                                          </p:val>
                                        </p:tav>
                                        <p:tav tm="100000">
                                          <p:val>
                                            <p:strVal val="1+ppt_h/2"/>
                                          </p:val>
                                        </p:tav>
                                      </p:tavLst>
                                    </p:anim>
                                    <p:set>
                                      <p:cBhvr>
                                        <p:cTn id="139" dur="1" fill="hold">
                                          <p:stCondLst>
                                            <p:cond delay="499"/>
                                          </p:stCondLst>
                                        </p:cTn>
                                        <p:tgtEl>
                                          <p:spTgt spid="18"/>
                                        </p:tgtEl>
                                        <p:attrNameLst>
                                          <p:attrName>style.visibility</p:attrName>
                                        </p:attrNameLst>
                                      </p:cBhvr>
                                      <p:to>
                                        <p:strVal val="hidden"/>
                                      </p:to>
                                    </p:set>
                                  </p:childTnLst>
                                </p:cTn>
                              </p:par>
                              <p:par>
                                <p:cTn id="140" presetID="2" presetClass="entr" presetSubtype="4" fill="hold" grpId="2" nodeType="withEffect">
                                  <p:stCondLst>
                                    <p:cond delay="0"/>
                                  </p:stCondLst>
                                  <p:childTnLst>
                                    <p:set>
                                      <p:cBhvr>
                                        <p:cTn id="141" dur="1" fill="hold">
                                          <p:stCondLst>
                                            <p:cond delay="0"/>
                                          </p:stCondLst>
                                        </p:cTn>
                                        <p:tgtEl>
                                          <p:spTgt spid="11"/>
                                        </p:tgtEl>
                                        <p:attrNameLst>
                                          <p:attrName>style.visibility</p:attrName>
                                        </p:attrNameLst>
                                      </p:cBhvr>
                                      <p:to>
                                        <p:strVal val="visible"/>
                                      </p:to>
                                    </p:set>
                                    <p:anim calcmode="lin" valueType="num">
                                      <p:cBhvr additive="base">
                                        <p:cTn id="142" dur="500" fill="hold"/>
                                        <p:tgtEl>
                                          <p:spTgt spid="11"/>
                                        </p:tgtEl>
                                        <p:attrNameLst>
                                          <p:attrName>ppt_x</p:attrName>
                                        </p:attrNameLst>
                                      </p:cBhvr>
                                      <p:tavLst>
                                        <p:tav tm="0">
                                          <p:val>
                                            <p:strVal val="#ppt_x"/>
                                          </p:val>
                                        </p:tav>
                                        <p:tav tm="100000">
                                          <p:val>
                                            <p:strVal val="#ppt_x"/>
                                          </p:val>
                                        </p:tav>
                                      </p:tavLst>
                                    </p:anim>
                                    <p:anim calcmode="lin" valueType="num">
                                      <p:cBhvr additive="base">
                                        <p:cTn id="1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1" grpId="1" animBg="1"/>
      <p:bldP spid="11" grpId="2" animBg="1"/>
      <p:bldP spid="11" grpId="3" animBg="1"/>
      <p:bldP spid="17" grpId="0" animBg="1"/>
      <p:bldP spid="18" grpId="0"/>
      <p:bldP spid="18" grpId="1"/>
      <p:bldP spid="22" grpId="0"/>
      <p:bldP spid="22" grpId="1"/>
      <p:bldP spid="23" grpId="0"/>
      <p:bldP spid="23" grpId="1"/>
      <p:bldP spid="24" grpId="0"/>
      <p:bldP spid="24" grpId="1"/>
      <p:bldP spid="25" grpId="0"/>
      <p:bldP spid="25" grpId="1"/>
      <p:bldP spid="26" grpId="0"/>
      <p:bldP spid="26" grpId="1"/>
      <p:bldP spid="28" grpId="0" animBg="1"/>
      <p:bldP spid="29" grpId="0" animBg="1"/>
      <p:bldP spid="30" grpId="0"/>
      <p:bldP spid="30" grpId="1"/>
      <p:bldP spid="31" grpId="0"/>
      <p:bldP spid="31" grpId="1"/>
      <p:bldP spid="38" grpId="0"/>
      <p:bldP spid="41" grpId="0"/>
      <p:bldP spid="41" grpId="1"/>
    </p:bldLst>
  </p:timing>
</p:sld>
</file>

<file path=ppt/tags/tag1.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Metadata xmlns:xsi=&quot;http://www.w3.org/2001/XMLSchema-instance&quot; xmlns:xsd=&quot;http://www.w3.org/2001/XMLSchema&quot; xsi:type=&quot;BackgroundMetadata&quot;&gt;&#10;  &lt;SectionOptions&gt;&#10;    &lt;SectionStartMetadata&gt;&#10;      &lt;SectionTemplate&gt;Template4&lt;/SectionTemplate&gt;&#10;      &lt;SectionTemplateColor&gt;&#10;        &lt;A&gt;255&lt;/A&gt;&#10;        &lt;R&gt;240&lt;/R&gt;&#10;        &lt;G&gt;255&lt;/G&gt;&#10;        &lt;B&gt;255&lt;/B&gt;&#10;        &lt;ScA&gt;1&lt;/ScA&gt;&#10;        &lt;ScR&gt;0.8713671&lt;/ScR&gt;&#10;        &lt;ScG&gt;1&lt;/ScG&gt;&#10;        &lt;ScB&gt;1&lt;/ScB&gt;&#10;      &lt;/SectionTemplateColor&gt;&#10;      &lt;ShowPreviews&gt;true&lt;/ShowPreviews&gt;&#10;      &lt;ShowReviews&gt;true&lt;/ShowReviews&gt;&#10;      &lt;ShowHeaderTitle&gt;false&lt;/ShowHeaderTitle&gt;&#10;      &lt;ShowHeaderNumber&gt;false&lt;/ShowHeaderNumber&gt;&#10;      &lt;SectionArrangement&gt;Simple&lt;/SectionArrangement&gt;&#10;    &lt;/SectionStartMetadata&gt;&#10;    &lt;SectionStartMetadata&gt;&#10;      &lt;SectionTemplate&gt;Template4&lt;/SectionTemplate&gt;&#10;      &lt;SectionTemplateColor&gt;&#10;        &lt;A&gt;255&lt;/A&gt;&#10;        &lt;R&gt;0&lt;/R&gt;&#10;        &lt;G&gt;0&lt;/G&gt;&#10;        &lt;B&gt;205&lt;/B&gt;&#10;        &lt;ScA&gt;1&lt;/ScA&gt;&#10;        &lt;ScR&gt;0&lt;/ScR&gt;&#10;        &lt;ScG&gt;0&lt;/ScG&gt;&#10;        &lt;ScB&gt;0.610495567&lt;/ScB&gt;&#10;      &lt;/SectionTemplateColor&gt;&#10;      &lt;ShowPreviews&gt;true&lt;/ShowPreviews&gt;&#10;      &lt;ShowReviews&gt;true&lt;/ShowReviews&gt;&#10;      &lt;ShowHeaderTitle&gt;false&lt;/ShowHeaderTitle&gt;&#10;      &lt;ShowHeaderNumber&gt;false&lt;/ShowHeaderNumber&gt;&#10;      &lt;SectionArrangement&gt;Simple&lt;/SectionArrangement&gt;&#10;    &lt;/SectionStartMetadata&gt;&#10;    &lt;SectionStartMetadata&gt;&#10;      &lt;SectionTemplate&gt;Template4&lt;/SectionTemplate&gt;&#10;      &lt;SectionTemplateColor&gt;&#10;        &lt;A&gt;255&lt;/A&gt;&#10;        &lt;R&gt;0&lt;/R&gt;&#10;        &lt;G&gt;0&lt;/G&gt;&#10;        &lt;B&gt;205&lt;/B&gt;&#10;        &lt;ScA&gt;1&lt;/ScA&gt;&#10;        &lt;ScR&gt;0&lt;/ScR&gt;&#10;        &lt;ScG&gt;0&lt;/ScG&gt;&#10;        &lt;ScB&gt;0.610495567&lt;/ScB&gt;&#10;      &lt;/SectionTemplateColor&gt;&#10;      &lt;ShowPreviews&gt;true&lt;/ShowPreviews&gt;&#10;      &lt;ShowReviews&gt;true&lt;/ShowReviews&gt;&#10;      &lt;ShowHeaderTitle&gt;false&lt;/ShowHeaderTitle&gt;&#10;      &lt;ShowHeaderNumber&gt;false&lt;/ShowHeaderNumber&gt;&#10;      &lt;SectionArrangement&gt;Simple&lt;/SectionArrangement&gt;&#10;    &lt;/SectionStartMetadata&gt;&#10;    &lt;SectionStartMetadata&gt;&#10;      &lt;SectionTemplate&gt;Template4&lt;/SectionTemplate&gt;&#10;      &lt;SectionTemplateColor&gt;&#10;        &lt;A&gt;255&lt;/A&gt;&#10;        &lt;R&gt;0&lt;/R&gt;&#10;        &lt;G&gt;0&lt;/G&gt;&#10;        &lt;B&gt;205&lt;/B&gt;&#10;        &lt;ScA&gt;1&lt;/ScA&gt;&#10;        &lt;ScR&gt;0&lt;/ScR&gt;&#10;        &lt;ScG&gt;0&lt;/ScG&gt;&#10;        &lt;ScB&gt;0.610495567&lt;/ScB&gt;&#10;      &lt;/SectionTemplateColor&gt;&#10;      &lt;ShowPreviews&gt;true&lt;/ShowPreviews&gt;&#10;      &lt;ShowReviews&gt;true&lt;/ShowReviews&gt;&#10;      &lt;ShowHeaderTitle&gt;false&lt;/ShowHeaderTitle&gt;&#10;      &lt;ShowHeaderNumber&gt;false&lt;/ShowHeaderNumber&gt;&#10;      &lt;SectionArrangement&gt;Simple&lt;/SectionArrangement&gt;&#10;    &lt;/SectionStartMetadata&gt;&#10;    &lt;SectionStartMetadata&gt;&#10;      &lt;SectionTemplate&gt;Template4&lt;/SectionTemplate&gt;&#10;      &lt;SectionTemplateColor&gt;&#10;        &lt;A&gt;255&lt;/A&gt;&#10;        &lt;R&gt;0&lt;/R&gt;&#10;        &lt;G&gt;0&lt;/G&gt;&#10;        &lt;B&gt;205&lt;/B&gt;&#10;        &lt;ScA&gt;1&lt;/ScA&gt;&#10;        &lt;ScR&gt;0&lt;/ScR&gt;&#10;        &lt;ScG&gt;0&lt;/ScG&gt;&#10;        &lt;ScB&gt;0.610495567&lt;/ScB&gt;&#10;      &lt;/SectionTemplateColor&gt;&#10;      &lt;ShowPreviews&gt;true&lt;/ShowPreviews&gt;&#10;      &lt;ShowReviews&gt;true&lt;/ShowReviews&gt;&#10;      &lt;ShowHeaderTitle&gt;false&lt;/ShowHeaderTitle&gt;&#10;      &lt;ShowHeaderNumber&gt;false&lt;/ShowHeaderNumber&gt;&#10;      &lt;SectionArrangement&gt;Simple&lt;/SectionArrangement&gt;&#10;    &lt;/SectionStartMetadata&gt;&#10;    &lt;SectionStartMetadata&gt;&#10;      &lt;SectionTemplate&gt;Template4&lt;/SectionTemplate&gt;&#10;      &lt;SectionTemplateColor&gt;&#10;        &lt;A&gt;255&lt;/A&gt;&#10;        &lt;R&gt;0&lt;/R&gt;&#10;        &lt;G&gt;0&lt;/G&gt;&#10;        &lt;B&gt;205&lt;/B&gt;&#10;        &lt;ScA&gt;1&lt;/ScA&gt;&#10;        &lt;ScR&gt;0&lt;/ScR&gt;&#10;        &lt;ScG&gt;0&lt;/ScG&gt;&#10;        &lt;ScB&gt;0.610495567&lt;/ScB&gt;&#10;      &lt;/SectionTemplateColor&gt;&#10;      &lt;ShowPreviews&gt;true&lt;/ShowPreviews&gt;&#10;      &lt;ShowReviews&gt;true&lt;/ShowReviews&gt;&#10;      &lt;ShowHeaderTitle&gt;false&lt;/ShowHeaderTitle&gt;&#10;      &lt;ShowHeaderNumber&gt;false&lt;/ShowHeaderNumber&gt;&#10;      &lt;SectionArrangement&gt;Simple&lt;/SectionArrangement&gt;&#10;    &lt;/SectionStartMetadata&gt;&#10;    &lt;SectionStartMetadata&gt;&#10;      &lt;SectionTemplate&gt;Template4&lt;/SectionTemplate&gt;&#10;      &lt;SectionTemplateColor&gt;&#10;        &lt;A&gt;255&lt;/A&gt;&#10;        &lt;R&gt;0&lt;/R&gt;&#10;        &lt;G&gt;0&lt;/G&gt;&#10;        &lt;B&gt;205&lt;/B&gt;&#10;        &lt;ScA&gt;1&lt;/ScA&gt;&#10;        &lt;ScR&gt;0&lt;/ScR&gt;&#10;        &lt;ScG&gt;0&lt;/ScG&gt;&#10;        &lt;ScB&gt;0.610495567&lt;/ScB&gt;&#10;      &lt;/SectionTemplateColor&gt;&#10;      &lt;ShowPreviews&gt;true&lt;/ShowPreviews&gt;&#10;      &lt;ShowReviews&gt;true&lt;/ShowReviews&gt;&#10;      &lt;ShowHeaderTitle&gt;false&lt;/ShowHeaderTitle&gt;&#10;      &lt;ShowHeaderNumber&gt;false&lt;/ShowHeaderNumber&gt;&#10;      &lt;SectionArrangement&gt;Simple&lt;/SectionArrangement&gt;&#10;    &lt;/SectionStartMetadata&gt;&#10;  &lt;/SectionOptions&gt;&#10;  &lt;GalleryItemID&gt;BackgroundGalleryItem10&lt;/GalleryItemID&gt;&#10;&lt;/Metadata&gt;"/>
</p:tagLst>
</file>

<file path=ppt/theme/theme1.xml><?xml version="1.0" encoding="utf-8"?>
<a:theme xmlns:a="http://schemas.openxmlformats.org/drawingml/2006/main" name="1_Default Design">
  <a:themeElements>
    <a:clrScheme name="1_Default Design 1">
      <a:dk1>
        <a:srgbClr val="CCCCFF"/>
      </a:dk1>
      <a:lt1>
        <a:srgbClr val="FFFFFF"/>
      </a:lt1>
      <a:dk2>
        <a:srgbClr val="000000"/>
      </a:dk2>
      <a:lt2>
        <a:srgbClr val="808080"/>
      </a:lt2>
      <a:accent1>
        <a:srgbClr val="7889FB"/>
      </a:accent1>
      <a:accent2>
        <a:srgbClr val="2DB6B3"/>
      </a:accent2>
      <a:accent3>
        <a:srgbClr val="AAAAAA"/>
      </a:accent3>
      <a:accent4>
        <a:srgbClr val="DADADA"/>
      </a:accent4>
      <a:accent5>
        <a:srgbClr val="BEC4FD"/>
      </a:accent5>
      <a:accent6>
        <a:srgbClr val="28A5A2"/>
      </a:accent6>
      <a:hlink>
        <a:srgbClr val="C0C0C0"/>
      </a:hlink>
      <a:folHlink>
        <a:srgbClr val="D18213"/>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defRPr kumimoji="0" lang="ja-JP" altLang="en-US" sz="1800" b="0" i="0" u="none" strike="noStrike" cap="none" normalizeH="0" baseline="0" smtClean="0">
            <a:ln>
              <a:noFill/>
            </a:ln>
            <a:solidFill>
              <a:schemeClr val="bg1"/>
            </a:solidFill>
            <a:effectLst/>
            <a:latin typeface="Arial" charset="0"/>
            <a:ea typeface="ＭＳ Ｐゴシック"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chemeClr val="accent2"/>
          </a:buClr>
          <a:buSzTx/>
          <a:buFont typeface="Arial" charset="0"/>
          <a:buNone/>
          <a:tabLst/>
          <a:defRPr kumimoji="0" lang="ja-JP" altLang="en-US" sz="1800" b="0" i="0" u="none" strike="noStrike" cap="none" normalizeH="0" baseline="0" smtClean="0">
            <a:ln>
              <a:noFill/>
            </a:ln>
            <a:solidFill>
              <a:schemeClr val="bg1"/>
            </a:solidFill>
            <a:effectLst/>
            <a:latin typeface="Arial" charset="0"/>
            <a:ea typeface="ＭＳ Ｐゴシック" charset="-128"/>
            <a:cs typeface="Arial" charset="0"/>
          </a:defRPr>
        </a:defPPr>
      </a:lstStyle>
    </a:lnDef>
  </a:objectDefaults>
  <a:extraClrSchemeLst>
    <a:extraClrScheme>
      <a:clrScheme name="1_Default Design 1">
        <a:dk1>
          <a:srgbClr val="CCCCFF"/>
        </a:dk1>
        <a:lt1>
          <a:srgbClr val="FFFFFF"/>
        </a:lt1>
        <a:dk2>
          <a:srgbClr val="000000"/>
        </a:dk2>
        <a:lt2>
          <a:srgbClr val="808080"/>
        </a:lt2>
        <a:accent1>
          <a:srgbClr val="7889FB"/>
        </a:accent1>
        <a:accent2>
          <a:srgbClr val="2DB6B3"/>
        </a:accent2>
        <a:accent3>
          <a:srgbClr val="AAAAAA"/>
        </a:accent3>
        <a:accent4>
          <a:srgbClr val="DADADA"/>
        </a:accent4>
        <a:accent5>
          <a:srgbClr val="BEC4FD"/>
        </a:accent5>
        <a:accent6>
          <a:srgbClr val="28A5A2"/>
        </a:accent6>
        <a:hlink>
          <a:srgbClr val="C0C0C0"/>
        </a:hlink>
        <a:folHlink>
          <a:srgbClr val="D1821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6749</TotalTime>
  <Words>1089</Words>
  <Application>Microsoft Office PowerPoint</Application>
  <PresentationFormat>画面に合わせる (4:3)</PresentationFormat>
  <Paragraphs>308</Paragraphs>
  <Slides>20</Slides>
  <Notes>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20</vt:i4>
      </vt:variant>
    </vt:vector>
  </HeadingPairs>
  <TitlesOfParts>
    <vt:vector size="28" baseType="lpstr">
      <vt:lpstr>Arial</vt:lpstr>
      <vt:lpstr>ＭＳ Ｐゴシック</vt:lpstr>
      <vt:lpstr>メイリオ</vt:lpstr>
      <vt:lpstr>WingDings</vt:lpstr>
      <vt:lpstr>Times New Roman</vt:lpstr>
      <vt:lpstr>ＭＳ Ｐ明朝</vt:lpstr>
      <vt:lpstr>Verdana</vt:lpstr>
      <vt:lpstr>1_Default Design</vt:lpstr>
      <vt:lpstr>福岡OSS研究会の活動紹介</vt:lpstr>
      <vt:lpstr>Agenda</vt:lpstr>
      <vt:lpstr>GDP</vt:lpstr>
      <vt:lpstr>国際競争力</vt:lpstr>
      <vt:lpstr>労働生産性</vt:lpstr>
      <vt:lpstr>グローバル化</vt:lpstr>
      <vt:lpstr>イノベーションプロセスの変化</vt:lpstr>
      <vt:lpstr>オープンイノベーション</vt:lpstr>
      <vt:lpstr>ソフトウェアに関するイノベーションのジレンマ </vt:lpstr>
      <vt:lpstr>福岡OSS研究会</vt:lpstr>
      <vt:lpstr>ソフト系IT企業の課題</vt:lpstr>
      <vt:lpstr>OSSと地域振興</vt:lpstr>
      <vt:lpstr>　福岡OSS研究会</vt:lpstr>
      <vt:lpstr>第１回福岡OSS研究会　実施報告</vt:lpstr>
      <vt:lpstr>第２回福岡OSS研究会　実施報告</vt:lpstr>
      <vt:lpstr>第３回福岡OSS研究会 実施報告</vt:lpstr>
      <vt:lpstr>第４回福岡OSS研究会</vt:lpstr>
      <vt:lpstr>オープンソースカンファレンス 2007 福岡</vt:lpstr>
      <vt:lpstr>オープンソースカンファレンス2008 福岡</vt:lpstr>
      <vt:lpstr>オープンソースカンファレンス2009 福岡</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OSS研究会のご紹介</dc:title>
  <dc:creator>坂本 好夫</dc:creator>
  <cp:lastModifiedBy>わんくま同盟</cp:lastModifiedBy>
  <cp:revision>354</cp:revision>
  <cp:lastPrinted>1601-01-01T00:00:00Z</cp:lastPrinted>
  <dcterms:created xsi:type="dcterms:W3CDTF">1601-01-01T00:00:00Z</dcterms:created>
  <dcterms:modified xsi:type="dcterms:W3CDTF">2009-09-10T18:00:32Z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