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65900" y="-31750"/>
            <a:ext cx="2070100" cy="97917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5600" y="-31750"/>
            <a:ext cx="6057900" cy="97917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5600" y="1052513"/>
            <a:ext cx="4064000" cy="870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0" y="1052513"/>
            <a:ext cx="4064000" cy="870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5600" y="284163"/>
            <a:ext cx="8286750" cy="571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-31750"/>
            <a:ext cx="82804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052513"/>
            <a:ext cx="8280400" cy="870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79613" y="6165850"/>
            <a:ext cx="6623050" cy="571500"/>
          </a:xfrm>
          <a:prstGeom prst="rect">
            <a:avLst/>
          </a:prstGeom>
          <a:solidFill>
            <a:srgbClr val="F3BB50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300">
                <a:solidFill>
                  <a:srgbClr val="000000"/>
                </a:solidFill>
                <a:latin typeface="ＭＳ Ｐゴシック" charset="-128"/>
              </a:rPr>
              <a:t>わんくま同盟 名古屋勉強会 #09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7038" y="6161088"/>
            <a:ext cx="1641475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fontAlgn="base">
        <a:spcBef>
          <a:spcPts val="8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jix.com/lab/fre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atchizu.gsi.go.jp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l.cyberjapan.jp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dem.aster.ersdac.or.jp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oengine.nga.mil/muse-cgi-bin/rast_roam.cgi" TargetMode="External"/><Relationship Id="rId5" Type="http://schemas.openxmlformats.org/officeDocument/2006/relationships/hyperlink" Target="http://www.ngdc.noaa.gov/mgg/global/etopo2.html" TargetMode="External"/><Relationship Id="rId4" Type="http://schemas.openxmlformats.org/officeDocument/2006/relationships/hyperlink" Target="http://www2.jpl.nasa.gov/srt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rac.osgeo.org/geotiff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dal.org/" TargetMode="External"/><Relationship Id="rId4" Type="http://schemas.openxmlformats.org/officeDocument/2006/relationships/hyperlink" Target="http://shapelib.maptools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.hatena.ne.jp/youand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ldb.gsi.go.jp/sokuchi/tky2jgd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84213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370013" y="3886200"/>
            <a:ext cx="6402387" cy="1751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55600" y="2160588"/>
            <a:ext cx="8286750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7200">
                <a:solidFill>
                  <a:srgbClr val="000000"/>
                </a:solidFill>
              </a:rPr>
              <a:t>地図データの紹介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60363" y="3959225"/>
            <a:ext cx="8286750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2009/09/12</a:t>
            </a:r>
          </a:p>
          <a:p>
            <a:pPr algn="ctr"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You&amp;I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・地図での表現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地球という球体を平面で表現する為、以下の３つのどれかが不正確になる。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　距離(長さ)・面積・方位(角度)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・地図の図法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大きくは3系統に分類される。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　円錐図法・円筒図法・方位図法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6429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・各図法の特徴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900113" y="1649413"/>
          <a:ext cx="7608887" cy="2652712"/>
        </p:xfrm>
        <a:graphic>
          <a:graphicData uri="http://schemas.openxmlformats.org/drawingml/2006/table">
            <a:tbl>
              <a:tblPr/>
              <a:tblGrid>
                <a:gridCol w="2463800"/>
                <a:gridCol w="2174875"/>
                <a:gridCol w="2970212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図法(大分類)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特徴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代表的な図法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円筒図法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方位が歪む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横メルカトル図法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正距円筒図法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円錐図法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面積が歪む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ボンヌ図法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方位図法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距離が歪む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ステレオ図法</a:t>
                      </a:r>
                    </a:p>
                  </a:txBody>
                  <a:tcPr marL="90000" marR="90000" marT="268992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355600" y="4329113"/>
            <a:ext cx="8286750" cy="161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>
                <a:solidFill>
                  <a:srgbClr val="000000"/>
                </a:solidFill>
              </a:rPr>
              <a:t>・参考ツール</a:t>
            </a:r>
          </a:p>
          <a:p>
            <a:pPr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>
                <a:solidFill>
                  <a:srgbClr val="000000"/>
                </a:solidFill>
              </a:rPr>
              <a:t>　ニジックス地図デザイン研究所 &gt; PJ_Japan</a:t>
            </a:r>
          </a:p>
          <a:p>
            <a:pPr>
              <a:spcBef>
                <a:spcPts val="838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>
                <a:solidFill>
                  <a:srgbClr val="000000"/>
                </a:solidFill>
              </a:rPr>
              <a:t>　</a:t>
            </a:r>
            <a:r>
              <a:rPr lang="en-US" sz="2800">
                <a:solidFill>
                  <a:srgbClr val="CCCCFF"/>
                </a:solidFill>
                <a:hlinkClick r:id="rId3"/>
              </a:rPr>
              <a:t>http://www.nijix.com/lab/free.html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5667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・正距円筒図法(出典：An Album of Map Projections)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725" y="1533525"/>
            <a:ext cx="7559675" cy="440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520700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・ボンヌ図法(出典：An Album of Map Projections)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576388"/>
            <a:ext cx="7920038" cy="418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5667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・ステレオ図法(出典：An Album of Map Projections)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1562100"/>
            <a:ext cx="4319588" cy="4557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３．地図データの種類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・大きく分けると以下の２つ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ラスターデータ(BMP, JPEG, PNG等)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/>
              <a:t>→紙地図、航空・衛星写真、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/>
              <a:t>　インターネット上の地図サービス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/>
              <a:t>　ベクターデータ(DEM, Shape等)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/>
              <a:t>→高度・海岸線メッシュデータ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３．地図データの種類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・ラスターデータの入手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　国土地理院 数値地図20万/5万/2.5万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　→CD-ROM 1枚 7,500円(TIFF画像)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/>
              <a:t>　数値地図2.5万についてはWeb閲覧可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 sz="2800"/>
              <a:t>ウォッちず 地図閲覧サービス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>
                <a:solidFill>
                  <a:srgbClr val="CCCCFF"/>
                </a:solidFill>
              </a:rPr>
              <a:t>　　　　　</a:t>
            </a:r>
            <a:r>
              <a:rPr lang="en-US" sz="2800">
                <a:solidFill>
                  <a:srgbClr val="CCCCFF"/>
                </a:solidFill>
                <a:hlinkClick r:id="rId3"/>
              </a:rPr>
              <a:t>http://watchizu.gsi.go.jp/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</a:t>
            </a:r>
            <a:r>
              <a:rPr lang="en-US" sz="2800"/>
              <a:t>電子国土ポータル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>
                <a:solidFill>
                  <a:srgbClr val="CCCCFF"/>
                </a:solidFill>
              </a:rPr>
              <a:t>　　　　　</a:t>
            </a:r>
            <a:r>
              <a:rPr lang="en-US" sz="2800">
                <a:solidFill>
                  <a:srgbClr val="CCCCFF"/>
                </a:solidFill>
                <a:hlinkClick r:id="rId4"/>
              </a:rPr>
              <a:t>http://portal.cyberjapan.jp/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３．地図データの種類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・ベクターデータの入手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国土地理院 数値地図5m/50m/250mメッシュ(標高)&lt;SEM,TEM&gt;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国土地理院 数値地図500万(総合)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→CD-ROM 1枚 7,500円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経済産業省 ASTER-GDEM&lt;30秒,GeoTIFF&gt;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→</a:t>
            </a:r>
            <a:r>
              <a:rPr lang="en-US" sz="1800">
                <a:solidFill>
                  <a:srgbClr val="CCCCFF"/>
                </a:solidFill>
                <a:hlinkClick r:id="rId3"/>
              </a:rPr>
              <a:t>http://www.gdem.aster.ersdac.or.jp/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NASA SRTM30/3/1&lt;30秒/3秒/1秒,DEM&gt; SWBD&lt;1秒,Shape&gt;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→</a:t>
            </a:r>
            <a:r>
              <a:rPr lang="en-US" sz="1800">
                <a:solidFill>
                  <a:srgbClr val="CCCCFF"/>
                </a:solidFill>
                <a:hlinkClick r:id="rId4"/>
              </a:rPr>
              <a:t>http://www2.jpl.nasa.gov/srtm/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NGDC ETOPO2v2(2分,DEM)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→</a:t>
            </a:r>
            <a:r>
              <a:rPr lang="en-US" sz="1800">
                <a:solidFill>
                  <a:srgbClr val="CCCCFF"/>
                </a:solidFill>
                <a:hlinkClick r:id="rId5"/>
              </a:rPr>
              <a:t>http://www.ngdc.noaa.gov/mgg/global/etopo2.html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NGA DTED level0(30秒,DTED)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/>
              <a:t>　　　　　→</a:t>
            </a:r>
            <a:r>
              <a:rPr lang="en-US" sz="1800">
                <a:solidFill>
                  <a:srgbClr val="CCCCFF"/>
                </a:solidFill>
                <a:hlinkClick r:id="rId6"/>
              </a:rPr>
              <a:t>http://geoengine.nga.mil/muse-cgi-bin/rast_roam.cgi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３．地図データの種類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・地図データ利用時の注意事項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データの座標系に注意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データの投影法に注意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</a:t>
            </a:r>
            <a:r>
              <a:rPr lang="en-US">
                <a:solidFill>
                  <a:srgbClr val="0000FF"/>
                </a:solidFill>
              </a:rPr>
              <a:t>→当然ですね。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データの著作権に注意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</a:t>
            </a:r>
            <a:r>
              <a:rPr lang="en-US">
                <a:solidFill>
                  <a:srgbClr val="0000FF"/>
                </a:solidFill>
              </a:rPr>
              <a:t>→国土地理院やASTER-GDEMの場合はWebページへの掲載にも制限有り。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４．地図データを読み込んでみる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自前で読み込むのは大変だったりするのでライブラリを利用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・GeoTIFF形式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libgeotiff - X/MIT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</a:t>
            </a:r>
            <a:r>
              <a:rPr lang="en-US" sz="2400">
                <a:solidFill>
                  <a:srgbClr val="CCCCFF"/>
                </a:solidFill>
                <a:hlinkClick r:id="rId3"/>
              </a:rPr>
              <a:t>http://trac.osgeo.org/geotiff/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・Shape形式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shapelib - X/MIT, LGPL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</a:t>
            </a:r>
            <a:r>
              <a:rPr lang="en-US" sz="2400">
                <a:solidFill>
                  <a:srgbClr val="CCCCFF"/>
                </a:solidFill>
                <a:hlinkClick r:id="rId4"/>
              </a:rPr>
              <a:t>http://shapelib.maptools.org/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・DEM/SEM/Geotiff形式他多数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GDAL - X/MIT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/>
              <a:t>　</a:t>
            </a:r>
            <a:r>
              <a:rPr lang="en-US" sz="2400">
                <a:solidFill>
                  <a:srgbClr val="CCCCFF"/>
                </a:solidFill>
                <a:hlinkClick r:id="rId5"/>
              </a:rPr>
              <a:t>http://www.gdal.org/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5600" y="274638"/>
            <a:ext cx="8286750" cy="706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5600" y="1052513"/>
            <a:ext cx="8329613" cy="507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55600" y="227013"/>
            <a:ext cx="8286750" cy="7969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Agenda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5038725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０．自己紹介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２．地図の図法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３．地図データの種類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４．地図データを読み込んでみる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参考書籍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地理情報データハンドブック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著者	：財団法人　日本地図センター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ISBN	：978-4889460469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/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An Album of Map Projections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著者	：U.S Geological Survey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ISBN	：978-0160033681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/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世界測地系と座標変換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著者	：飛田　幹男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/>
              <a:t>　ISBN	：なし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27013"/>
            <a:ext cx="8286750" cy="7969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０．自己紹介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52425" y="1008063"/>
            <a:ext cx="8286750" cy="4932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・HN		You&amp;I(読み：ユー アンド アイ)</a:t>
            </a:r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・出身	生まれも育ちも名古屋市</a:t>
            </a:r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・年齢	３０代前半</a:t>
            </a:r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・本職	文系出身のC++プログラマ</a:t>
            </a:r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・日記	</a:t>
            </a:r>
            <a:r>
              <a:rPr lang="en-US">
                <a:solidFill>
                  <a:srgbClr val="CCCCFF"/>
                </a:solidFill>
                <a:hlinkClick r:id="rId3"/>
              </a:rPr>
              <a:t>http://d.hatena.ne.jp/youandi/</a:t>
            </a:r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en-US"/>
          </a:p>
          <a:p>
            <a:pPr>
              <a:tabLst>
                <a:tab pos="342900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/>
              <a:t>わんくま勉強会への参加は今回で9回目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5600" y="273050"/>
            <a:ext cx="8286750" cy="706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０．自己紹介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3987800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・地球は丸い。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・丸いけど完全な球ではなく回転楕円体。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・回転楕円体のパラメータ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1) 赤道半径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2) 極半径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上記２つのパラメータから離心率を算出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859338"/>
            <a:ext cx="35052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3987800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・地球を表す場合は回転楕円体ではなく、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地球楕円体と表現する。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・地球楕円体のパラメータ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1) 長半径(≒赤道半径)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2) 扁平率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離心率と扁平率の関係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5040313"/>
            <a:ext cx="4333875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747712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地球楕円体の種類(代表的なもの)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/>
        </p:nvGraphicFramePr>
        <p:xfrm>
          <a:off x="358775" y="1633538"/>
          <a:ext cx="8283575" cy="4129087"/>
        </p:xfrm>
        <a:graphic>
          <a:graphicData uri="http://schemas.openxmlformats.org/drawingml/2006/table">
            <a:tbl>
              <a:tblPr/>
              <a:tblGrid>
                <a:gridCol w="2759075"/>
                <a:gridCol w="2762250"/>
                <a:gridCol w="2762250"/>
              </a:tblGrid>
              <a:tr h="103187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8" name="Group 16"/>
          <p:cNvGraphicFramePr>
            <a:graphicFrameLocks noGrp="1"/>
          </p:cNvGraphicFramePr>
          <p:nvPr/>
        </p:nvGraphicFramePr>
        <p:xfrm>
          <a:off x="396875" y="1800225"/>
          <a:ext cx="8208963" cy="3960813"/>
        </p:xfrm>
        <a:graphic>
          <a:graphicData uri="http://schemas.openxmlformats.org/drawingml/2006/table">
            <a:tbl>
              <a:tblPr/>
              <a:tblGrid>
                <a:gridCol w="2735263"/>
                <a:gridCol w="2736850"/>
                <a:gridCol w="2736850"/>
              </a:tblGrid>
              <a:tr h="9890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地球楕円体名称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長半径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扁平率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ベッセル楕円体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6,377,397.155m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1:299.152 813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GRS80楕円体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Geodetic Reference System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6,378,137m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1:298.257 222 101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WGS84楕円体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World Geodetic System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6,378.137m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1:298.257 223 563</a:t>
                      </a:r>
                    </a:p>
                  </a:txBody>
                  <a:tcPr marL="90000" marR="90000" marT="237456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位置の表現方法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・南北方向は緯度(Latitude)。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・東西方向は経度(Longitude)。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・単位は度分秒。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1度＝60分＝111.12km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1分＝60秒＝1,852m＝1海里(NM)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1秒≒30.86m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4948237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・座標系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地球楕円体毎に同じ場所でも緯度・経度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の値は変わる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　国土地理院　Web版 TKY2JGD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　</a:t>
            </a:r>
            <a:r>
              <a:rPr lang="en-US">
                <a:solidFill>
                  <a:srgbClr val="CCCCFF"/>
                </a:solidFill>
                <a:hlinkClick r:id="rId3"/>
              </a:rPr>
              <a:t>http://vldb.gsi.go.jp/sokuchi/tky2jgd/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日本測地系(旧日本測地系)と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　世界測地系(日本測地系2000)との変換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8286750" cy="7064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１．地球の測り方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052513"/>
            <a:ext cx="8286750" cy="1846262"/>
          </a:xfrm>
          <a:ln/>
        </p:spPr>
        <p:txBody>
          <a:bodyPr/>
          <a:lstStyle/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緯度・経度を表示する場合、元にした座標系も出すべき</a:t>
            </a:r>
          </a:p>
          <a:p>
            <a: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・色々な用語が出たので整理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52425" y="4895850"/>
            <a:ext cx="8286750" cy="1054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8" name="Group 4"/>
          <p:cNvGraphicFramePr>
            <a:graphicFrameLocks noGrp="1"/>
          </p:cNvGraphicFramePr>
          <p:nvPr/>
        </p:nvGraphicFramePr>
        <p:xfrm>
          <a:off x="900113" y="2914650"/>
          <a:ext cx="7381875" cy="2230438"/>
        </p:xfrm>
        <a:graphic>
          <a:graphicData uri="http://schemas.openxmlformats.org/drawingml/2006/table">
            <a:tbl>
              <a:tblPr/>
              <a:tblGrid>
                <a:gridCol w="4657725"/>
                <a:gridCol w="2724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座標系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地球楕円体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Tokyo Datum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ベッセル楕円体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ITRF94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International Terrestrial Reference Frame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GRS80楕円体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WGS84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WGS84楕円体</a:t>
                      </a:r>
                    </a:p>
                  </a:txBody>
                  <a:tcPr marL="90000" marR="90000" marT="231408" marB="46800" horzOverflow="overflow">
                    <a:lnL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355600" y="5084763"/>
            <a:ext cx="8286750" cy="93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838"/>
              </a:spcBef>
              <a:tabLst>
                <a:tab pos="0" algn="l"/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en-US" sz="2400">
                <a:solidFill>
                  <a:srgbClr val="000000"/>
                </a:solidFill>
              </a:rPr>
              <a:t>　　旧日本測地系		＝Tokyo Datum</a:t>
            </a:r>
          </a:p>
          <a:p>
            <a:pPr>
              <a:spcBef>
                <a:spcPts val="838"/>
              </a:spcBef>
              <a:tabLst>
                <a:tab pos="0" algn="l"/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en-US" sz="2400">
                <a:solidFill>
                  <a:srgbClr val="000000"/>
                </a:solidFill>
              </a:rPr>
              <a:t>　　日本測地系2000	＝ITRF94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258</Words>
  <Application>Microsoft Office PowerPoint</Application>
  <PresentationFormat>画面に合わせる (4:3)</PresentationFormat>
  <Paragraphs>168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Arial</vt:lpstr>
      <vt:lpstr>ＭＳ Ｐゴシック</vt:lpstr>
      <vt:lpstr>Times New Roman</vt:lpstr>
      <vt:lpstr>Office テーマ</vt:lpstr>
      <vt:lpstr>スライド 1</vt:lpstr>
      <vt:lpstr>Agenda</vt:lpstr>
      <vt:lpstr>０．自己紹介</vt:lpstr>
      <vt:lpstr>１．地球の測り方</vt:lpstr>
      <vt:lpstr>１．地球の測り方</vt:lpstr>
      <vt:lpstr>１．地球の測り方</vt:lpstr>
      <vt:lpstr>１．地球の測り方</vt:lpstr>
      <vt:lpstr>１．地球の測り方</vt:lpstr>
      <vt:lpstr>１．地球の測り方</vt:lpstr>
      <vt:lpstr>２．地図の図法</vt:lpstr>
      <vt:lpstr>２．地図の図法</vt:lpstr>
      <vt:lpstr>２．地図の図法</vt:lpstr>
      <vt:lpstr>２．地図の図法</vt:lpstr>
      <vt:lpstr>２．地図の図法</vt:lpstr>
      <vt:lpstr>３．地図データの種類</vt:lpstr>
      <vt:lpstr>３．地図データの種類</vt:lpstr>
      <vt:lpstr>３．地図データの種類</vt:lpstr>
      <vt:lpstr>３．地図データの種類</vt:lpstr>
      <vt:lpstr>４．地図データを読み込んでみる</vt:lpstr>
      <vt:lpstr>参考書籍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地図データの紹介</dc:title>
  <dc:creator>霑題陸 豢玖ｼ</dc:creator>
  <cp:lastModifiedBy>わんくま同盟</cp:lastModifiedBy>
  <cp:revision>1</cp:revision>
  <cp:lastPrinted>1601-01-01T00:00:00Z</cp:lastPrinted>
  <dcterms:created xsi:type="dcterms:W3CDTF">2009-08-15T15:16:23Z</dcterms:created>
  <dcterms:modified xsi:type="dcterms:W3CDTF">2009-09-14T13:26:22Z</dcterms:modified>
</cp:coreProperties>
</file>