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65" r:id="rId2"/>
    <p:sldId id="267" r:id="rId3"/>
    <p:sldId id="281" r:id="rId4"/>
    <p:sldId id="305" r:id="rId5"/>
    <p:sldId id="290" r:id="rId6"/>
    <p:sldId id="272" r:id="rId7"/>
    <p:sldId id="288" r:id="rId8"/>
    <p:sldId id="294" r:id="rId9"/>
    <p:sldId id="295" r:id="rId10"/>
    <p:sldId id="308" r:id="rId11"/>
    <p:sldId id="307" r:id="rId12"/>
    <p:sldId id="309" r:id="rId13"/>
    <p:sldId id="303" r:id="rId14"/>
    <p:sldId id="304" r:id="rId15"/>
    <p:sldId id="310" r:id="rId16"/>
    <p:sldId id="291" r:id="rId17"/>
    <p:sldId id="297" r:id="rId18"/>
    <p:sldId id="274" r:id="rId19"/>
    <p:sldId id="301" r:id="rId20"/>
    <p:sldId id="311" r:id="rId21"/>
    <p:sldId id="302" r:id="rId22"/>
    <p:sldId id="280" r:id="rId23"/>
    <p:sldId id="275" r:id="rId24"/>
    <p:sldId id="278" r:id="rId25"/>
    <p:sldId id="293" r:id="rId26"/>
    <p:sldId id="289" r:id="rId27"/>
    <p:sldId id="283" r:id="rId28"/>
    <p:sldId id="298" r:id="rId29"/>
    <p:sldId id="299" r:id="rId30"/>
    <p:sldId id="300" r:id="rId31"/>
    <p:sldId id="285" r:id="rId32"/>
    <p:sldId id="284" r:id="rId33"/>
    <p:sldId id="286" r:id="rId34"/>
    <p:sldId id="287" r:id="rId35"/>
  </p:sldIdLst>
  <p:sldSz cx="9144000" cy="6858000" type="screen4x3"/>
  <p:notesSz cx="6735763" cy="9866313"/>
  <p:embeddedFontLst>
    <p:embeddedFont>
      <p:font typeface="Verdana" pitchFamily="34" charset="0"/>
      <p:regular r:id="rId38"/>
      <p:bold r:id="rId39"/>
      <p:italic r:id="rId40"/>
      <p:boldItalic r:id="rId41"/>
    </p:embeddedFont>
    <p:embeddedFont>
      <p:font typeface="メイリオ" pitchFamily="50" charset="-128"/>
      <p:regular r:id="rId42"/>
      <p:bold r:id="rId43"/>
      <p:italic r:id="rId44"/>
      <p:boldItalic r:id="rId45"/>
    </p:embeddedFont>
    <p:embeddedFont>
      <p:font typeface="Segoe UI" pitchFamily="34" charset="0"/>
      <p:regular r:id="rId46"/>
      <p:bold r:id="rId47"/>
      <p:italic r:id="rId48"/>
      <p:boldItalic r:id="rId49"/>
    </p:embeddedFont>
    <p:embeddedFont>
      <p:font typeface="HG丸ｺﾞｼｯｸM-PRO" pitchFamily="50" charset="-128"/>
      <p:regular r:id="rId50"/>
    </p:embeddedFont>
    <p:embeddedFont>
      <p:font typeface="Calibri" pitchFamily="34" charset="0"/>
      <p:regular r:id="rId51"/>
      <p:bold r:id="rId52"/>
      <p:italic r:id="rId53"/>
      <p:boldItalic r:id="rId54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0737" autoAdjust="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1332" y="-102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45335-6C14-46A2-98CC-2EE0676C75B1}" type="doc">
      <dgm:prSet loTypeId="urn:microsoft.com/office/officeart/2005/8/layout/hierarchy1" loCatId="hierarchy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kumimoji="1" lang="ja-JP" altLang="en-US"/>
        </a:p>
      </dgm:t>
    </dgm:pt>
    <dgm:pt modelId="{A7D0DAB6-48DB-40CD-87D9-1617E3D344C7}">
      <dgm:prSet phldrT="[テキスト]"/>
      <dgm:spPr/>
      <dgm:t>
        <a:bodyPr/>
        <a:lstStyle/>
        <a:p>
          <a:r>
            <a:rPr kumimoji="1" lang="en-US" altLang="ja-JP" dirty="0" err="1" smtClean="0"/>
            <a:t>BaseStyle</a:t>
          </a:r>
          <a:endParaRPr kumimoji="1" lang="ja-JP" altLang="en-US" dirty="0"/>
        </a:p>
      </dgm:t>
    </dgm:pt>
    <dgm:pt modelId="{656F795B-9774-40D5-B1E5-C5DC37D1985E}" type="parTrans" cxnId="{C800929D-301B-4D31-B60A-5007B4088E82}">
      <dgm:prSet/>
      <dgm:spPr/>
      <dgm:t>
        <a:bodyPr/>
        <a:lstStyle/>
        <a:p>
          <a:endParaRPr kumimoji="1" lang="ja-JP" altLang="en-US"/>
        </a:p>
      </dgm:t>
    </dgm:pt>
    <dgm:pt modelId="{3431E914-A20A-41C0-9FE8-C72EF938C777}" type="sibTrans" cxnId="{C800929D-301B-4D31-B60A-5007B4088E82}">
      <dgm:prSet/>
      <dgm:spPr/>
      <dgm:t>
        <a:bodyPr/>
        <a:lstStyle/>
        <a:p>
          <a:endParaRPr kumimoji="1" lang="ja-JP" altLang="en-US"/>
        </a:p>
      </dgm:t>
    </dgm:pt>
    <dgm:pt modelId="{C96F8DCB-C315-4D91-BB7F-4611BE8B6136}">
      <dgm:prSet phldrT="[テキスト]"/>
      <dgm:spPr/>
      <dgm:t>
        <a:bodyPr/>
        <a:lstStyle/>
        <a:p>
          <a:r>
            <a:rPr kumimoji="1" lang="en-US" altLang="ja-JP" dirty="0" smtClean="0"/>
            <a:t>Style1</a:t>
          </a:r>
          <a:endParaRPr kumimoji="1" lang="ja-JP" altLang="en-US" dirty="0"/>
        </a:p>
      </dgm:t>
    </dgm:pt>
    <dgm:pt modelId="{6366A9F8-60FE-4AD8-9D42-2B2CF51913B5}" type="parTrans" cxnId="{C129D883-7C66-4790-A883-B291E2784E94}">
      <dgm:prSet/>
      <dgm:spPr/>
      <dgm:t>
        <a:bodyPr/>
        <a:lstStyle/>
        <a:p>
          <a:endParaRPr kumimoji="1" lang="ja-JP" altLang="en-US"/>
        </a:p>
      </dgm:t>
    </dgm:pt>
    <dgm:pt modelId="{6DE75B7B-A6FC-439A-AFE4-CCAA4A4B93D8}" type="sibTrans" cxnId="{C129D883-7C66-4790-A883-B291E2784E94}">
      <dgm:prSet/>
      <dgm:spPr/>
      <dgm:t>
        <a:bodyPr/>
        <a:lstStyle/>
        <a:p>
          <a:endParaRPr kumimoji="1" lang="ja-JP" altLang="en-US"/>
        </a:p>
      </dgm:t>
    </dgm:pt>
    <dgm:pt modelId="{D82415D5-7BCF-4127-8625-8B63C5CA07D1}">
      <dgm:prSet phldrT="[テキスト]"/>
      <dgm:spPr/>
      <dgm:t>
        <a:bodyPr/>
        <a:lstStyle/>
        <a:p>
          <a:r>
            <a:rPr kumimoji="1" lang="en-US" altLang="ja-JP" dirty="0" smtClean="0"/>
            <a:t>Style2</a:t>
          </a:r>
          <a:endParaRPr kumimoji="1" lang="ja-JP" altLang="en-US" dirty="0"/>
        </a:p>
      </dgm:t>
    </dgm:pt>
    <dgm:pt modelId="{22935917-5116-4713-9439-704981ABAA20}" type="parTrans" cxnId="{E68CADA3-9751-43FE-84AE-BEC575D8D1BD}">
      <dgm:prSet/>
      <dgm:spPr/>
      <dgm:t>
        <a:bodyPr/>
        <a:lstStyle/>
        <a:p>
          <a:endParaRPr kumimoji="1" lang="ja-JP" altLang="en-US"/>
        </a:p>
      </dgm:t>
    </dgm:pt>
    <dgm:pt modelId="{2D96539D-E580-41AF-A2A1-AF1109B331AA}" type="sibTrans" cxnId="{E68CADA3-9751-43FE-84AE-BEC575D8D1BD}">
      <dgm:prSet/>
      <dgm:spPr/>
      <dgm:t>
        <a:bodyPr/>
        <a:lstStyle/>
        <a:p>
          <a:endParaRPr kumimoji="1" lang="ja-JP" altLang="en-US"/>
        </a:p>
      </dgm:t>
    </dgm:pt>
    <dgm:pt modelId="{B88B37EA-C201-434A-B529-ABE2B7F1EA55}">
      <dgm:prSet phldrT="[テキスト]"/>
      <dgm:spPr/>
      <dgm:t>
        <a:bodyPr/>
        <a:lstStyle/>
        <a:p>
          <a:r>
            <a:rPr kumimoji="1" lang="en-US" altLang="ja-JP" dirty="0" smtClean="0"/>
            <a:t>Style3</a:t>
          </a:r>
          <a:endParaRPr kumimoji="1" lang="ja-JP" altLang="en-US" dirty="0"/>
        </a:p>
      </dgm:t>
    </dgm:pt>
    <dgm:pt modelId="{E334DE96-CA26-48A5-89C8-E1682D644FB1}" type="parTrans" cxnId="{18DFD1DE-E898-4817-BD92-7AD094EA82F1}">
      <dgm:prSet/>
      <dgm:spPr/>
      <dgm:t>
        <a:bodyPr/>
        <a:lstStyle/>
        <a:p>
          <a:endParaRPr kumimoji="1" lang="ja-JP" altLang="en-US"/>
        </a:p>
      </dgm:t>
    </dgm:pt>
    <dgm:pt modelId="{8C1AE878-EE92-4C50-BF34-B5A143A09A4C}" type="sibTrans" cxnId="{18DFD1DE-E898-4817-BD92-7AD094EA82F1}">
      <dgm:prSet/>
      <dgm:spPr/>
      <dgm:t>
        <a:bodyPr/>
        <a:lstStyle/>
        <a:p>
          <a:endParaRPr kumimoji="1" lang="ja-JP" altLang="en-US"/>
        </a:p>
      </dgm:t>
    </dgm:pt>
    <dgm:pt modelId="{2B865E8B-4E7A-409F-BE25-DAD99FF78626}" type="pres">
      <dgm:prSet presAssocID="{C8E45335-6C14-46A2-98CC-2EE0676C75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92987C76-A4A1-4B19-9001-712CE0736BE9}" type="pres">
      <dgm:prSet presAssocID="{A7D0DAB6-48DB-40CD-87D9-1617E3D344C7}" presName="hierRoot1" presStyleCnt="0"/>
      <dgm:spPr/>
      <dgm:t>
        <a:bodyPr/>
        <a:lstStyle/>
        <a:p>
          <a:endParaRPr kumimoji="1" lang="ja-JP" altLang="en-US"/>
        </a:p>
      </dgm:t>
    </dgm:pt>
    <dgm:pt modelId="{F1319A96-2CE8-43E2-97BC-E704E3F57C74}" type="pres">
      <dgm:prSet presAssocID="{A7D0DAB6-48DB-40CD-87D9-1617E3D344C7}" presName="composite" presStyleCnt="0"/>
      <dgm:spPr/>
      <dgm:t>
        <a:bodyPr/>
        <a:lstStyle/>
        <a:p>
          <a:endParaRPr kumimoji="1" lang="ja-JP" altLang="en-US"/>
        </a:p>
      </dgm:t>
    </dgm:pt>
    <dgm:pt modelId="{DC3A77D1-571C-456F-917C-233A839CDB76}" type="pres">
      <dgm:prSet presAssocID="{A7D0DAB6-48DB-40CD-87D9-1617E3D344C7}" presName="background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1465D6EC-0BDF-4FC7-93AB-E73A6B1D3DCC}" type="pres">
      <dgm:prSet presAssocID="{A7D0DAB6-48DB-40CD-87D9-1617E3D344C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4A525DF-B22C-49B9-8C1E-D1A7ADF59B58}" type="pres">
      <dgm:prSet presAssocID="{A7D0DAB6-48DB-40CD-87D9-1617E3D344C7}" presName="hierChild2" presStyleCnt="0"/>
      <dgm:spPr/>
      <dgm:t>
        <a:bodyPr/>
        <a:lstStyle/>
        <a:p>
          <a:endParaRPr kumimoji="1" lang="ja-JP" altLang="en-US"/>
        </a:p>
      </dgm:t>
    </dgm:pt>
    <dgm:pt modelId="{2BEAAB7E-1D60-4790-B4CE-44320C13BF95}" type="pres">
      <dgm:prSet presAssocID="{6366A9F8-60FE-4AD8-9D42-2B2CF51913B5}" presName="Name10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94B12565-4F18-4075-85A2-9FF95FDA6F9D}" type="pres">
      <dgm:prSet presAssocID="{C96F8DCB-C315-4D91-BB7F-4611BE8B6136}" presName="hierRoot2" presStyleCnt="0"/>
      <dgm:spPr/>
      <dgm:t>
        <a:bodyPr/>
        <a:lstStyle/>
        <a:p>
          <a:endParaRPr kumimoji="1" lang="ja-JP" altLang="en-US"/>
        </a:p>
      </dgm:t>
    </dgm:pt>
    <dgm:pt modelId="{82FF1EB1-25AD-4D40-B829-EA9513A54C2B}" type="pres">
      <dgm:prSet presAssocID="{C96F8DCB-C315-4D91-BB7F-4611BE8B6136}" presName="composite2" presStyleCnt="0"/>
      <dgm:spPr/>
      <dgm:t>
        <a:bodyPr/>
        <a:lstStyle/>
        <a:p>
          <a:endParaRPr kumimoji="1" lang="ja-JP" altLang="en-US"/>
        </a:p>
      </dgm:t>
    </dgm:pt>
    <dgm:pt modelId="{791D5EAE-2B04-44D5-A29D-903597EEC44B}" type="pres">
      <dgm:prSet presAssocID="{C96F8DCB-C315-4D91-BB7F-4611BE8B6136}" presName="background2" presStyleLbl="node2" presStyleIdx="0" presStyleCnt="1"/>
      <dgm:spPr/>
      <dgm:t>
        <a:bodyPr/>
        <a:lstStyle/>
        <a:p>
          <a:endParaRPr kumimoji="1" lang="ja-JP" altLang="en-US"/>
        </a:p>
      </dgm:t>
    </dgm:pt>
    <dgm:pt modelId="{10F1C2CD-AD6B-4682-B2CE-EE7A1E4408D6}" type="pres">
      <dgm:prSet presAssocID="{C96F8DCB-C315-4D91-BB7F-4611BE8B613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9AE7985-CB9E-463F-BDCF-29F83568F58B}" type="pres">
      <dgm:prSet presAssocID="{C96F8DCB-C315-4D91-BB7F-4611BE8B6136}" presName="hierChild3" presStyleCnt="0"/>
      <dgm:spPr/>
      <dgm:t>
        <a:bodyPr/>
        <a:lstStyle/>
        <a:p>
          <a:endParaRPr kumimoji="1" lang="ja-JP" altLang="en-US"/>
        </a:p>
      </dgm:t>
    </dgm:pt>
    <dgm:pt modelId="{49D64ABF-2A3B-4C41-B21E-E326E53DAB35}" type="pres">
      <dgm:prSet presAssocID="{22935917-5116-4713-9439-704981ABAA20}" presName="Name17" presStyleLbl="parChTrans1D3" presStyleIdx="0" presStyleCnt="1"/>
      <dgm:spPr/>
      <dgm:t>
        <a:bodyPr/>
        <a:lstStyle/>
        <a:p>
          <a:endParaRPr kumimoji="1" lang="ja-JP" altLang="en-US"/>
        </a:p>
      </dgm:t>
    </dgm:pt>
    <dgm:pt modelId="{89D84DC9-F2B5-4944-B59D-0980DA966E23}" type="pres">
      <dgm:prSet presAssocID="{D82415D5-7BCF-4127-8625-8B63C5CA07D1}" presName="hierRoot3" presStyleCnt="0"/>
      <dgm:spPr/>
      <dgm:t>
        <a:bodyPr/>
        <a:lstStyle/>
        <a:p>
          <a:endParaRPr kumimoji="1" lang="ja-JP" altLang="en-US"/>
        </a:p>
      </dgm:t>
    </dgm:pt>
    <dgm:pt modelId="{19FD5132-D4A5-40BC-95EA-302B65A084D4}" type="pres">
      <dgm:prSet presAssocID="{D82415D5-7BCF-4127-8625-8B63C5CA07D1}" presName="composite3" presStyleCnt="0"/>
      <dgm:spPr/>
      <dgm:t>
        <a:bodyPr/>
        <a:lstStyle/>
        <a:p>
          <a:endParaRPr kumimoji="1" lang="ja-JP" altLang="en-US"/>
        </a:p>
      </dgm:t>
    </dgm:pt>
    <dgm:pt modelId="{0F632C69-D938-438E-BAD2-A70486BA564D}" type="pres">
      <dgm:prSet presAssocID="{D82415D5-7BCF-4127-8625-8B63C5CA07D1}" presName="background3" presStyleLbl="node3" presStyleIdx="0" presStyleCnt="1"/>
      <dgm:spPr/>
      <dgm:t>
        <a:bodyPr/>
        <a:lstStyle/>
        <a:p>
          <a:endParaRPr kumimoji="1" lang="ja-JP" altLang="en-US"/>
        </a:p>
      </dgm:t>
    </dgm:pt>
    <dgm:pt modelId="{AFCB07C1-CF61-45F3-9B1D-74712015450B}" type="pres">
      <dgm:prSet presAssocID="{D82415D5-7BCF-4127-8625-8B63C5CA07D1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88CA43C-ACB1-40F8-98E1-45B036B988AE}" type="pres">
      <dgm:prSet presAssocID="{D82415D5-7BCF-4127-8625-8B63C5CA07D1}" presName="hierChild4" presStyleCnt="0"/>
      <dgm:spPr/>
      <dgm:t>
        <a:bodyPr/>
        <a:lstStyle/>
        <a:p>
          <a:endParaRPr kumimoji="1" lang="ja-JP" altLang="en-US"/>
        </a:p>
      </dgm:t>
    </dgm:pt>
    <dgm:pt modelId="{7BFF83C7-F0F5-45E7-B29B-04D8CF2EE2BD}" type="pres">
      <dgm:prSet presAssocID="{E334DE96-CA26-48A5-89C8-E1682D644FB1}" presName="Name23" presStyleLbl="parChTrans1D4" presStyleIdx="0" presStyleCnt="1"/>
      <dgm:spPr/>
      <dgm:t>
        <a:bodyPr/>
        <a:lstStyle/>
        <a:p>
          <a:endParaRPr kumimoji="1" lang="ja-JP" altLang="en-US"/>
        </a:p>
      </dgm:t>
    </dgm:pt>
    <dgm:pt modelId="{F2CC32C5-EE69-4EB9-BD2A-CF1CB3E3A6B9}" type="pres">
      <dgm:prSet presAssocID="{B88B37EA-C201-434A-B529-ABE2B7F1EA55}" presName="hierRoot4" presStyleCnt="0"/>
      <dgm:spPr/>
      <dgm:t>
        <a:bodyPr/>
        <a:lstStyle/>
        <a:p>
          <a:endParaRPr kumimoji="1" lang="ja-JP" altLang="en-US"/>
        </a:p>
      </dgm:t>
    </dgm:pt>
    <dgm:pt modelId="{05C13E9F-2922-4FEF-ADE1-01622B80F822}" type="pres">
      <dgm:prSet presAssocID="{B88B37EA-C201-434A-B529-ABE2B7F1EA55}" presName="composite4" presStyleCnt="0"/>
      <dgm:spPr/>
      <dgm:t>
        <a:bodyPr/>
        <a:lstStyle/>
        <a:p>
          <a:endParaRPr kumimoji="1" lang="ja-JP" altLang="en-US"/>
        </a:p>
      </dgm:t>
    </dgm:pt>
    <dgm:pt modelId="{9E0C9576-9CD2-4A26-B314-C79D79DA83DD}" type="pres">
      <dgm:prSet presAssocID="{B88B37EA-C201-434A-B529-ABE2B7F1EA55}" presName="background4" presStyleLbl="node4" presStyleIdx="0" presStyleCnt="1"/>
      <dgm:spPr/>
      <dgm:t>
        <a:bodyPr/>
        <a:lstStyle/>
        <a:p>
          <a:endParaRPr kumimoji="1" lang="ja-JP" altLang="en-US"/>
        </a:p>
      </dgm:t>
    </dgm:pt>
    <dgm:pt modelId="{F8BD77BA-35D6-4B8C-B235-4EC10872B096}" type="pres">
      <dgm:prSet presAssocID="{B88B37EA-C201-434A-B529-ABE2B7F1EA55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77E4254-0730-4DCC-A562-7026EC990CF2}" type="pres">
      <dgm:prSet presAssocID="{B88B37EA-C201-434A-B529-ABE2B7F1EA55}" presName="hierChild5" presStyleCnt="0"/>
      <dgm:spPr/>
      <dgm:t>
        <a:bodyPr/>
        <a:lstStyle/>
        <a:p>
          <a:endParaRPr kumimoji="1" lang="ja-JP" altLang="en-US"/>
        </a:p>
      </dgm:t>
    </dgm:pt>
  </dgm:ptLst>
  <dgm:cxnLst>
    <dgm:cxn modelId="{527C5738-CA31-4B54-AF71-F0D967412B43}" type="presOf" srcId="{C8E45335-6C14-46A2-98CC-2EE0676C75B1}" destId="{2B865E8B-4E7A-409F-BE25-DAD99FF78626}" srcOrd="0" destOrd="0" presId="urn:microsoft.com/office/officeart/2005/8/layout/hierarchy1"/>
    <dgm:cxn modelId="{83B33B28-37F2-471D-B718-18AA9286E6D5}" type="presOf" srcId="{6366A9F8-60FE-4AD8-9D42-2B2CF51913B5}" destId="{2BEAAB7E-1D60-4790-B4CE-44320C13BF95}" srcOrd="0" destOrd="0" presId="urn:microsoft.com/office/officeart/2005/8/layout/hierarchy1"/>
    <dgm:cxn modelId="{C129D883-7C66-4790-A883-B291E2784E94}" srcId="{A7D0DAB6-48DB-40CD-87D9-1617E3D344C7}" destId="{C96F8DCB-C315-4D91-BB7F-4611BE8B6136}" srcOrd="0" destOrd="0" parTransId="{6366A9F8-60FE-4AD8-9D42-2B2CF51913B5}" sibTransId="{6DE75B7B-A6FC-439A-AFE4-CCAA4A4B93D8}"/>
    <dgm:cxn modelId="{3388189F-8BBC-44AD-8FCE-4D55C9FC0CDF}" type="presOf" srcId="{E334DE96-CA26-48A5-89C8-E1682D644FB1}" destId="{7BFF83C7-F0F5-45E7-B29B-04D8CF2EE2BD}" srcOrd="0" destOrd="0" presId="urn:microsoft.com/office/officeart/2005/8/layout/hierarchy1"/>
    <dgm:cxn modelId="{E68CADA3-9751-43FE-84AE-BEC575D8D1BD}" srcId="{C96F8DCB-C315-4D91-BB7F-4611BE8B6136}" destId="{D82415D5-7BCF-4127-8625-8B63C5CA07D1}" srcOrd="0" destOrd="0" parTransId="{22935917-5116-4713-9439-704981ABAA20}" sibTransId="{2D96539D-E580-41AF-A2A1-AF1109B331AA}"/>
    <dgm:cxn modelId="{C800929D-301B-4D31-B60A-5007B4088E82}" srcId="{C8E45335-6C14-46A2-98CC-2EE0676C75B1}" destId="{A7D0DAB6-48DB-40CD-87D9-1617E3D344C7}" srcOrd="0" destOrd="0" parTransId="{656F795B-9774-40D5-B1E5-C5DC37D1985E}" sibTransId="{3431E914-A20A-41C0-9FE8-C72EF938C777}"/>
    <dgm:cxn modelId="{E754E2B3-DD07-4C61-AFEC-209859D60BC0}" type="presOf" srcId="{C96F8DCB-C315-4D91-BB7F-4611BE8B6136}" destId="{10F1C2CD-AD6B-4682-B2CE-EE7A1E4408D6}" srcOrd="0" destOrd="0" presId="urn:microsoft.com/office/officeart/2005/8/layout/hierarchy1"/>
    <dgm:cxn modelId="{02B1121C-6CBA-4F93-ABFF-2B38F5FC4486}" type="presOf" srcId="{D82415D5-7BCF-4127-8625-8B63C5CA07D1}" destId="{AFCB07C1-CF61-45F3-9B1D-74712015450B}" srcOrd="0" destOrd="0" presId="urn:microsoft.com/office/officeart/2005/8/layout/hierarchy1"/>
    <dgm:cxn modelId="{18DFD1DE-E898-4817-BD92-7AD094EA82F1}" srcId="{D82415D5-7BCF-4127-8625-8B63C5CA07D1}" destId="{B88B37EA-C201-434A-B529-ABE2B7F1EA55}" srcOrd="0" destOrd="0" parTransId="{E334DE96-CA26-48A5-89C8-E1682D644FB1}" sibTransId="{8C1AE878-EE92-4C50-BF34-B5A143A09A4C}"/>
    <dgm:cxn modelId="{CF99223E-185E-42A7-87D5-FBEF39CA38EC}" type="presOf" srcId="{22935917-5116-4713-9439-704981ABAA20}" destId="{49D64ABF-2A3B-4C41-B21E-E326E53DAB35}" srcOrd="0" destOrd="0" presId="urn:microsoft.com/office/officeart/2005/8/layout/hierarchy1"/>
    <dgm:cxn modelId="{EC9C33A0-F8FB-4158-A7AF-3B1362482132}" type="presOf" srcId="{A7D0DAB6-48DB-40CD-87D9-1617E3D344C7}" destId="{1465D6EC-0BDF-4FC7-93AB-E73A6B1D3DCC}" srcOrd="0" destOrd="0" presId="urn:microsoft.com/office/officeart/2005/8/layout/hierarchy1"/>
    <dgm:cxn modelId="{B9911D7C-0563-4206-ACE4-0D55B62DF3B1}" type="presOf" srcId="{B88B37EA-C201-434A-B529-ABE2B7F1EA55}" destId="{F8BD77BA-35D6-4B8C-B235-4EC10872B096}" srcOrd="0" destOrd="0" presId="urn:microsoft.com/office/officeart/2005/8/layout/hierarchy1"/>
    <dgm:cxn modelId="{5B4091C2-607F-4781-9DEE-E035718D4ED9}" type="presParOf" srcId="{2B865E8B-4E7A-409F-BE25-DAD99FF78626}" destId="{92987C76-A4A1-4B19-9001-712CE0736BE9}" srcOrd="0" destOrd="0" presId="urn:microsoft.com/office/officeart/2005/8/layout/hierarchy1"/>
    <dgm:cxn modelId="{FF58DD28-AEE4-4E6B-9B7D-1A326C065243}" type="presParOf" srcId="{92987C76-A4A1-4B19-9001-712CE0736BE9}" destId="{F1319A96-2CE8-43E2-97BC-E704E3F57C74}" srcOrd="0" destOrd="0" presId="urn:microsoft.com/office/officeart/2005/8/layout/hierarchy1"/>
    <dgm:cxn modelId="{08183415-1AE0-4580-8061-729CC7E822D2}" type="presParOf" srcId="{F1319A96-2CE8-43E2-97BC-E704E3F57C74}" destId="{DC3A77D1-571C-456F-917C-233A839CDB76}" srcOrd="0" destOrd="0" presId="urn:microsoft.com/office/officeart/2005/8/layout/hierarchy1"/>
    <dgm:cxn modelId="{9D564BDB-19CA-4F78-8C06-4B95A97BFB6C}" type="presParOf" srcId="{F1319A96-2CE8-43E2-97BC-E704E3F57C74}" destId="{1465D6EC-0BDF-4FC7-93AB-E73A6B1D3DCC}" srcOrd="1" destOrd="0" presId="urn:microsoft.com/office/officeart/2005/8/layout/hierarchy1"/>
    <dgm:cxn modelId="{AEC8AB3A-5370-4009-B616-A250DC182819}" type="presParOf" srcId="{92987C76-A4A1-4B19-9001-712CE0736BE9}" destId="{94A525DF-B22C-49B9-8C1E-D1A7ADF59B58}" srcOrd="1" destOrd="0" presId="urn:microsoft.com/office/officeart/2005/8/layout/hierarchy1"/>
    <dgm:cxn modelId="{EBD768B3-49DD-4C68-AB15-562814205997}" type="presParOf" srcId="{94A525DF-B22C-49B9-8C1E-D1A7ADF59B58}" destId="{2BEAAB7E-1D60-4790-B4CE-44320C13BF95}" srcOrd="0" destOrd="0" presId="urn:microsoft.com/office/officeart/2005/8/layout/hierarchy1"/>
    <dgm:cxn modelId="{AEF62BFB-5F54-4C73-8AB4-BCFE6FADF769}" type="presParOf" srcId="{94A525DF-B22C-49B9-8C1E-D1A7ADF59B58}" destId="{94B12565-4F18-4075-85A2-9FF95FDA6F9D}" srcOrd="1" destOrd="0" presId="urn:microsoft.com/office/officeart/2005/8/layout/hierarchy1"/>
    <dgm:cxn modelId="{2405C5F3-3753-4FBD-9613-8BD3CFCB05BA}" type="presParOf" srcId="{94B12565-4F18-4075-85A2-9FF95FDA6F9D}" destId="{82FF1EB1-25AD-4D40-B829-EA9513A54C2B}" srcOrd="0" destOrd="0" presId="urn:microsoft.com/office/officeart/2005/8/layout/hierarchy1"/>
    <dgm:cxn modelId="{CC1D633D-91B8-4C50-BEA1-89D58C6BB010}" type="presParOf" srcId="{82FF1EB1-25AD-4D40-B829-EA9513A54C2B}" destId="{791D5EAE-2B04-44D5-A29D-903597EEC44B}" srcOrd="0" destOrd="0" presId="urn:microsoft.com/office/officeart/2005/8/layout/hierarchy1"/>
    <dgm:cxn modelId="{0C23DFDD-EB24-46BF-9BEF-2A0BE8A7D837}" type="presParOf" srcId="{82FF1EB1-25AD-4D40-B829-EA9513A54C2B}" destId="{10F1C2CD-AD6B-4682-B2CE-EE7A1E4408D6}" srcOrd="1" destOrd="0" presId="urn:microsoft.com/office/officeart/2005/8/layout/hierarchy1"/>
    <dgm:cxn modelId="{65BE5D03-DCCD-4689-8E9A-6BABF0EF95EC}" type="presParOf" srcId="{94B12565-4F18-4075-85A2-9FF95FDA6F9D}" destId="{99AE7985-CB9E-463F-BDCF-29F83568F58B}" srcOrd="1" destOrd="0" presId="urn:microsoft.com/office/officeart/2005/8/layout/hierarchy1"/>
    <dgm:cxn modelId="{CEB1F329-E928-472F-BC45-0F8B5E172709}" type="presParOf" srcId="{99AE7985-CB9E-463F-BDCF-29F83568F58B}" destId="{49D64ABF-2A3B-4C41-B21E-E326E53DAB35}" srcOrd="0" destOrd="0" presId="urn:microsoft.com/office/officeart/2005/8/layout/hierarchy1"/>
    <dgm:cxn modelId="{069CA765-3A50-44A9-8219-1ADD898794B1}" type="presParOf" srcId="{99AE7985-CB9E-463F-BDCF-29F83568F58B}" destId="{89D84DC9-F2B5-4944-B59D-0980DA966E23}" srcOrd="1" destOrd="0" presId="urn:microsoft.com/office/officeart/2005/8/layout/hierarchy1"/>
    <dgm:cxn modelId="{63B023F7-E089-4C23-B73E-637669166A37}" type="presParOf" srcId="{89D84DC9-F2B5-4944-B59D-0980DA966E23}" destId="{19FD5132-D4A5-40BC-95EA-302B65A084D4}" srcOrd="0" destOrd="0" presId="urn:microsoft.com/office/officeart/2005/8/layout/hierarchy1"/>
    <dgm:cxn modelId="{43919B42-1412-4D3E-98AD-F94FFBD0E4FF}" type="presParOf" srcId="{19FD5132-D4A5-40BC-95EA-302B65A084D4}" destId="{0F632C69-D938-438E-BAD2-A70486BA564D}" srcOrd="0" destOrd="0" presId="urn:microsoft.com/office/officeart/2005/8/layout/hierarchy1"/>
    <dgm:cxn modelId="{4038E02F-685E-4189-BB0B-084480BF752C}" type="presParOf" srcId="{19FD5132-D4A5-40BC-95EA-302B65A084D4}" destId="{AFCB07C1-CF61-45F3-9B1D-74712015450B}" srcOrd="1" destOrd="0" presId="urn:microsoft.com/office/officeart/2005/8/layout/hierarchy1"/>
    <dgm:cxn modelId="{51DE01FF-B214-4EA1-B0DF-C58DC411773E}" type="presParOf" srcId="{89D84DC9-F2B5-4944-B59D-0980DA966E23}" destId="{A88CA43C-ACB1-40F8-98E1-45B036B988AE}" srcOrd="1" destOrd="0" presId="urn:microsoft.com/office/officeart/2005/8/layout/hierarchy1"/>
    <dgm:cxn modelId="{9A19B0DB-3D12-41E5-B516-EB1FC9723BAC}" type="presParOf" srcId="{A88CA43C-ACB1-40F8-98E1-45B036B988AE}" destId="{7BFF83C7-F0F5-45E7-B29B-04D8CF2EE2BD}" srcOrd="0" destOrd="0" presId="urn:microsoft.com/office/officeart/2005/8/layout/hierarchy1"/>
    <dgm:cxn modelId="{F0DB37EA-356D-445E-A05A-DC5EEB88938E}" type="presParOf" srcId="{A88CA43C-ACB1-40F8-98E1-45B036B988AE}" destId="{F2CC32C5-EE69-4EB9-BD2A-CF1CB3E3A6B9}" srcOrd="1" destOrd="0" presId="urn:microsoft.com/office/officeart/2005/8/layout/hierarchy1"/>
    <dgm:cxn modelId="{23F5E907-BC41-4634-A89A-F1B8FF0820D0}" type="presParOf" srcId="{F2CC32C5-EE69-4EB9-BD2A-CF1CB3E3A6B9}" destId="{05C13E9F-2922-4FEF-ADE1-01622B80F822}" srcOrd="0" destOrd="0" presId="urn:microsoft.com/office/officeart/2005/8/layout/hierarchy1"/>
    <dgm:cxn modelId="{94D7BE5D-AC9D-425D-B3FD-BA526B055530}" type="presParOf" srcId="{05C13E9F-2922-4FEF-ADE1-01622B80F822}" destId="{9E0C9576-9CD2-4A26-B314-C79D79DA83DD}" srcOrd="0" destOrd="0" presId="urn:microsoft.com/office/officeart/2005/8/layout/hierarchy1"/>
    <dgm:cxn modelId="{6A0E9C50-6662-4006-AC32-CB1A652DE745}" type="presParOf" srcId="{05C13E9F-2922-4FEF-ADE1-01622B80F822}" destId="{F8BD77BA-35D6-4B8C-B235-4EC10872B096}" srcOrd="1" destOrd="0" presId="urn:microsoft.com/office/officeart/2005/8/layout/hierarchy1"/>
    <dgm:cxn modelId="{12201328-5989-4C60-99A2-4847A60AB83A}" type="presParOf" srcId="{F2CC32C5-EE69-4EB9-BD2A-CF1CB3E3A6B9}" destId="{177E4254-0730-4DCC-A562-7026EC990C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FF83C7-F0F5-45E7-B29B-04D8CF2EE2BD}">
      <dsp:nvSpPr>
        <dsp:cNvPr id="0" name=""/>
        <dsp:cNvSpPr/>
      </dsp:nvSpPr>
      <dsp:spPr>
        <a:xfrm>
          <a:off x="1925965" y="2344997"/>
          <a:ext cx="91440" cy="274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212"/>
              </a:lnTo>
            </a:path>
          </a:pathLst>
        </a:custGeom>
        <a:noFill/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64ABF-2A3B-4C41-B21E-E326E53DAB35}">
      <dsp:nvSpPr>
        <dsp:cNvPr id="0" name=""/>
        <dsp:cNvSpPr/>
      </dsp:nvSpPr>
      <dsp:spPr>
        <a:xfrm>
          <a:off x="1925965" y="1472074"/>
          <a:ext cx="91440" cy="274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21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AB7E-1D60-4790-B4CE-44320C13BF95}">
      <dsp:nvSpPr>
        <dsp:cNvPr id="0" name=""/>
        <dsp:cNvSpPr/>
      </dsp:nvSpPr>
      <dsp:spPr>
        <a:xfrm>
          <a:off x="1925965" y="599151"/>
          <a:ext cx="91440" cy="274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21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A77D1-571C-456F-917C-233A839CDB76}">
      <dsp:nvSpPr>
        <dsp:cNvPr id="0" name=""/>
        <dsp:cNvSpPr/>
      </dsp:nvSpPr>
      <dsp:spPr>
        <a:xfrm>
          <a:off x="1500259" y="440"/>
          <a:ext cx="942851" cy="598710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65D6EC-0BDF-4FC7-93AB-E73A6B1D3DCC}">
      <dsp:nvSpPr>
        <dsp:cNvPr id="0" name=""/>
        <dsp:cNvSpPr/>
      </dsp:nvSpPr>
      <dsp:spPr>
        <a:xfrm>
          <a:off x="1605021" y="99963"/>
          <a:ext cx="942851" cy="598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 err="1" smtClean="0"/>
            <a:t>BaseStyle</a:t>
          </a:r>
          <a:endParaRPr kumimoji="1" lang="ja-JP" altLang="en-US" sz="1200" kern="1200" dirty="0"/>
        </a:p>
      </dsp:txBody>
      <dsp:txXfrm>
        <a:off x="1605021" y="99963"/>
        <a:ext cx="942851" cy="598710"/>
      </dsp:txXfrm>
    </dsp:sp>
    <dsp:sp modelId="{791D5EAE-2B04-44D5-A29D-903597EEC44B}">
      <dsp:nvSpPr>
        <dsp:cNvPr id="0" name=""/>
        <dsp:cNvSpPr/>
      </dsp:nvSpPr>
      <dsp:spPr>
        <a:xfrm>
          <a:off x="1500259" y="873363"/>
          <a:ext cx="942851" cy="598710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F1C2CD-AD6B-4682-B2CE-EE7A1E4408D6}">
      <dsp:nvSpPr>
        <dsp:cNvPr id="0" name=""/>
        <dsp:cNvSpPr/>
      </dsp:nvSpPr>
      <dsp:spPr>
        <a:xfrm>
          <a:off x="1605021" y="972886"/>
          <a:ext cx="942851" cy="598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 smtClean="0"/>
            <a:t>Style1</a:t>
          </a:r>
          <a:endParaRPr kumimoji="1" lang="ja-JP" altLang="en-US" sz="1200" kern="1200" dirty="0"/>
        </a:p>
      </dsp:txBody>
      <dsp:txXfrm>
        <a:off x="1605021" y="972886"/>
        <a:ext cx="942851" cy="598710"/>
      </dsp:txXfrm>
    </dsp:sp>
    <dsp:sp modelId="{0F632C69-D938-438E-BAD2-A70486BA564D}">
      <dsp:nvSpPr>
        <dsp:cNvPr id="0" name=""/>
        <dsp:cNvSpPr/>
      </dsp:nvSpPr>
      <dsp:spPr>
        <a:xfrm>
          <a:off x="1500259" y="1746286"/>
          <a:ext cx="942851" cy="598710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CB07C1-CF61-45F3-9B1D-74712015450B}">
      <dsp:nvSpPr>
        <dsp:cNvPr id="0" name=""/>
        <dsp:cNvSpPr/>
      </dsp:nvSpPr>
      <dsp:spPr>
        <a:xfrm>
          <a:off x="1605021" y="1845809"/>
          <a:ext cx="942851" cy="598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 smtClean="0"/>
            <a:t>Style2</a:t>
          </a:r>
          <a:endParaRPr kumimoji="1" lang="ja-JP" altLang="en-US" sz="1200" kern="1200" dirty="0"/>
        </a:p>
      </dsp:txBody>
      <dsp:txXfrm>
        <a:off x="1605021" y="1845809"/>
        <a:ext cx="942851" cy="598710"/>
      </dsp:txXfrm>
    </dsp:sp>
    <dsp:sp modelId="{9E0C9576-9CD2-4A26-B314-C79D79DA83DD}">
      <dsp:nvSpPr>
        <dsp:cNvPr id="0" name=""/>
        <dsp:cNvSpPr/>
      </dsp:nvSpPr>
      <dsp:spPr>
        <a:xfrm>
          <a:off x="1500259" y="2619209"/>
          <a:ext cx="942851" cy="598710"/>
        </a:xfrm>
        <a:prstGeom prst="roundRect">
          <a:avLst>
            <a:gd name="adj" fmla="val 10000"/>
          </a:avLst>
        </a:prstGeom>
        <a:solidFill>
          <a:schemeClr val="accent3">
            <a:alpha val="3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BD77BA-35D6-4B8C-B235-4EC10872B096}">
      <dsp:nvSpPr>
        <dsp:cNvPr id="0" name=""/>
        <dsp:cNvSpPr/>
      </dsp:nvSpPr>
      <dsp:spPr>
        <a:xfrm>
          <a:off x="1605021" y="2718732"/>
          <a:ext cx="942851" cy="598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 smtClean="0"/>
            <a:t>Style3</a:t>
          </a:r>
          <a:endParaRPr kumimoji="1" lang="ja-JP" altLang="en-US" sz="1200" kern="1200" dirty="0"/>
        </a:p>
      </dsp:txBody>
      <dsp:txXfrm>
        <a:off x="1605021" y="2718732"/>
        <a:ext cx="942851" cy="598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F20F-3575-490C-975A-EF863D95DAC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dirty="0" smtClean="0"/>
              <a:t>2008/09/20</a:t>
            </a:r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WPF</a:t>
            </a:r>
            <a:r>
              <a:rPr kumimoji="1" lang="ja-JP" altLang="en-US" dirty="0" smtClean="0"/>
              <a:t>においても</a:t>
            </a:r>
            <a:r>
              <a:rPr kumimoji="1" lang="en-US" altLang="ja-JP" dirty="0" smtClean="0"/>
              <a:t>behavior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が使用できる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WPF</a:t>
            </a:r>
            <a:r>
              <a:rPr kumimoji="1" lang="ja-JP" altLang="en-US" dirty="0" smtClean="0"/>
              <a:t>においても</a:t>
            </a:r>
            <a:r>
              <a:rPr kumimoji="1" lang="en-US" altLang="ja-JP" dirty="0" smtClean="0"/>
              <a:t>behavior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が使用できる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307559-4F7B-44A1-8D52-9D9270EB8AA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Silverlight3 </a:t>
            </a:r>
            <a:r>
              <a:rPr kumimoji="1" lang="ja-JP" altLang="en-US" dirty="0" smtClean="0"/>
              <a:t>では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Style </a:t>
            </a:r>
            <a:r>
              <a:rPr kumimoji="1" lang="ja-JP" altLang="en-US" baseline="0" dirty="0" smtClean="0"/>
              <a:t>の複数回の設定が可能になった。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BasedOn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設定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– Silverlight3 </a:t>
            </a:r>
            <a:r>
              <a:rPr kumimoji="1" lang="ja-JP" altLang="en-US" baseline="0" dirty="0" smtClean="0"/>
              <a:t>から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15370" cy="706437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052513"/>
            <a:ext cx="8215370" cy="4948255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4" cstate="print">
            <a:lum/>
          </a:blip>
          <a:srcRect/>
          <a:stretch>
            <a:fillRect/>
          </a:stretch>
        </p:blipFill>
        <p:spPr bwMode="hidden">
          <a:xfrm>
            <a:off x="357158" y="285728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74638"/>
            <a:ext cx="821537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052513"/>
            <a:ext cx="8215370" cy="49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ea typeface="ＭＳ Ｐゴシック" pitchFamily="50" charset="-128"/>
              </a:rPr>
              <a:t>東京勉強会 </a:t>
            </a:r>
            <a:r>
              <a:rPr kumimoji="0" lang="en-US" altLang="ja-JP" sz="2300" dirty="0" smtClean="0">
                <a:solidFill>
                  <a:schemeClr val="tx2"/>
                </a:solidFill>
                <a:ea typeface="ＭＳ Ｐゴシック" pitchFamily="50" charset="-128"/>
              </a:rPr>
              <a:t>#37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ja-jp/library/cc278075(VS.95)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infragistics.com/blogs/dikehar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ja-jp/library/cc189019(VS.95).aspx#keyframe_animation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jp.infragistics.com/dotnet/netadvantage/silverlight.aspx#Overvie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ja-jp/silverlight/default.asp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infragistics.com/blogs/dikehara/" TargetMode="External"/><Relationship Id="rId5" Type="http://schemas.openxmlformats.org/officeDocument/2006/relationships/hyperlink" Target="http://jp.infragistics.com/dotnet/netadvantage/silverlight.aspx" TargetMode="External"/><Relationship Id="rId4" Type="http://schemas.openxmlformats.org/officeDocument/2006/relationships/hyperlink" Target="http://www.microsoft.com/japan/products/expression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WPF/Silverlight </a:t>
            </a:r>
            <a:r>
              <a:rPr kumimoji="1" lang="ja-JP" altLang="en-US" sz="3600" b="1" dirty="0" err="1" smtClean="0">
                <a:solidFill>
                  <a:schemeClr val="tx1"/>
                </a:solidFill>
              </a:rPr>
              <a:t>での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/>
            </a:r>
            <a:br>
              <a:rPr kumimoji="1" lang="en-US" altLang="ja-JP" sz="3600" b="1" dirty="0" smtClean="0">
                <a:solidFill>
                  <a:schemeClr val="tx1"/>
                </a:solidFill>
              </a:rPr>
            </a:br>
            <a:r>
              <a:rPr kumimoji="1" lang="ja-JP" altLang="en-US" sz="3600" b="1" dirty="0" smtClean="0">
                <a:solidFill>
                  <a:schemeClr val="tx1"/>
                </a:solidFill>
              </a:rPr>
              <a:t>スタイルやアニメーション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池原　大然</a:t>
            </a:r>
            <a:endParaRPr kumimoji="1" lang="en-US" altLang="ja-JP" dirty="0" smtClean="0"/>
          </a:p>
          <a:p>
            <a:r>
              <a:rPr lang="ja-JP" altLang="en-US" sz="2800" dirty="0" smtClean="0"/>
              <a:t>インフラジスティックス・ジャパン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スタイル設定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テンプレート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スタイルでは予め用意された形状を変更できない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コントロール パーツを再定義することで表現力</a:t>
            </a:r>
            <a:r>
              <a:rPr lang="ja-JP" altLang="en-US" sz="2400" dirty="0" smtClean="0"/>
              <a:t>が</a:t>
            </a:r>
            <a:r>
              <a:rPr kumimoji="1" lang="ja-JP" altLang="en-US" sz="2400" dirty="0" smtClean="0"/>
              <a:t>向上</a:t>
            </a:r>
            <a:endParaRPr kumimoji="1" lang="en-US" altLang="ja-JP" sz="2400" dirty="0" smtClean="0"/>
          </a:p>
          <a:p>
            <a:pPr lvl="1"/>
            <a:r>
              <a:rPr lang="ja-JP" altLang="en-US" sz="2000" dirty="0" smtClean="0"/>
              <a:t>例</a:t>
            </a:r>
            <a:r>
              <a:rPr lang="en-US" altLang="ja-JP" sz="2000" dirty="0" smtClean="0"/>
              <a:t>: </a:t>
            </a:r>
            <a:r>
              <a:rPr lang="en-US" altLang="ja-JP" sz="2000" dirty="0" err="1" smtClean="0"/>
              <a:t>ListBoxItem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の構成をカスタマイズ</a:t>
            </a:r>
            <a:endParaRPr lang="en-US" altLang="ja-JP" sz="2000" dirty="0" smtClean="0"/>
          </a:p>
          <a:p>
            <a:r>
              <a:rPr lang="ja-JP" altLang="en-US" sz="1800" dirty="0" smtClean="0"/>
              <a:t>基本クラスは </a:t>
            </a:r>
            <a:r>
              <a:rPr lang="en-US" altLang="ja-JP" sz="1800" dirty="0" err="1" smtClean="0"/>
              <a:t>FrameworkTemplate</a:t>
            </a:r>
            <a:endParaRPr lang="en-US" altLang="ja-JP" sz="1800" dirty="0" smtClean="0"/>
          </a:p>
          <a:p>
            <a:pPr lvl="1"/>
            <a:r>
              <a:rPr lang="en-US" altLang="ja-JP" sz="1800" dirty="0" err="1" smtClean="0"/>
              <a:t>ControlTemplate</a:t>
            </a:r>
            <a:endParaRPr lang="en-US" altLang="ja-JP" sz="1800" dirty="0" smtClean="0"/>
          </a:p>
          <a:p>
            <a:pPr lvl="1"/>
            <a:r>
              <a:rPr lang="en-US" altLang="ja-JP" sz="1800" dirty="0" err="1" smtClean="0"/>
              <a:t>ItemsPanelTemplate</a:t>
            </a:r>
            <a:endParaRPr lang="en-US" altLang="ja-JP" sz="1800" dirty="0" smtClean="0"/>
          </a:p>
          <a:p>
            <a:pPr lvl="1"/>
            <a:r>
              <a:rPr lang="en-US" altLang="ja-JP" sz="1800" dirty="0" err="1" smtClean="0"/>
              <a:t>DataTemplate</a:t>
            </a:r>
            <a:endParaRPr lang="en-US" altLang="ja-JP" sz="1800" dirty="0" smtClean="0"/>
          </a:p>
          <a:p>
            <a:pPr lvl="1"/>
            <a:r>
              <a:rPr lang="en-US" altLang="ja-JP" sz="1800" dirty="0" err="1" smtClean="0"/>
              <a:t>HierachicalDataTemplate</a:t>
            </a:r>
            <a:endParaRPr lang="en-US" altLang="ja-JP" sz="1800" dirty="0" smtClean="0"/>
          </a:p>
          <a:p>
            <a:r>
              <a:rPr kumimoji="1" lang="en-US" altLang="ja-JP" sz="2000" dirty="0" smtClean="0"/>
              <a:t>Expression Blend </a:t>
            </a:r>
            <a:r>
              <a:rPr kumimoji="1" lang="ja-JP" altLang="en-US" sz="2000" dirty="0" smtClean="0"/>
              <a:t>で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標準テンプレートがエクスポート可能</a:t>
            </a:r>
            <a:endParaRPr kumimoji="1" lang="en-US" altLang="ja-JP" sz="2000" dirty="0" smtClean="0"/>
          </a:p>
          <a:p>
            <a:pPr lvl="1"/>
            <a:endParaRPr kumimoji="1" lang="ja-JP" alt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363" y="2357430"/>
            <a:ext cx="390323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テンプレート</a:t>
            </a:r>
            <a:r>
              <a:rPr lang="ja-JP" altLang="en-US" dirty="0" smtClean="0"/>
              <a:t>構文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sz="1200" dirty="0" smtClean="0"/>
          </a:p>
          <a:p>
            <a:r>
              <a:rPr lang="en-US" altLang="ja-JP" sz="2000" dirty="0" err="1" smtClean="0"/>
              <a:t>TargetType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で対象となるコントロールを指定</a:t>
            </a:r>
            <a:endParaRPr lang="en-US" altLang="ja-JP" sz="2000" dirty="0" smtClean="0"/>
          </a:p>
          <a:p>
            <a:r>
              <a:rPr lang="ja-JP" altLang="en-US" sz="2000" dirty="0" smtClean="0"/>
              <a:t>データ バインディングを使用することで、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コントロール自体の設定をテンプレートに反映できる</a:t>
            </a:r>
            <a:endParaRPr lang="en-US" altLang="ja-JP" sz="2000" dirty="0" smtClean="0"/>
          </a:p>
          <a:p>
            <a:r>
              <a:rPr lang="en-US" altLang="ja-JP" sz="2000" dirty="0" err="1" smtClean="0"/>
              <a:t>DataTemplate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を使用するとバインドされデータに対して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外観を定義できる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5753" y="1071546"/>
            <a:ext cx="807249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&lt;</a:t>
            </a:r>
            <a:r>
              <a:rPr lang="en-US" altLang="ja-JP" sz="1600" dirty="0" err="1" smtClean="0">
                <a:solidFill>
                  <a:srgbClr val="A31515"/>
                </a:solidFill>
              </a:rPr>
              <a:t>ControlTemplate</a:t>
            </a:r>
            <a:r>
              <a:rPr lang="en-US" altLang="ja-JP" sz="1600" dirty="0" smtClean="0">
                <a:solidFill>
                  <a:srgbClr val="FF0000"/>
                </a:solidFill>
              </a:rPr>
              <a:t> x</a:t>
            </a:r>
            <a:r>
              <a:rPr lang="en-US" altLang="ja-JP" sz="1600" dirty="0" smtClean="0">
                <a:solidFill>
                  <a:srgbClr val="0000FF"/>
                </a:solidFill>
              </a:rPr>
              <a:t>:</a:t>
            </a:r>
            <a:r>
              <a:rPr lang="en-US" altLang="ja-JP" sz="1600" dirty="0" smtClean="0">
                <a:solidFill>
                  <a:srgbClr val="FF0000"/>
                </a:solidFill>
              </a:rPr>
              <a:t>Key</a:t>
            </a:r>
            <a:r>
              <a:rPr lang="en-US" altLang="ja-JP" sz="1600" dirty="0" smtClean="0">
                <a:solidFill>
                  <a:srgbClr val="0000FF"/>
                </a:solidFill>
              </a:rPr>
              <a:t>="ButtonControlTemplate1"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TargetType</a:t>
            </a:r>
            <a:r>
              <a:rPr lang="en-US" altLang="ja-JP" sz="1600" dirty="0" smtClean="0">
                <a:solidFill>
                  <a:srgbClr val="0000FF"/>
                </a:solidFill>
              </a:rPr>
              <a:t>="Button"&gt;</a:t>
            </a:r>
          </a:p>
          <a:p>
            <a:r>
              <a:rPr lang="en-US" altLang="ja-JP" sz="1600" dirty="0" smtClean="0">
                <a:solidFill>
                  <a:srgbClr val="A31515"/>
                </a:solidFill>
              </a:rPr>
              <a:t>    </a:t>
            </a:r>
            <a:r>
              <a:rPr lang="en-US" altLang="ja-JP" sz="1600" dirty="0" smtClean="0">
                <a:solidFill>
                  <a:srgbClr val="0000FF"/>
                </a:solidFill>
              </a:rPr>
              <a:t>&lt;</a:t>
            </a:r>
            <a:r>
              <a:rPr lang="en-US" altLang="ja-JP" sz="1600" dirty="0" smtClean="0">
                <a:solidFill>
                  <a:srgbClr val="A31515"/>
                </a:solidFill>
              </a:rPr>
              <a:t>Grid</a:t>
            </a:r>
            <a:r>
              <a:rPr lang="en-US" altLang="ja-JP" sz="1600" dirty="0" smtClean="0">
                <a:solidFill>
                  <a:srgbClr val="0000FF"/>
                </a:solidFill>
              </a:rPr>
              <a:t>&gt;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        &lt;</a:t>
            </a:r>
            <a:r>
              <a:rPr lang="en-US" altLang="ja-JP" sz="1600" dirty="0" smtClean="0">
                <a:solidFill>
                  <a:srgbClr val="A31515"/>
                </a:solidFill>
              </a:rPr>
              <a:t>Ellipse</a:t>
            </a:r>
            <a:r>
              <a:rPr lang="en-US" altLang="ja-JP" sz="1600" dirty="0" smtClean="0">
                <a:solidFill>
                  <a:srgbClr val="FF0000"/>
                </a:solidFill>
              </a:rPr>
              <a:t> Fill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="{</a:t>
            </a:r>
            <a:r>
              <a:rPr lang="en-US" altLang="ja-JP" sz="1600" b="1" dirty="0" err="1" smtClean="0">
                <a:solidFill>
                  <a:srgbClr val="A31515"/>
                </a:solidFill>
              </a:rPr>
              <a:t>TemplateBinding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Background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}" </a:t>
            </a:r>
            <a:r>
              <a:rPr lang="en-US" altLang="ja-JP" sz="1600" dirty="0" smtClean="0">
                <a:solidFill>
                  <a:srgbClr val="0000FF"/>
                </a:solidFill>
              </a:rPr>
              <a:t>/&gt;</a:t>
            </a:r>
          </a:p>
          <a:p>
            <a:r>
              <a:rPr lang="en-US" altLang="ja-JP" sz="1600" dirty="0" smtClean="0">
                <a:solidFill>
                  <a:srgbClr val="A31515"/>
                </a:solidFill>
              </a:rPr>
              <a:t>        </a:t>
            </a:r>
            <a:r>
              <a:rPr lang="en-US" altLang="ja-JP" sz="1600" dirty="0" smtClean="0">
                <a:solidFill>
                  <a:srgbClr val="0000FF"/>
                </a:solidFill>
              </a:rPr>
              <a:t>&lt;</a:t>
            </a:r>
            <a:r>
              <a:rPr lang="en-US" altLang="ja-JP" sz="1600" dirty="0" err="1" smtClean="0">
                <a:solidFill>
                  <a:srgbClr val="A31515"/>
                </a:solidFill>
              </a:rPr>
              <a:t>ContentPresenter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HorizontalAlignment</a:t>
            </a:r>
            <a:r>
              <a:rPr lang="en-US" altLang="ja-JP" sz="1600" dirty="0" smtClean="0">
                <a:solidFill>
                  <a:srgbClr val="0000FF"/>
                </a:solidFill>
              </a:rPr>
              <a:t>="Center"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br>
              <a:rPr lang="en-US" altLang="ja-JP" sz="1600" dirty="0" smtClean="0">
                <a:solidFill>
                  <a:srgbClr val="FF0000"/>
                </a:solidFill>
              </a:rPr>
            </a:br>
            <a:r>
              <a:rPr lang="en-US" altLang="ja-JP" sz="1600" dirty="0" smtClean="0">
                <a:solidFill>
                  <a:srgbClr val="FF0000"/>
                </a:solidFill>
              </a:rPr>
              <a:t>		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VerticalAlignment</a:t>
            </a:r>
            <a:r>
              <a:rPr lang="en-US" altLang="ja-JP" sz="1600" dirty="0" smtClean="0">
                <a:solidFill>
                  <a:srgbClr val="0000FF"/>
                </a:solidFill>
              </a:rPr>
              <a:t>="Center"/&gt;</a:t>
            </a:r>
          </a:p>
          <a:p>
            <a:r>
              <a:rPr lang="en-US" altLang="ja-JP" sz="1600" dirty="0" smtClean="0">
                <a:solidFill>
                  <a:srgbClr val="A31515"/>
                </a:solidFill>
              </a:rPr>
              <a:t>	</a:t>
            </a:r>
            <a:r>
              <a:rPr lang="en-US" altLang="ja-JP" sz="1600" dirty="0" smtClean="0">
                <a:solidFill>
                  <a:srgbClr val="0000FF"/>
                </a:solidFill>
              </a:rPr>
              <a:t>&lt;/</a:t>
            </a:r>
            <a:r>
              <a:rPr lang="en-US" altLang="ja-JP" sz="1600" dirty="0" smtClean="0">
                <a:solidFill>
                  <a:srgbClr val="A31515"/>
                </a:solidFill>
              </a:rPr>
              <a:t>Grid</a:t>
            </a:r>
            <a:r>
              <a:rPr lang="en-US" altLang="ja-JP" sz="1600" dirty="0" smtClean="0">
                <a:solidFill>
                  <a:srgbClr val="0000FF"/>
                </a:solidFill>
              </a:rPr>
              <a:t>&gt;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&lt;/</a:t>
            </a:r>
            <a:r>
              <a:rPr lang="en-US" altLang="ja-JP" sz="1600" dirty="0" err="1" smtClean="0">
                <a:solidFill>
                  <a:srgbClr val="A31515"/>
                </a:solidFill>
              </a:rPr>
              <a:t>ControlTemplate</a:t>
            </a:r>
            <a:r>
              <a:rPr lang="en-US" altLang="ja-JP" sz="1600" dirty="0" smtClean="0">
                <a:solidFill>
                  <a:srgbClr val="0000FF"/>
                </a:solidFill>
              </a:rPr>
              <a:t>&gt;</a:t>
            </a:r>
            <a:endParaRPr lang="en-US" altLang="ja-JP" sz="1600" dirty="0" smtClean="0">
              <a:solidFill>
                <a:srgbClr val="0000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680086"/>
            <a:ext cx="2783765" cy="11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2843219" cy="142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矢印 8"/>
          <p:cNvSpPr/>
          <p:nvPr/>
        </p:nvSpPr>
        <p:spPr>
          <a:xfrm>
            <a:off x="3590298" y="4786322"/>
            <a:ext cx="2196148" cy="85725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ItemsTemplate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714348" y="4714884"/>
            <a:ext cx="257176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6000760" y="4500570"/>
            <a:ext cx="2571768" cy="10715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状態変化への対応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Silverlight</a:t>
            </a:r>
          </a:p>
          <a:p>
            <a:pPr lvl="1"/>
            <a:r>
              <a:rPr lang="en-US" altLang="ja-JP" dirty="0" smtClean="0"/>
              <a:t>Visual State Manager </a:t>
            </a:r>
            <a:r>
              <a:rPr lang="ja-JP" altLang="en-US" dirty="0" smtClean="0"/>
              <a:t>を用いて状態変化を監視</a:t>
            </a:r>
            <a:endParaRPr lang="en-US" altLang="ja-JP" dirty="0" smtClean="0"/>
          </a:p>
          <a:p>
            <a:r>
              <a:rPr lang="en-US" altLang="ja-JP" dirty="0" smtClean="0"/>
              <a:t>WPF</a:t>
            </a:r>
          </a:p>
          <a:p>
            <a:pPr lvl="1"/>
            <a:r>
              <a:rPr lang="ja-JP" altLang="en-US" dirty="0" smtClean="0"/>
              <a:t>プロパティやデータ、イベントを感知する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トリガーを使用</a:t>
            </a:r>
            <a:endParaRPr lang="en-US" altLang="ja-JP" dirty="0" smtClean="0"/>
          </a:p>
          <a:p>
            <a:pPr lvl="2"/>
            <a:r>
              <a:rPr lang="en-US" altLang="ja-JP" sz="2000" dirty="0" smtClean="0"/>
              <a:t>Trigger</a:t>
            </a:r>
          </a:p>
          <a:p>
            <a:pPr lvl="2"/>
            <a:r>
              <a:rPr lang="en-US" altLang="ja-JP" sz="2000" dirty="0" err="1" smtClean="0"/>
              <a:t>EventTrigger</a:t>
            </a:r>
            <a:endParaRPr lang="en-US" altLang="ja-JP" sz="2000" dirty="0" smtClean="0"/>
          </a:p>
          <a:p>
            <a:pPr lvl="2"/>
            <a:r>
              <a:rPr lang="en-US" altLang="ja-JP" sz="2000" dirty="0" err="1" smtClean="0"/>
              <a:t>DataTrigger</a:t>
            </a:r>
            <a:endParaRPr lang="en-US" altLang="ja-JP" sz="2000" dirty="0" smtClean="0"/>
          </a:p>
          <a:p>
            <a:pPr lvl="2"/>
            <a:r>
              <a:rPr lang="en-US" altLang="ja-JP" sz="2000" dirty="0" err="1" smtClean="0"/>
              <a:t>MultiDataTrigger</a:t>
            </a:r>
            <a:endParaRPr lang="en-US" altLang="ja-JP" sz="2000" dirty="0" smtClean="0"/>
          </a:p>
          <a:p>
            <a:pPr lvl="2"/>
            <a:r>
              <a:rPr lang="en-US" altLang="ja-JP" sz="2000" dirty="0" err="1" smtClean="0"/>
              <a:t>MultiTrigger</a:t>
            </a:r>
            <a:endParaRPr lang="en-US" altLang="ja-JP" sz="2000" dirty="0" smtClean="0"/>
          </a:p>
          <a:p>
            <a:pPr lvl="2"/>
            <a:endParaRPr kumimoji="1" lang="en-US" altLang="ja-JP" dirty="0" smtClean="0"/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Visual State Manager (VSM)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 smtClean="0"/>
              <a:t>コントロールの「状態」に合わせて設定を変更</a:t>
            </a:r>
            <a:endParaRPr kumimoji="1" lang="en-US" altLang="ja-JP" sz="2800" dirty="0" smtClean="0"/>
          </a:p>
          <a:p>
            <a:r>
              <a:rPr kumimoji="1" lang="en-US" altLang="ja-JP" sz="2400" dirty="0" err="1" smtClean="0"/>
              <a:t>VisualStateGroup</a:t>
            </a:r>
            <a:endParaRPr kumimoji="1" lang="en-US" altLang="ja-JP" sz="2400" dirty="0" smtClean="0"/>
          </a:p>
          <a:p>
            <a:pPr lvl="1"/>
            <a:r>
              <a:rPr lang="ja-JP" altLang="en-US" sz="2000" dirty="0" smtClean="0"/>
              <a:t>同時に発生することができない状態を分割する</a:t>
            </a:r>
            <a:endParaRPr kumimoji="1" lang="en-US" altLang="ja-JP" sz="2000" dirty="0" smtClean="0"/>
          </a:p>
          <a:p>
            <a:r>
              <a:rPr kumimoji="1" lang="en-US" altLang="ja-JP" sz="2400" dirty="0" err="1" smtClean="0"/>
              <a:t>VisualSate</a:t>
            </a:r>
            <a:r>
              <a:rPr kumimoji="1" lang="en-US" altLang="ja-JP" sz="2400" dirty="0" smtClean="0"/>
              <a:t> </a:t>
            </a:r>
          </a:p>
          <a:p>
            <a:pPr lvl="1"/>
            <a:r>
              <a:rPr lang="ja-JP" altLang="en-US" sz="2000" dirty="0" smtClean="0"/>
              <a:t>コントロールの</a:t>
            </a:r>
            <a:r>
              <a:rPr kumimoji="1" lang="ja-JP" altLang="en-US" sz="2000" dirty="0" smtClean="0"/>
              <a:t>状態を指し示す</a:t>
            </a:r>
            <a:endParaRPr kumimoji="1" lang="en-US" altLang="ja-JP" sz="2000" dirty="0" smtClean="0"/>
          </a:p>
          <a:p>
            <a:pPr lvl="1"/>
            <a:r>
              <a:rPr kumimoji="1" lang="ja-JP" altLang="en-US" sz="2000" dirty="0" smtClean="0"/>
              <a:t>標準コントロールのグループ、状態一覧</a:t>
            </a:r>
            <a:r>
              <a:rPr lang="en-US" altLang="ja-JP" sz="1600" dirty="0" smtClean="0">
                <a:hlinkClick r:id="rId3"/>
              </a:rPr>
              <a:t/>
            </a:r>
            <a:br>
              <a:rPr lang="en-US" altLang="ja-JP" sz="1600" dirty="0" smtClean="0">
                <a:hlinkClick r:id="rId3"/>
              </a:rPr>
            </a:br>
            <a:r>
              <a:rPr lang="en-US" altLang="ja-JP" sz="1600" dirty="0" smtClean="0">
                <a:hlinkClick r:id="rId3"/>
              </a:rPr>
              <a:t>http://msdn.microsoft.com/ja-jp/library/cc278075%28VS.95%29.aspx</a:t>
            </a:r>
            <a:endParaRPr lang="en-US" altLang="ja-JP" sz="1600" dirty="0" smtClean="0"/>
          </a:p>
          <a:p>
            <a:r>
              <a:rPr kumimoji="1" lang="en-US" altLang="ja-JP" sz="2400" dirty="0" err="1" smtClean="0"/>
              <a:t>VisualTransition</a:t>
            </a:r>
            <a:r>
              <a:rPr kumimoji="1" lang="en-US" altLang="ja-JP" sz="3600" dirty="0" smtClean="0"/>
              <a:t> </a:t>
            </a:r>
          </a:p>
          <a:p>
            <a:pPr lvl="1"/>
            <a:r>
              <a:rPr lang="ja-JP" altLang="en-US" sz="2000" dirty="0" smtClean="0"/>
              <a:t>ある状態から別の状態への遷移の際に視覚的な設定が可能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テンプレートと </a:t>
            </a:r>
            <a:r>
              <a:rPr lang="en-US" altLang="ja-JP" dirty="0" smtClean="0"/>
              <a:t>VSM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アニメーション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アニメーション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 smtClean="0"/>
              <a:t>何秒間、あるいは何秒後に開始、終了と設定</a:t>
            </a:r>
            <a:endParaRPr lang="en-US" altLang="ja-JP" sz="2400" dirty="0" smtClean="0"/>
          </a:p>
          <a:p>
            <a:r>
              <a:rPr lang="ja-JP" altLang="en-US" sz="2400" dirty="0" smtClean="0"/>
              <a:t>依存プロパティの変更を設定している</a:t>
            </a:r>
            <a:endParaRPr lang="en-US" altLang="ja-JP" sz="2400" dirty="0" smtClean="0"/>
          </a:p>
          <a:p>
            <a:r>
              <a:rPr lang="en-US" altLang="ja-JP" sz="2400" dirty="0" smtClean="0"/>
              <a:t>TimeLine </a:t>
            </a:r>
            <a:r>
              <a:rPr lang="ja-JP" altLang="en-US" sz="2400" dirty="0" smtClean="0"/>
              <a:t>オブジェクトを継承</a:t>
            </a:r>
            <a:endParaRPr lang="en-US" altLang="ja-JP" sz="2400" dirty="0" smtClean="0"/>
          </a:p>
          <a:p>
            <a:r>
              <a:rPr kumimoji="1" lang="en-US" altLang="ja-JP" sz="2400" dirty="0" err="1" smtClean="0"/>
              <a:t>SotryBoard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は 複数の </a:t>
            </a:r>
            <a:r>
              <a:rPr kumimoji="1" lang="en-US" altLang="ja-JP" sz="2400" dirty="0" smtClean="0"/>
              <a:t>TimeLine </a:t>
            </a:r>
            <a:r>
              <a:rPr kumimoji="1" lang="ja-JP" altLang="en-US" sz="2400" dirty="0" smtClean="0"/>
              <a:t>継承オブジェクトのコンテナー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アニメーションで上書きされた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プロパティは</a:t>
            </a:r>
            <a:r>
              <a:rPr lang="ja-JP" altLang="en-US" sz="2400" dirty="0" smtClean="0"/>
              <a:t>既定では</a:t>
            </a:r>
            <a:r>
              <a:rPr kumimoji="1" lang="ja-JP" altLang="en-US" sz="2400" dirty="0" smtClean="0"/>
              <a:t>明示的にリセットしない限りもとに戻らない </a:t>
            </a:r>
            <a:endParaRPr lang="en-US" altLang="ja-JP" sz="2400" dirty="0" smtClean="0"/>
          </a:p>
          <a:p>
            <a:pPr lvl="1"/>
            <a:r>
              <a:rPr lang="en-US" altLang="ja-JP" sz="2000" dirty="0" err="1" smtClean="0"/>
              <a:t>TimeLine.FillBehavior</a:t>
            </a:r>
            <a:r>
              <a:rPr lang="en-US" altLang="ja-JP" sz="2000" dirty="0" smtClean="0"/>
              <a:t> = Stop </a:t>
            </a:r>
          </a:p>
          <a:p>
            <a:pPr lvl="1"/>
            <a:r>
              <a:rPr kumimoji="1" lang="en-US" altLang="ja-JP" sz="2000" dirty="0" err="1" smtClean="0"/>
              <a:t>TimeLine.AutoReverse</a:t>
            </a:r>
            <a:r>
              <a:rPr kumimoji="1" lang="en-US" altLang="ja-JP" sz="2000" dirty="0" smtClean="0"/>
              <a:t> = true</a:t>
            </a:r>
            <a:br>
              <a:rPr kumimoji="1" lang="en-US" altLang="ja-JP" sz="2000" dirty="0" smtClean="0"/>
            </a:br>
            <a:r>
              <a:rPr lang="ja-JP" altLang="en-US" sz="2000" dirty="0" smtClean="0"/>
              <a:t>で元に戻すことはできる</a:t>
            </a:r>
            <a:endParaRPr lang="en-US" altLang="ja-JP" sz="2000" dirty="0" smtClean="0"/>
          </a:p>
          <a:p>
            <a:r>
              <a:rPr kumimoji="1" lang="en-US" altLang="ja-JP" sz="2000" dirty="0" err="1" smtClean="0"/>
              <a:t>TimeLine.RepeatBehavior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で繰り返し</a:t>
            </a:r>
            <a:r>
              <a:rPr lang="ja-JP" altLang="en-US" sz="2000" dirty="0" smtClean="0"/>
              <a:t>機関、</a:t>
            </a:r>
            <a:r>
              <a:rPr kumimoji="1" lang="ja-JP" altLang="en-US" sz="2000" dirty="0" smtClean="0"/>
              <a:t>回数を設定</a:t>
            </a:r>
            <a:endParaRPr kumimoji="1" lang="en-US" altLang="ja-JP" sz="2000" dirty="0" smtClean="0"/>
          </a:p>
          <a:p>
            <a:endParaRPr kumimoji="1" lang="en-US" altLang="ja-JP" sz="2400" dirty="0" smtClean="0"/>
          </a:p>
          <a:p>
            <a:pPr lvl="1">
              <a:buNone/>
            </a:pPr>
            <a:r>
              <a:rPr kumimoji="1" lang="en-US" altLang="ja-JP" sz="2000" dirty="0" smtClean="0"/>
              <a:t>	</a:t>
            </a:r>
          </a:p>
          <a:p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Silverlight </a:t>
            </a:r>
            <a:r>
              <a:rPr kumimoji="1" lang="ja-JP" altLang="en-US" dirty="0" smtClean="0"/>
              <a:t>のアニメーション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714348" y="1000108"/>
          <a:ext cx="7643866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8291"/>
                <a:gridCol w="2389339"/>
                <a:gridCol w="4156236"/>
              </a:tblGrid>
              <a:tr h="35719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基本アニメーション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キー フレーム アニメーション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Color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ColorAnimation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ColorAnimationUsingKeyFrames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Double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DoubleAnimation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DoubleAnimationUsingKeyFrames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Point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PointAnimation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PointAnimationUsingKeyFrames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Object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ObjectAnimationUsingKeyFrames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035819" y="3000372"/>
            <a:ext cx="7072362" cy="2200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</a:t>
            </a:r>
            <a:r>
              <a:rPr lang="en-US" altLang="ja-JP" sz="16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Storyboard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x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="Storyboard1"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AutoReverse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="True"&gt;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&lt;</a:t>
            </a:r>
            <a:r>
              <a:rPr lang="en-US" altLang="ja-JP" sz="1600" b="1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ColorAnimationUsingKeyFrames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BeginTime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="00:00:00"</a:t>
            </a:r>
            <a:b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16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Storyboard.TargetName</a:t>
            </a:r>
            <a:r>
              <a:rPr lang="en-US" altLang="ja-JP" sz="16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="ellipse"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Storyboard.TargetProperty</a:t>
            </a:r>
            <a:r>
              <a:rPr lang="en-US" altLang="ja-JP" sz="16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="(</a:t>
            </a:r>
            <a:r>
              <a:rPr lang="en-US" altLang="ja-JP" sz="1600" b="1" dirty="0" err="1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Shape.Fill</a:t>
            </a:r>
            <a:r>
              <a:rPr lang="en-US" altLang="ja-JP" sz="16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).(</a:t>
            </a:r>
            <a:r>
              <a:rPr lang="en-US" altLang="ja-JP" sz="1600" b="1" dirty="0" err="1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SolidColorBrush.Color</a:t>
            </a:r>
            <a:r>
              <a:rPr lang="en-US" altLang="ja-JP" sz="16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)"&gt;</a:t>
            </a:r>
          </a:p>
          <a:p>
            <a:r>
              <a:rPr lang="en-US" altLang="ja-JP" sz="16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  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</a:t>
            </a:r>
            <a:r>
              <a:rPr lang="en-US" altLang="ja-JP" sz="1600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EasingColorKeyFrame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KeyTime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="00:00:01"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Value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</a:t>
            </a:r>
            <a:r>
              <a:rPr lang="en-US" altLang="ja-JP" sz="1600" dirty="0" err="1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YellowGreen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"/&gt;</a:t>
            </a:r>
          </a:p>
          <a:p>
            <a:r>
              <a:rPr lang="en-US" altLang="ja-JP" sz="16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  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</a:t>
            </a:r>
            <a:r>
              <a:rPr lang="en-US" altLang="ja-JP" sz="1600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EasingColorKeyFrame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KeyTime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="00:00:02"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Value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="Red"/&gt;</a:t>
            </a:r>
          </a:p>
          <a:p>
            <a:r>
              <a:rPr lang="en-US" altLang="ja-JP" sz="16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&lt;/</a:t>
            </a:r>
            <a:r>
              <a:rPr lang="en-US" altLang="ja-JP" sz="1600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ColorAnimationUsingKeyFrames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&lt;/</a:t>
            </a:r>
            <a:r>
              <a:rPr lang="en-US" altLang="ja-JP" sz="16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Storyboard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</a:t>
            </a:r>
          </a:p>
          <a:p>
            <a:pPr algn="just"/>
            <a:endParaRPr lang="ja-JP" altLang="en-US" sz="900" kern="100" dirty="0" smtClean="0">
              <a:latin typeface="Segoe UI" pitchFamily="34" charset="0"/>
              <a:ea typeface="ＭＳ 明朝"/>
              <a:cs typeface="Segoe UI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910" y="528638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n-lt"/>
                <a:ea typeface="+mn-ea"/>
              </a:rPr>
              <a:t>Ellipse </a:t>
            </a:r>
            <a:r>
              <a:rPr lang="ja-JP" altLang="en-US" dirty="0" smtClean="0">
                <a:latin typeface="+mn-lt"/>
                <a:ea typeface="+mn-ea"/>
              </a:rPr>
              <a:t>の </a:t>
            </a:r>
            <a:r>
              <a:rPr lang="en-US" altLang="ja-JP" dirty="0" smtClean="0">
                <a:latin typeface="+mn-lt"/>
                <a:ea typeface="+mn-ea"/>
              </a:rPr>
              <a:t>Fill </a:t>
            </a:r>
            <a:r>
              <a:rPr lang="ja-JP" altLang="en-US" dirty="0" smtClean="0">
                <a:latin typeface="+mn-lt"/>
                <a:ea typeface="+mn-ea"/>
              </a:rPr>
              <a:t>プロパティを開始 </a:t>
            </a:r>
            <a:r>
              <a:rPr lang="en-US" altLang="ja-JP" dirty="0" smtClean="0">
                <a:latin typeface="+mn-lt"/>
                <a:ea typeface="+mn-ea"/>
              </a:rPr>
              <a:t>1 </a:t>
            </a:r>
            <a:r>
              <a:rPr lang="ja-JP" altLang="en-US" dirty="0" smtClean="0">
                <a:latin typeface="+mn-lt"/>
                <a:ea typeface="+mn-ea"/>
              </a:rPr>
              <a:t>秒後に </a:t>
            </a:r>
            <a:r>
              <a:rPr lang="en-US" altLang="ja-JP" dirty="0" err="1" smtClean="0">
                <a:latin typeface="+mn-lt"/>
                <a:ea typeface="+mn-ea"/>
              </a:rPr>
              <a:t>YellowGreen</a:t>
            </a:r>
            <a:r>
              <a:rPr lang="ja-JP" altLang="en-US" dirty="0" err="1" smtClean="0">
                <a:latin typeface="+mn-lt"/>
                <a:ea typeface="+mn-ea"/>
              </a:rPr>
              <a:t>、</a:t>
            </a:r>
            <a:r>
              <a:rPr lang="ja-JP" altLang="en-US" dirty="0" smtClean="0">
                <a:latin typeface="+mn-lt"/>
                <a:ea typeface="+mn-ea"/>
              </a:rPr>
              <a:t> </a:t>
            </a:r>
            <a:r>
              <a:rPr lang="en-US" altLang="ja-JP" dirty="0" smtClean="0">
                <a:latin typeface="+mn-lt"/>
                <a:ea typeface="+mn-ea"/>
              </a:rPr>
              <a:t>2 </a:t>
            </a:r>
            <a:r>
              <a:rPr lang="ja-JP" altLang="en-US" dirty="0" smtClean="0">
                <a:latin typeface="+mn-lt"/>
                <a:ea typeface="+mn-ea"/>
              </a:rPr>
              <a:t>秒後に </a:t>
            </a:r>
            <a:r>
              <a:rPr lang="en-US" altLang="ja-JP" dirty="0" smtClean="0">
                <a:latin typeface="+mn-lt"/>
                <a:ea typeface="+mn-ea"/>
              </a:rPr>
              <a:t>Red </a:t>
            </a:r>
            <a:r>
              <a:rPr lang="ja-JP" altLang="en-US" dirty="0" smtClean="0">
                <a:latin typeface="+mn-lt"/>
                <a:ea typeface="+mn-ea"/>
              </a:rPr>
              <a:t>と変化させ、さらに同じ時間をかけて初期にまで戻す</a:t>
            </a:r>
            <a:endParaRPr kumimoji="1" lang="ja-JP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アニメーションの実行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イベント ハンドラー</a:t>
            </a:r>
            <a:endParaRPr lang="en-US" altLang="ja-JP" dirty="0" smtClean="0"/>
          </a:p>
          <a:p>
            <a:pPr lvl="1"/>
            <a:r>
              <a:rPr lang="en-US" altLang="ja-JP" sz="2400" dirty="0" err="1" smtClean="0"/>
              <a:t>Storyboard.Begin</a:t>
            </a:r>
            <a:r>
              <a:rPr lang="en-US" altLang="ja-JP" sz="2400" dirty="0" smtClean="0"/>
              <a:t>() </a:t>
            </a:r>
            <a:r>
              <a:rPr lang="ja-JP" altLang="en-US" sz="2400" dirty="0" smtClean="0"/>
              <a:t>メソッドを呼び出す</a:t>
            </a:r>
            <a:endParaRPr lang="en-US" altLang="ja-JP" sz="2400" dirty="0" smtClean="0"/>
          </a:p>
          <a:p>
            <a:r>
              <a:rPr lang="ja-JP" altLang="en-US" dirty="0" smtClean="0"/>
              <a:t>イベント トリガー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BeginStoryboard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を使用</a:t>
            </a:r>
            <a:endParaRPr lang="en-US" altLang="ja-JP" dirty="0" smtClean="0"/>
          </a:p>
          <a:p>
            <a:r>
              <a:rPr lang="en-US" altLang="ja-JP" sz="2800" dirty="0" smtClean="0"/>
              <a:t>Visual State </a:t>
            </a:r>
            <a:r>
              <a:rPr lang="ja-JP" altLang="en-US" sz="2800" dirty="0" smtClean="0"/>
              <a:t>の </a:t>
            </a:r>
            <a:r>
              <a:rPr lang="en-US" altLang="ja-JP" sz="2800" dirty="0" smtClean="0"/>
              <a:t>Storyboard</a:t>
            </a:r>
          </a:p>
          <a:p>
            <a:r>
              <a:rPr lang="ja-JP" altLang="en-US" sz="2800" dirty="0" smtClean="0"/>
              <a:t>ビヘイビアーによるアニメーション</a:t>
            </a:r>
            <a:endParaRPr lang="en-US" altLang="ja-JP" sz="2800" dirty="0" smtClean="0"/>
          </a:p>
          <a:p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kern="1200" dirty="0" smtClean="0"/>
              <a:t>池原大然 </a:t>
            </a:r>
            <a:r>
              <a:rPr lang="en-US" altLang="ja-JP" kern="1200" dirty="0" smtClean="0"/>
              <a:t>(</a:t>
            </a:r>
            <a:r>
              <a:rPr lang="ja-JP" altLang="en-US" kern="1200" dirty="0" smtClean="0"/>
              <a:t>いけはら </a:t>
            </a:r>
            <a:r>
              <a:rPr lang="ja-JP" altLang="en-US" kern="1200" dirty="0" err="1" smtClean="0"/>
              <a:t>だ</a:t>
            </a:r>
            <a:r>
              <a:rPr lang="ja-JP" altLang="en-US" kern="1200" dirty="0" smtClean="0"/>
              <a:t>いぜん</a:t>
            </a:r>
            <a:r>
              <a:rPr lang="en-US" altLang="ja-JP" kern="1200" dirty="0" smtClean="0"/>
              <a:t>)</a:t>
            </a:r>
            <a:r>
              <a:rPr lang="ja-JP" altLang="en-US" kern="1200" dirty="0" smtClean="0"/>
              <a:t> </a:t>
            </a:r>
            <a:r>
              <a:rPr lang="en-US" altLang="ja-JP" kern="1200" dirty="0" smtClean="0"/>
              <a:t>or </a:t>
            </a:r>
            <a:r>
              <a:rPr lang="ja-JP" altLang="en-US" kern="1200" dirty="0" smtClean="0"/>
              <a:t>ねり</a:t>
            </a:r>
            <a:endParaRPr lang="en-US" altLang="ja-JP" kern="1200" dirty="0" smtClean="0"/>
          </a:p>
          <a:p>
            <a:pPr lvl="0"/>
            <a:r>
              <a:rPr lang="ja-JP" altLang="en-US" kern="1200" dirty="0" smtClean="0"/>
              <a:t>インフラジスティックス・ジャパン 所属</a:t>
            </a:r>
            <a:endParaRPr lang="en-US" altLang="ja-JP" kern="1200" dirty="0" smtClean="0"/>
          </a:p>
          <a:p>
            <a:pPr lvl="0"/>
            <a:r>
              <a:rPr lang="en-US" altLang="ja-JP" dirty="0" smtClean="0"/>
              <a:t>Silverlight, WPF </a:t>
            </a:r>
            <a:r>
              <a:rPr lang="ja-JP" altLang="en-US" dirty="0" smtClean="0"/>
              <a:t>が大好きです</a:t>
            </a:r>
            <a:endParaRPr lang="en-US" altLang="ja-JP" kern="1200" dirty="0" smtClean="0"/>
          </a:p>
          <a:p>
            <a:r>
              <a:rPr lang="en-US" altLang="ja-JP" sz="2000" dirty="0" smtClean="0">
                <a:hlinkClick r:id="rId3"/>
              </a:rPr>
              <a:t>http://blogs.jp.infragistics.com/blogs/dikehara/</a:t>
            </a:r>
            <a:endParaRPr lang="en-US" altLang="ja-JP" sz="2000" dirty="0" smtClean="0"/>
          </a:p>
          <a:p>
            <a:endParaRPr kumimoji="1" lang="ja-JP" altLang="en-US" dirty="0"/>
          </a:p>
        </p:txBody>
      </p:sp>
      <p:pic>
        <p:nvPicPr>
          <p:cNvPr id="4" name="Picture 2" descr="C:\Documents and Settings\dkeuning\My Documents\My Pictures\AAAA office\interview photos\IMG_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196845"/>
            <a:ext cx="3738311" cy="28039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86124"/>
            <a:ext cx="2924175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ビヘイビアー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Expression Blend 3</a:t>
            </a:r>
            <a:r>
              <a:rPr lang="ja-JP" altLang="en-US" sz="2400" dirty="0" smtClean="0"/>
              <a:t>で追加</a:t>
            </a:r>
            <a:endParaRPr lang="en-US" altLang="ja-JP" sz="2400" dirty="0" smtClean="0"/>
          </a:p>
          <a:p>
            <a:r>
              <a:rPr lang="ja-JP" altLang="en-US" sz="2400" dirty="0" smtClean="0"/>
              <a:t>プロパティ変更や、位置変更、ストーリーボードの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操作をコード レスで実現</a:t>
            </a:r>
            <a:endParaRPr lang="en-US" altLang="ja-JP" sz="2400" dirty="0" smtClean="0"/>
          </a:p>
          <a:p>
            <a:r>
              <a:rPr lang="ja-JP" altLang="en-US" sz="2400" dirty="0" smtClean="0"/>
              <a:t>自作も可能</a:t>
            </a:r>
            <a:endParaRPr lang="en-US" altLang="ja-JP" sz="2400" dirty="0" smtClean="0"/>
          </a:p>
          <a:p>
            <a:r>
              <a:rPr lang="ja-JP" altLang="en-US" sz="2400" dirty="0" smtClean="0"/>
              <a:t>アニメーション関連で使えそうなビヘイビアー</a:t>
            </a:r>
            <a:endParaRPr lang="en-US" altLang="ja-JP" sz="2400" dirty="0" smtClean="0"/>
          </a:p>
          <a:p>
            <a:pPr lvl="1"/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00034" y="3286124"/>
          <a:ext cx="8001056" cy="2392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4023"/>
                <a:gridCol w="412703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ビヘイビアー名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機能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ChangePropertyAction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プロパティの値を変更し、</a:t>
                      </a:r>
                      <a:r>
                        <a:rPr kumimoji="1" lang="en-US" altLang="ja-JP" dirty="0" smtClean="0"/>
                        <a:t/>
                      </a:r>
                      <a:br>
                        <a:rPr kumimoji="1" lang="en-US" altLang="ja-JP" dirty="0" smtClean="0"/>
                      </a:br>
                      <a:r>
                        <a:rPr kumimoji="1" lang="ja-JP" altLang="en-US" dirty="0" smtClean="0"/>
                        <a:t>変更をアニメーションで表示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ControlStoryBoardAction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ストーリーボードで行う共通操作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FluidMoveBehavior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パネル内オブジェクトのレイアウトの変更、並びにアニメーション表示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MouseDragElementBehavior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マウスドラッグに応じて位置を変更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イージング関数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Silverlight </a:t>
            </a:r>
            <a:r>
              <a:rPr lang="ja-JP" altLang="en-US" dirty="0" smtClean="0"/>
              <a:t>のみの実装</a:t>
            </a:r>
            <a:endParaRPr lang="en-US" altLang="ja-JP" dirty="0" smtClean="0"/>
          </a:p>
          <a:p>
            <a:r>
              <a:rPr kumimoji="1" lang="ja-JP" altLang="en-US" dirty="0" smtClean="0"/>
              <a:t>イージング処理をお手軽に実現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sz="1400" dirty="0" smtClean="0"/>
          </a:p>
          <a:p>
            <a:r>
              <a:rPr lang="ja-JP" altLang="en-US" dirty="0" smtClean="0"/>
              <a:t>詳細は </a:t>
            </a:r>
            <a:r>
              <a:rPr lang="en-US" altLang="ja-JP" dirty="0" smtClean="0"/>
              <a:t>MSDN</a:t>
            </a:r>
            <a:br>
              <a:rPr lang="en-US" altLang="ja-JP" dirty="0" smtClean="0"/>
            </a:br>
            <a:r>
              <a:rPr lang="en-US" altLang="ja-JP" sz="2000" dirty="0" smtClean="0">
                <a:hlinkClick r:id="rId3"/>
              </a:rPr>
              <a:t>http://msdn.microsoft.com/ja-jp/library/cc189019(VS.95).aspx#keyframe_animations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965309" y="2357430"/>
          <a:ext cx="7213382" cy="11125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630680"/>
                <a:gridCol w="2140268"/>
                <a:gridCol w="1491742"/>
                <a:gridCol w="195069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BackEase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BounceEase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CircleEase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ElasticEase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ElasticEase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ExponentialEase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PowerEase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QuardraticEase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QuarticEase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QuinticEase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SinEase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アニメーション </a:t>
            </a:r>
            <a:r>
              <a:rPr lang="en-US" altLang="ja-JP" dirty="0" smtClean="0"/>
              <a:t>+ Behavior</a:t>
            </a:r>
            <a:r>
              <a:rPr lang="ja-JP" altLang="en-US" dirty="0" smtClean="0"/>
              <a:t> </a:t>
            </a:r>
            <a:r>
              <a:rPr lang="en-US" altLang="ja-JP" dirty="0" smtClean="0"/>
              <a:t>+ </a:t>
            </a:r>
            <a:r>
              <a:rPr lang="ja-JP" altLang="en-US" dirty="0" smtClean="0"/>
              <a:t>イージング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コントロールのカスタマイズ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テンプレート</a:t>
            </a:r>
            <a:endParaRPr lang="en-US" altLang="ja-JP" dirty="0" smtClean="0"/>
          </a:p>
          <a:p>
            <a:r>
              <a:rPr kumimoji="1" lang="ja-JP" altLang="en-US" dirty="0" smtClean="0"/>
              <a:t>ユーザー コントロール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コントロールの組み合わせ</a:t>
            </a:r>
            <a:endParaRPr kumimoji="1" lang="en-US" altLang="ja-JP" dirty="0" smtClean="0"/>
          </a:p>
          <a:p>
            <a:r>
              <a:rPr lang="ja-JP" altLang="en-US" dirty="0" smtClean="0"/>
              <a:t>カスタムコントロール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独自のコントロール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カスタム コントロール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Silverlight</a:t>
            </a:r>
          </a:p>
          <a:p>
            <a:pPr lvl="1"/>
            <a:r>
              <a:rPr lang="en-US" altLang="ja-JP" sz="2000" dirty="0" smtClean="0"/>
              <a:t>Silverlight </a:t>
            </a:r>
            <a:r>
              <a:rPr lang="ja-JP" altLang="en-US" sz="2000" dirty="0" smtClean="0"/>
              <a:t>テンプレート コントロール</a:t>
            </a:r>
            <a:endParaRPr lang="en-US" altLang="ja-JP" sz="2000" dirty="0" smtClean="0"/>
          </a:p>
          <a:p>
            <a:r>
              <a:rPr lang="en-US" altLang="ja-JP" sz="2400" dirty="0" smtClean="0"/>
              <a:t>WPF</a:t>
            </a:r>
          </a:p>
          <a:p>
            <a:pPr lvl="1"/>
            <a:r>
              <a:rPr lang="ja-JP" altLang="en-US" sz="2000" dirty="0" smtClean="0"/>
              <a:t>カスタム コントロール </a:t>
            </a:r>
            <a:r>
              <a:rPr lang="en-US" altLang="ja-JP" sz="2000" dirty="0" smtClean="0"/>
              <a:t>(WPF)</a:t>
            </a:r>
          </a:p>
          <a:p>
            <a:r>
              <a:rPr lang="ja-JP" altLang="en-US" dirty="0" smtClean="0"/>
              <a:t>完全カスタマイズ可能なコントロール</a:t>
            </a:r>
            <a:endParaRPr lang="en-US" altLang="ja-JP" dirty="0" smtClean="0"/>
          </a:p>
          <a:p>
            <a:r>
              <a:rPr kumimoji="1" lang="ja-JP" altLang="en-US" dirty="0" smtClean="0"/>
              <a:t>外観とロジックを分離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TemplatedControl1.cs</a:t>
            </a:r>
          </a:p>
          <a:p>
            <a:pPr lvl="1"/>
            <a:r>
              <a:rPr lang="en-US" altLang="ja-JP" dirty="0" err="1" smtClean="0"/>
              <a:t>Generic.xaml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リソース ディクショナリ</a:t>
            </a:r>
            <a:r>
              <a:rPr lang="en-US" altLang="ja-JP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cap="none" dirty="0" err="1" smtClean="0"/>
              <a:t>etadvantage</a:t>
            </a:r>
            <a:r>
              <a:rPr lang="ja-JP" altLang="en-US" cap="none" dirty="0" smtClean="0"/>
              <a:t> </a:t>
            </a:r>
            <a:r>
              <a:rPr lang="en-US" altLang="ja-JP" dirty="0" smtClean="0"/>
              <a:t>S</a:t>
            </a:r>
            <a:r>
              <a:rPr lang="en-US" altLang="ja-JP" cap="none" dirty="0" smtClean="0">
                <a:latin typeface="+mn-lt"/>
              </a:rPr>
              <a:t>ilverlight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70294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NetAdvantage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.NET </a:t>
            </a:r>
            <a:r>
              <a:rPr kumimoji="1" lang="ja-JP" altLang="en-US" dirty="0" smtClean="0"/>
              <a:t>コンポーネント セット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もともとは</a:t>
            </a:r>
            <a:r>
              <a:rPr lang="en-US" altLang="ja-JP" dirty="0" smtClean="0"/>
              <a:t>Win/ASP.NET</a:t>
            </a:r>
            <a:r>
              <a:rPr lang="ja-JP" altLang="en-US" dirty="0" smtClean="0"/>
              <a:t> 対応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Win </a:t>
            </a:r>
            <a:r>
              <a:rPr lang="ja-JP" altLang="en-US" dirty="0" smtClean="0"/>
              <a:t>では </a:t>
            </a:r>
            <a:r>
              <a:rPr lang="en-US" altLang="ja-JP" dirty="0" smtClean="0"/>
              <a:t>WPF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Style </a:t>
            </a:r>
            <a:r>
              <a:rPr lang="ja-JP" altLang="en-US" dirty="0" smtClean="0"/>
              <a:t>の概念に似た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外観設定フレーム ワークを提供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Application Styling Framework (ASF)</a:t>
            </a:r>
          </a:p>
          <a:p>
            <a:pPr lvl="1"/>
            <a:endParaRPr kumimoji="1" lang="en-US" altLang="ja-JP" dirty="0" smtClean="0"/>
          </a:p>
          <a:p>
            <a:pPr lvl="1"/>
            <a:r>
              <a:rPr lang="en-US" altLang="ja-JP" dirty="0" smtClean="0"/>
              <a:t>2007 </a:t>
            </a:r>
            <a:r>
              <a:rPr lang="ja-JP" altLang="en-US" dirty="0" smtClean="0"/>
              <a:t>年から</a:t>
            </a:r>
            <a:r>
              <a:rPr lang="en-US" altLang="ja-JP" dirty="0" smtClean="0"/>
              <a:t>WPF, 2009 </a:t>
            </a:r>
            <a:r>
              <a:rPr lang="ja-JP" altLang="en-US" dirty="0" smtClean="0"/>
              <a:t>年から </a:t>
            </a:r>
            <a:r>
              <a:rPr lang="en-US" altLang="ja-JP" dirty="0" smtClean="0"/>
              <a:t>Silverlight </a:t>
            </a:r>
            <a:r>
              <a:rPr lang="ja-JP" altLang="en-US" dirty="0" smtClean="0"/>
              <a:t>対応コンポーネントを販売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NetAdvantage</a:t>
            </a:r>
            <a:r>
              <a:rPr lang="en-US" altLang="ja-JP" dirty="0" smtClean="0"/>
              <a:t> Silverlight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052513"/>
            <a:ext cx="8501122" cy="4948255"/>
          </a:xfrm>
        </p:spPr>
        <p:txBody>
          <a:bodyPr/>
          <a:lstStyle/>
          <a:p>
            <a:r>
              <a:rPr lang="en-US" altLang="ja-JP" dirty="0" smtClean="0"/>
              <a:t>Silverlight </a:t>
            </a:r>
            <a:r>
              <a:rPr lang="ja-JP" altLang="en-US" dirty="0" smtClean="0"/>
              <a:t>コンポーネント集</a:t>
            </a:r>
            <a:endParaRPr lang="en-US" altLang="ja-JP" dirty="0" smtClean="0"/>
          </a:p>
          <a:p>
            <a:pPr lvl="1"/>
            <a:r>
              <a:rPr lang="en-US" altLang="ja-JP" sz="1600" dirty="0" smtClean="0">
                <a:hlinkClick r:id="rId3"/>
              </a:rPr>
              <a:t>http://jp.infragistics.com/dotnet/netadvantage/silverlight.aspx#Overview</a:t>
            </a:r>
            <a:endParaRPr lang="en-US" altLang="ja-JP" sz="1600" dirty="0" smtClean="0"/>
          </a:p>
          <a:p>
            <a:r>
              <a:rPr lang="ja-JP" altLang="en-US" dirty="0" smtClean="0"/>
              <a:t>業務用アプリケーション開発に特化</a:t>
            </a:r>
            <a:endParaRPr lang="en-US" altLang="ja-JP" dirty="0" smtClean="0"/>
          </a:p>
          <a:p>
            <a:pPr lvl="1"/>
            <a:r>
              <a:rPr lang="ja-JP" altLang="en-US" sz="2000" dirty="0" smtClean="0"/>
              <a:t>グリッド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チャート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ツリー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Excel </a:t>
            </a:r>
            <a:r>
              <a:rPr lang="ja-JP" altLang="en-US" sz="2000" dirty="0" smtClean="0"/>
              <a:t>連携 などなど</a:t>
            </a: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r>
              <a:rPr lang="en-US" altLang="ja-JP" dirty="0" smtClean="0"/>
              <a:t>Silverlight </a:t>
            </a:r>
            <a:r>
              <a:rPr lang="ja-JP" altLang="en-US" dirty="0" smtClean="0"/>
              <a:t>の特性を活かしたものも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Web </a:t>
            </a:r>
            <a:r>
              <a:rPr lang="ja-JP" altLang="en-US" dirty="0" smtClean="0"/>
              <a:t>ブラウザーでリッチな表現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xamWebTileView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928670"/>
            <a:ext cx="2201573" cy="289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489" y="4000504"/>
            <a:ext cx="5454667" cy="21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 descr="DatabaseSelectRow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071678"/>
            <a:ext cx="2290940" cy="2290940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 rot="20909031">
            <a:off x="2649332" y="2217907"/>
            <a:ext cx="2286016" cy="85725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データ バインド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 rot="1506702">
            <a:off x="1288281" y="4445066"/>
            <a:ext cx="2286016" cy="85725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データ バインド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2910" y="171448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DB</a:t>
            </a:r>
            <a:endParaRPr kumimoji="1" lang="ja-JP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286380" y="1285860"/>
            <a:ext cx="2143140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500430" y="4000504"/>
            <a:ext cx="1285884" cy="1143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14644" y="3500438"/>
            <a:ext cx="242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  <a:ea typeface="+mn-ea"/>
              </a:rPr>
              <a:t>同一レコード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14942" y="5845750"/>
            <a:ext cx="38576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TilePane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を各レコードごとに作成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詳細情報の表示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071546"/>
            <a:ext cx="3071834" cy="119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739" y="3000372"/>
            <a:ext cx="75699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角丸四角形 6"/>
          <p:cNvSpPr/>
          <p:nvPr/>
        </p:nvSpPr>
        <p:spPr>
          <a:xfrm>
            <a:off x="428596" y="1071546"/>
            <a:ext cx="642942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000100" y="3000372"/>
            <a:ext cx="5929354" cy="29289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7000892" y="3000372"/>
            <a:ext cx="1500198" cy="29289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2693077">
            <a:off x="518463" y="1961422"/>
            <a:ext cx="1458856" cy="85725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選択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71868" y="1142984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sz="2000" dirty="0" err="1" smtClean="0"/>
              <a:t>TilePane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を選択することで詳細画面を表示</a:t>
            </a:r>
            <a:endParaRPr kumimoji="1" lang="en-US" altLang="ja-JP" sz="2000" dirty="0" smtClean="0"/>
          </a:p>
          <a:p>
            <a:pPr>
              <a:buFontTx/>
              <a:buChar char="-"/>
            </a:pPr>
            <a:r>
              <a:rPr lang="ja-JP" altLang="en-US" sz="2000" dirty="0" smtClean="0"/>
              <a:t>その他のレコードは縮小され、リスト表示</a:t>
            </a:r>
            <a:endParaRPr lang="en-US" altLang="ja-JP" sz="2000" dirty="0" smtClean="0"/>
          </a:p>
          <a:p>
            <a:pPr>
              <a:buFontTx/>
              <a:buChar char="-"/>
            </a:pPr>
            <a:r>
              <a:rPr lang="ja-JP" altLang="en-US" sz="2000" dirty="0" smtClean="0"/>
              <a:t>画面を有効活用</a:t>
            </a:r>
            <a:endParaRPr kumimoji="1" lang="ja-JP" altLang="en-US" sz="2000" dirty="0"/>
          </a:p>
        </p:txBody>
      </p:sp>
      <p:sp>
        <p:nvSpPr>
          <p:cNvPr id="11" name="L 字 10"/>
          <p:cNvSpPr/>
          <p:nvPr/>
        </p:nvSpPr>
        <p:spPr>
          <a:xfrm rot="16200000">
            <a:off x="1357290" y="142847"/>
            <a:ext cx="1214452" cy="3071837"/>
          </a:xfrm>
          <a:prstGeom prst="corner">
            <a:avLst>
              <a:gd name="adj1" fmla="val 195881"/>
              <a:gd name="adj2" fmla="val 3850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 smtClean="0"/>
              <a:t>今回は </a:t>
            </a:r>
            <a:r>
              <a:rPr lang="en-US" altLang="ja-JP" sz="2400" dirty="0" smtClean="0"/>
              <a:t>Silverlight 3 </a:t>
            </a:r>
            <a:r>
              <a:rPr lang="ja-JP" altLang="en-US" sz="2400" dirty="0" smtClean="0"/>
              <a:t>を中心としたスタイル・アニメーションの定義方法についておはなしさせていただきます。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特に明記しない限り、</a:t>
            </a:r>
            <a:r>
              <a:rPr lang="en-US" altLang="ja-JP" sz="2400" dirty="0" smtClean="0"/>
              <a:t>Silverlight = Silverlight3 </a:t>
            </a:r>
            <a:r>
              <a:rPr lang="ja-JP" altLang="en-US" sz="2400" dirty="0" smtClean="0"/>
              <a:t>です。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WPF </a:t>
            </a:r>
            <a:r>
              <a:rPr kumimoji="1" lang="ja-JP" altLang="en-US" sz="2400" dirty="0" smtClean="0"/>
              <a:t>については</a:t>
            </a:r>
            <a:r>
              <a:rPr lang="ja-JP" altLang="en-US" sz="2400" dirty="0" smtClean="0"/>
              <a:t>たまーに、</a:t>
            </a:r>
            <a:r>
              <a:rPr kumimoji="1" lang="ja-JP" altLang="en-US" sz="2400" dirty="0" smtClean="0"/>
              <a:t>補足説明としておはなしさせていただきます。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こちらも特に明記しない限り </a:t>
            </a:r>
            <a:r>
              <a:rPr lang="en-US" altLang="ja-JP" sz="2400" dirty="0" smtClean="0"/>
              <a:t>WPF = 3.5 SP1 </a:t>
            </a:r>
            <a:r>
              <a:rPr lang="ja-JP" altLang="en-US" sz="2400" dirty="0" smtClean="0"/>
              <a:t>を指します。</a:t>
            </a:r>
            <a:endParaRPr kumimoji="1" lang="en-US" altLang="ja-JP" sz="2400" dirty="0" smtClean="0"/>
          </a:p>
          <a:p>
            <a:r>
              <a:rPr lang="ja-JP" altLang="en-US" sz="2800" dirty="0" smtClean="0"/>
              <a:t>デモ環境</a:t>
            </a:r>
            <a:endParaRPr lang="en-US" altLang="ja-JP" sz="2800" dirty="0" smtClean="0"/>
          </a:p>
          <a:p>
            <a:pPr lvl="1"/>
            <a:r>
              <a:rPr kumimoji="1" lang="en-US" altLang="ja-JP" sz="2400" dirty="0" smtClean="0"/>
              <a:t>Windows 7 RTM</a:t>
            </a:r>
          </a:p>
          <a:p>
            <a:pPr lvl="1"/>
            <a:r>
              <a:rPr lang="en-US" altLang="ja-JP" sz="2400" dirty="0" smtClean="0"/>
              <a:t>Expression Studio 3</a:t>
            </a:r>
          </a:p>
          <a:p>
            <a:pPr lvl="1"/>
            <a:r>
              <a:rPr kumimoji="1" lang="en-US" altLang="ja-JP" sz="2400" dirty="0" smtClean="0"/>
              <a:t>Visual Studio 2008 SP1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xamTileView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の主な機能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000" dirty="0" smtClean="0"/>
              <a:t>コンテンツ モデルによる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表示内容のカスタマイズ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タイルのドラッグ </a:t>
            </a:r>
            <a:r>
              <a:rPr kumimoji="1" lang="en-US" altLang="ja-JP" sz="2000" dirty="0" smtClean="0"/>
              <a:t>&amp; </a:t>
            </a:r>
            <a:r>
              <a:rPr kumimoji="1" lang="ja-JP" altLang="en-US" sz="2000" dirty="0" smtClean="0"/>
              <a:t>ドロップ移動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タイル最小化時のリスト位置設定</a:t>
            </a:r>
            <a:endParaRPr kumimoji="1" lang="en-US" altLang="ja-JP" sz="2000" dirty="0" smtClean="0"/>
          </a:p>
          <a:p>
            <a:pPr lvl="1"/>
            <a:r>
              <a:rPr lang="en-US" altLang="ja-JP" sz="1600" dirty="0" smtClean="0"/>
              <a:t>Top/Left/Button/Right</a:t>
            </a:r>
            <a:endParaRPr kumimoji="1" lang="en-US" altLang="ja-JP" sz="1600" dirty="0" smtClean="0"/>
          </a:p>
          <a:p>
            <a:r>
              <a:rPr lang="ja-JP" altLang="en-US" sz="2000" dirty="0" smtClean="0"/>
              <a:t>パネル移動時のアニメーション設定</a:t>
            </a:r>
            <a:endParaRPr kumimoji="1" lang="en-US" altLang="ja-JP" sz="1800" dirty="0" smtClean="0"/>
          </a:p>
          <a:p>
            <a:pPr lvl="1"/>
            <a:r>
              <a:rPr lang="ja-JP" altLang="en-US" sz="1600" dirty="0" smtClean="0"/>
              <a:t>所要時間</a:t>
            </a:r>
            <a:endParaRPr kumimoji="1" lang="en-US" altLang="ja-JP" sz="1600" dirty="0" smtClean="0"/>
          </a:p>
          <a:p>
            <a:pPr lvl="1"/>
            <a:r>
              <a:rPr lang="ja-JP" altLang="en-US" sz="1600" dirty="0" smtClean="0"/>
              <a:t>イージング設定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カスタム ストーリー ボードによる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アニメーション設定のオーバーライド</a:t>
            </a:r>
            <a:endParaRPr lang="en-US" altLang="ja-JP" sz="1600" dirty="0" smtClean="0"/>
          </a:p>
          <a:p>
            <a:pPr lvl="1"/>
            <a:endParaRPr kumimoji="1" lang="en-US" altLang="ja-JP" sz="1600" dirty="0" smtClean="0"/>
          </a:p>
          <a:p>
            <a:pPr lvl="1"/>
            <a:endParaRPr kumimoji="1" lang="en-US" altLang="ja-JP" sz="1600" dirty="0" smtClean="0"/>
          </a:p>
          <a:p>
            <a:r>
              <a:rPr lang="ja-JP" altLang="en-US" sz="2000" dirty="0" smtClean="0"/>
              <a:t>その他多くの機能がプロパティ設定で実現可能</a:t>
            </a:r>
            <a:endParaRPr kumimoji="1" lang="en-US" altLang="ja-JP" sz="2000" dirty="0" smtClean="0"/>
          </a:p>
          <a:p>
            <a:pPr lvl="1"/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4000528" cy="374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DEmo</a:t>
            </a:r>
            <a:r>
              <a:rPr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xamWebTileView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スタイリング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WPF/Silverlight </a:t>
            </a:r>
            <a:r>
              <a:rPr kumimoji="1" lang="ja-JP" altLang="en-US" dirty="0" smtClean="0"/>
              <a:t>は外観の設定を一元化できる素晴らしいフレーム ワークを備えています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Expression Blend (</a:t>
            </a:r>
            <a:r>
              <a:rPr kumimoji="1" lang="ja-JP" altLang="en-US" dirty="0" smtClean="0"/>
              <a:t>ツール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の使用方法</a:t>
            </a:r>
            <a:r>
              <a:rPr lang="ja-JP" altLang="en-US" dirty="0" smtClean="0"/>
              <a:t>と共にスタイリングの基本を押さえることがカギになりそうです</a:t>
            </a:r>
            <a:endParaRPr lang="en-US" altLang="ja-JP" dirty="0" smtClean="0"/>
          </a:p>
          <a:p>
            <a:r>
              <a:rPr lang="en-US" altLang="ja-JP" dirty="0" smtClean="0"/>
              <a:t>Visual Studio 2010 </a:t>
            </a:r>
            <a:r>
              <a:rPr lang="ja-JP" altLang="en-US" dirty="0" smtClean="0"/>
              <a:t>でデザイン サポートが向上してくれると嬉しいですね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リソース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MSDN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Silverlight </a:t>
            </a:r>
            <a:r>
              <a:rPr lang="ja-JP" altLang="en-US" sz="2800" dirty="0" smtClean="0"/>
              <a:t>デベロッパー センター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000" dirty="0" smtClean="0">
                <a:hlinkClick r:id="rId3"/>
              </a:rPr>
              <a:t>http://msdn.microsoft.com/ja-jp/silverlight/default.aspx</a:t>
            </a:r>
            <a:endParaRPr lang="en-US" altLang="ja-JP" sz="20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Microsoft Expression</a:t>
            </a:r>
            <a:br>
              <a:rPr lang="en-US" altLang="ja-JP" sz="2800" dirty="0" smtClean="0"/>
            </a:br>
            <a:r>
              <a:rPr lang="en-US" altLang="ja-JP" sz="2000" dirty="0" smtClean="0">
                <a:hlinkClick r:id="rId4"/>
              </a:rPr>
              <a:t>http://www.microsoft.com/japan/products/expression/</a:t>
            </a:r>
            <a:endParaRPr lang="en-US" altLang="ja-JP" sz="2000" dirty="0" smtClean="0"/>
          </a:p>
          <a:p>
            <a:endParaRPr lang="en-US" altLang="ja-JP" sz="2800" dirty="0" smtClean="0"/>
          </a:p>
          <a:p>
            <a:r>
              <a:rPr lang="en-US" altLang="ja-JP" sz="2800" dirty="0" err="1" smtClean="0"/>
              <a:t>NetAdvantage</a:t>
            </a:r>
            <a:r>
              <a:rPr lang="en-US" altLang="ja-JP" sz="2800" dirty="0" smtClean="0"/>
              <a:t> Silverlight</a:t>
            </a:r>
            <a:br>
              <a:rPr lang="en-US" altLang="ja-JP" sz="2800" dirty="0" smtClean="0"/>
            </a:br>
            <a:r>
              <a:rPr lang="en-US" altLang="ja-JP" sz="1800" dirty="0" smtClean="0">
                <a:hlinkClick r:id="rId5"/>
              </a:rPr>
              <a:t>http://jp.infragistics.com/dotnet/netadvantage/silverlight.aspx</a:t>
            </a:r>
            <a:endParaRPr lang="en-US" altLang="ja-JP" sz="16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本日使用したデモ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1800" dirty="0" smtClean="0">
                <a:hlinkClick r:id="rId6"/>
              </a:rPr>
              <a:t>http://blogs.jp.infragistics.com/blogs/dikehara/</a:t>
            </a:r>
            <a:endParaRPr lang="en-US" altLang="ja-JP" sz="1800" dirty="0" smtClean="0"/>
          </a:p>
          <a:p>
            <a:endParaRPr lang="en-US" altLang="ja-JP" sz="1800" dirty="0" smtClean="0"/>
          </a:p>
          <a:p>
            <a:endParaRPr lang="en-US" altLang="ja-JP" sz="2800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096000"/>
            <a:ext cx="2133600" cy="476250"/>
          </a:xfrm>
          <a:prstGeom prst="rect">
            <a:avLst/>
          </a:prstGeom>
        </p:spPr>
        <p:txBody>
          <a:bodyPr/>
          <a:lstStyle/>
          <a:p>
            <a:fld id="{4046FDE4-9045-4EFC-B563-5148CCC206E4}" type="slidenum">
              <a:rPr lang="ja-JP" altLang="en-US" smtClean="0"/>
              <a:pPr/>
              <a:t>34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092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28596" y="42860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ご清聴ありがとうございました</a:t>
            </a:r>
            <a:endParaRPr kumimoji="1" lang="ja-JP" altLang="en-US" sz="28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スタイリング</a:t>
            </a:r>
            <a:endParaRPr kumimoji="1" lang="en-US" altLang="ja-JP" dirty="0" smtClean="0"/>
          </a:p>
          <a:p>
            <a:r>
              <a:rPr lang="ja-JP" altLang="en-US" dirty="0" smtClean="0"/>
              <a:t>アニメーション</a:t>
            </a:r>
            <a:endParaRPr lang="en-US" altLang="ja-JP" dirty="0" smtClean="0"/>
          </a:p>
          <a:p>
            <a:r>
              <a:rPr lang="en-US" altLang="ja-JP" dirty="0" err="1" smtClean="0"/>
              <a:t>NetAdvantage</a:t>
            </a:r>
            <a:r>
              <a:rPr lang="en-US" altLang="ja-JP" dirty="0" smtClean="0"/>
              <a:t> Silverlight</a:t>
            </a:r>
            <a:endParaRPr kumimoji="1" lang="en-US" altLang="ja-JP" dirty="0" smtClean="0"/>
          </a:p>
          <a:p>
            <a:r>
              <a:rPr lang="ja-JP" altLang="en-US" dirty="0" smtClean="0"/>
              <a:t>まとめ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スタイリング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スタイリング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コントロール定義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外観に関するプロパティ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外観以外のプロパティ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テンプレート使用によるコントロールの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見た目の変更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状態に合わせたプロパティの変更</a:t>
            </a:r>
            <a:endParaRPr lang="en-US" altLang="ja-JP" dirty="0" smtClean="0"/>
          </a:p>
          <a:p>
            <a:r>
              <a:rPr kumimoji="1" lang="ja-JP" altLang="en-US" dirty="0" smtClean="0"/>
              <a:t>リソースとして再利用可能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設定方法</a:t>
            </a:r>
            <a:endParaRPr kumimoji="1" lang="ja-JP" altLang="en-US" dirty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Blip>
                <a:blip r:embed="rId3"/>
              </a:buBlip>
            </a:pPr>
            <a:endParaRPr lang="en-US" altLang="ja-JP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857232"/>
            <a:ext cx="59020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357422" y="357187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86116" y="2928934"/>
            <a:ext cx="5500726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</a:t>
            </a:r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Style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x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Key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="ButtonStyle1"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TargetType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="Button"&gt;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&lt;</a:t>
            </a:r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Setter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Property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="Background"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Value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="#FF49ED05"/&gt;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&lt;</a:t>
            </a:r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Setter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Property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</a:t>
            </a:r>
            <a:r>
              <a:rPr lang="en-US" altLang="ja-JP" sz="1200" dirty="0" err="1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BorderBrush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"&gt;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&lt;</a:t>
            </a:r>
            <a:r>
              <a:rPr lang="en-US" altLang="ja-JP" sz="1200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Setter.Value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&lt;</a:t>
            </a:r>
            <a:r>
              <a:rPr lang="en-US" altLang="ja-JP" sz="1200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LinearGradientBrush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EndPoint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="0.5,1"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startPoint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="0.5,0"&gt;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	    &lt;</a:t>
            </a:r>
            <a:r>
              <a:rPr lang="en-US" altLang="ja-JP" sz="1200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GradientStop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Color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="#FFA8B9A3"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Offset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="0"/&gt;</a:t>
            </a:r>
          </a:p>
          <a:p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	    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</a:t>
            </a:r>
            <a:r>
              <a:rPr lang="en-US" altLang="ja-JP" sz="1200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GradientStop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Color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="#FF658461"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Offset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="1"/&gt;</a:t>
            </a:r>
          </a:p>
          <a:p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	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&lt;/</a:t>
            </a:r>
            <a:r>
              <a:rPr lang="en-US" altLang="ja-JP" sz="1200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LinearGradientBrush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</a:t>
            </a:r>
          </a:p>
          <a:p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&lt;/</a:t>
            </a:r>
            <a:r>
              <a:rPr lang="en-US" altLang="ja-JP" sz="1200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Setter.Value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&lt;/</a:t>
            </a:r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Setter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&lt;</a:t>
            </a:r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Setter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Property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="Cursor"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Value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="Hand"/&gt;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&lt;</a:t>
            </a:r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Setter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Property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</a:t>
            </a:r>
            <a:r>
              <a:rPr lang="en-US" altLang="ja-JP" sz="1200" dirty="0" err="1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FontSize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</a:t>
            </a:r>
            <a:r>
              <a:rPr lang="en-US" altLang="ja-JP" sz="12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Value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="18.667"/&gt;</a:t>
            </a:r>
          </a:p>
          <a:p>
            <a:pPr algn="just"/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&lt;/</a:t>
            </a:r>
            <a:r>
              <a:rPr lang="en-US" altLang="ja-JP" sz="12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Style</a:t>
            </a:r>
            <a:r>
              <a:rPr lang="en-US" altLang="ja-JP" sz="12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</a:t>
            </a:r>
            <a:endParaRPr kumimoji="1" lang="ja-JP" altLang="en-US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2000" y="928670"/>
            <a:ext cx="378621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ja-JP" altLang="en-US" dirty="0" smtClean="0"/>
              <a:t>直感的に設定結果を確認できる</a:t>
            </a:r>
            <a:endParaRPr lang="en-US" altLang="ja-JP" dirty="0" smtClean="0"/>
          </a:p>
          <a:p>
            <a:pPr>
              <a:buBlip>
                <a:blip r:embed="rId5"/>
              </a:buBlip>
            </a:pPr>
            <a:r>
              <a:rPr lang="ja-JP" altLang="en-US" dirty="0" smtClean="0"/>
              <a:t>ツールへの習熟が必要</a:t>
            </a:r>
            <a:endParaRPr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00496" y="4857760"/>
            <a:ext cx="4857784" cy="1328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ja-JP" altLang="en-US" dirty="0" smtClean="0"/>
              <a:t>構文に慣れている場合、</a:t>
            </a:r>
            <a:endParaRPr lang="en-US" altLang="ja-JP" dirty="0" smtClean="0"/>
          </a:p>
          <a:p>
            <a:r>
              <a:rPr lang="ja-JP" altLang="en-US" dirty="0" smtClean="0"/>
              <a:t>  直接記述するほうが早い場合がある</a:t>
            </a:r>
            <a:endParaRPr lang="en-US" altLang="ja-JP" dirty="0" smtClean="0"/>
          </a:p>
          <a:p>
            <a:pPr>
              <a:buBlip>
                <a:blip r:embed="rId5"/>
              </a:buBlip>
            </a:pPr>
            <a:r>
              <a:rPr lang="ja-JP" altLang="en-US" dirty="0" smtClean="0"/>
              <a:t>設定するプロパティを記憶する必要がある</a:t>
            </a:r>
            <a:endParaRPr lang="en-US" altLang="ja-JP" dirty="0" smtClean="0"/>
          </a:p>
          <a:p>
            <a:pPr>
              <a:buBlip>
                <a:blip r:embed="rId5"/>
              </a:buBlip>
            </a:pPr>
            <a:r>
              <a:rPr lang="ja-JP" altLang="en-US" dirty="0" smtClean="0"/>
              <a:t>設定結果が確認し辛い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スタイル構文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000108"/>
            <a:ext cx="8143932" cy="5000660"/>
          </a:xfrm>
        </p:spPr>
        <p:txBody>
          <a:bodyPr/>
          <a:lstStyle/>
          <a:p>
            <a:endParaRPr lang="en-US" altLang="ja-JP" dirty="0" smtClean="0"/>
          </a:p>
          <a:p>
            <a:endParaRPr lang="en-US" altLang="ja-JP" sz="1200" dirty="0" smtClean="0"/>
          </a:p>
          <a:p>
            <a:r>
              <a:rPr lang="en-US" altLang="ja-JP" sz="2000" dirty="0" smtClean="0"/>
              <a:t>Style </a:t>
            </a:r>
          </a:p>
          <a:p>
            <a:pPr lvl="1"/>
            <a:r>
              <a:rPr lang="en-US" altLang="ja-JP" sz="1800" dirty="0" smtClean="0"/>
              <a:t>x:Key </a:t>
            </a:r>
            <a:r>
              <a:rPr lang="ja-JP" altLang="en-US" sz="1800" dirty="0" smtClean="0"/>
              <a:t>スタイルを区別する一意のキー</a:t>
            </a:r>
            <a:endParaRPr lang="en-US" altLang="ja-JP" sz="1800" dirty="0" smtClean="0"/>
          </a:p>
          <a:p>
            <a:pPr lvl="2"/>
            <a:r>
              <a:rPr lang="en-US" altLang="ja-JP" sz="1400" b="1" dirty="0" smtClean="0"/>
              <a:t>x:Name</a:t>
            </a:r>
            <a:r>
              <a:rPr lang="en-US" altLang="ja-JP" sz="1400" dirty="0" smtClean="0"/>
              <a:t> </a:t>
            </a:r>
            <a:r>
              <a:rPr lang="ja-JP" altLang="en-US" sz="1400" dirty="0" smtClean="0"/>
              <a:t>は </a:t>
            </a:r>
            <a:r>
              <a:rPr lang="en-US" altLang="ja-JP" sz="1400" b="1" dirty="0" smtClean="0"/>
              <a:t>Silverlight</a:t>
            </a:r>
            <a:r>
              <a:rPr lang="en-US" altLang="ja-JP" sz="1400" dirty="0" smtClean="0"/>
              <a:t> </a:t>
            </a:r>
            <a:r>
              <a:rPr lang="ja-JP" altLang="en-US" sz="1400" dirty="0" smtClean="0"/>
              <a:t>のみスタイル内で使用可能</a:t>
            </a:r>
            <a:r>
              <a:rPr lang="en-US" altLang="ja-JP" sz="1400" dirty="0" smtClean="0"/>
              <a:t> </a:t>
            </a:r>
          </a:p>
          <a:p>
            <a:pPr lvl="1"/>
            <a:r>
              <a:rPr lang="en-US" altLang="ja-JP" sz="1800" dirty="0" err="1" smtClean="0"/>
              <a:t>TargetType</a:t>
            </a:r>
            <a:r>
              <a:rPr lang="en-US" altLang="ja-JP" sz="1800" dirty="0" smtClean="0"/>
              <a:t> </a:t>
            </a:r>
            <a:r>
              <a:rPr lang="ja-JP" altLang="en-US" sz="1800" dirty="0" smtClean="0"/>
              <a:t>スタイルが適用される型</a:t>
            </a:r>
            <a:endParaRPr lang="en-US" altLang="ja-JP" sz="1800" dirty="0" smtClean="0"/>
          </a:p>
          <a:p>
            <a:pPr lvl="2"/>
            <a:r>
              <a:rPr lang="en-US" altLang="ja-JP" sz="1600" b="1" dirty="0" smtClean="0"/>
              <a:t>WPF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ではマークアップ拡張機能が使用される → </a:t>
            </a:r>
            <a:r>
              <a:rPr lang="en-US" altLang="ja-JP" sz="1600" dirty="0" smtClean="0"/>
              <a:t>{x:Type Button}</a:t>
            </a:r>
            <a:endParaRPr lang="en-US" altLang="ja-JP" sz="1800" dirty="0" smtClean="0"/>
          </a:p>
          <a:p>
            <a:r>
              <a:rPr lang="en-US" altLang="ja-JP" sz="2000" dirty="0" smtClean="0"/>
              <a:t>Setter</a:t>
            </a:r>
          </a:p>
          <a:p>
            <a:pPr lvl="1"/>
            <a:r>
              <a:rPr lang="en-US" altLang="ja-JP" sz="1800" dirty="0" smtClean="0"/>
              <a:t>Property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= </a:t>
            </a:r>
            <a:r>
              <a:rPr lang="ja-JP" altLang="en-US" sz="1800" dirty="0" smtClean="0"/>
              <a:t>スタイル適用先のプロパティ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Value = </a:t>
            </a:r>
            <a:r>
              <a:rPr lang="ja-JP" altLang="en-US" sz="1800" dirty="0" smtClean="0"/>
              <a:t>設定値</a:t>
            </a:r>
            <a:r>
              <a:rPr lang="en-US" altLang="ja-JP" sz="1800" dirty="0" smtClean="0"/>
              <a:t> </a:t>
            </a:r>
          </a:p>
          <a:p>
            <a:pPr lvl="1"/>
            <a:endParaRPr lang="en-US" altLang="ja-JP" sz="1800" dirty="0" smtClean="0"/>
          </a:p>
          <a:p>
            <a:r>
              <a:rPr lang="ja-JP" altLang="en-US" sz="2000" dirty="0" smtClean="0"/>
              <a:t>コントロールの </a:t>
            </a:r>
            <a:r>
              <a:rPr lang="en-US" altLang="ja-JP" sz="2000" dirty="0" smtClean="0"/>
              <a:t>Style </a:t>
            </a:r>
            <a:r>
              <a:rPr lang="ja-JP" altLang="en-US" sz="2000" dirty="0" smtClean="0"/>
              <a:t>プロパティで適用させる</a:t>
            </a:r>
            <a:endParaRPr lang="en-US" altLang="ja-JP" sz="2000" dirty="0" smtClean="0"/>
          </a:p>
          <a:p>
            <a:pPr lvl="1"/>
            <a:r>
              <a:rPr lang="en-US" altLang="ja-JP" sz="1600" dirty="0" err="1" smtClean="0"/>
              <a:t>StaticResource</a:t>
            </a:r>
            <a:endParaRPr lang="en-US" altLang="ja-JP" sz="1600" dirty="0" smtClean="0"/>
          </a:p>
          <a:p>
            <a:pPr lvl="1"/>
            <a:r>
              <a:rPr lang="en-US" altLang="ja-JP" sz="1600" dirty="0" err="1" smtClean="0"/>
              <a:t>DynamicResource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</a:t>
            </a:r>
            <a:r>
              <a:rPr lang="en-US" altLang="ja-JP" sz="1600" b="1" dirty="0" smtClean="0"/>
              <a:t>WPF</a:t>
            </a:r>
            <a:r>
              <a:rPr lang="ja-JP" altLang="en-US" sz="1600" dirty="0" smtClean="0"/>
              <a:t>のみ</a:t>
            </a:r>
            <a:r>
              <a:rPr lang="en-US" altLang="ja-JP" sz="1600" dirty="0" smtClean="0"/>
              <a:t>)</a:t>
            </a:r>
          </a:p>
          <a:p>
            <a:pPr lvl="1">
              <a:buNone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5753" y="1000108"/>
            <a:ext cx="807249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</a:t>
            </a:r>
            <a:r>
              <a:rPr lang="en-US" altLang="ja-JP" sz="1600" b="1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Style</a:t>
            </a:r>
            <a:r>
              <a:rPr lang="ja-JP" altLang="en-US" sz="1600" b="1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altLang="ja-JP" sz="16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=“</a:t>
            </a:r>
            <a:r>
              <a:rPr lang="en-US" altLang="ja-JP" sz="1600" dirty="0" err="1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BBStyle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altLang="ja-JP" sz="16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Key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=“</a:t>
            </a:r>
            <a:r>
              <a:rPr lang="en-US" altLang="ja-JP" sz="1600" dirty="0" err="1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ButtonStyleBase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TargetType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=”Button”</a:t>
            </a:r>
            <a:r>
              <a:rPr lang="ja-JP" altLang="en-US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&lt;</a:t>
            </a:r>
            <a:r>
              <a:rPr lang="en-US" altLang="ja-JP" sz="1600" b="1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Setter</a:t>
            </a:r>
            <a:r>
              <a:rPr lang="en-US" altLang="ja-JP" sz="16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Property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="Background” 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Value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=“Red"/&gt;</a:t>
            </a:r>
            <a:b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&lt;/</a:t>
            </a:r>
            <a:r>
              <a:rPr lang="en-US" altLang="ja-JP" sz="16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Style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8629" y="4357694"/>
            <a:ext cx="710808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&lt;</a:t>
            </a:r>
            <a:r>
              <a:rPr lang="en-US" altLang="ja-JP" sz="1600" dirty="0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Button</a:t>
            </a:r>
            <a:r>
              <a:rPr lang="en-US" altLang="ja-JP" sz="1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Content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="Button“ 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Style</a:t>
            </a:r>
            <a:r>
              <a:rPr lang="en-US" altLang="ja-JP" sz="16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="{</a:t>
            </a:r>
            <a:r>
              <a:rPr lang="en-US" altLang="ja-JP" sz="1600" b="1" dirty="0" err="1" smtClean="0">
                <a:solidFill>
                  <a:srgbClr val="A3151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StaticResource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ButtonStyleBase</a:t>
            </a:r>
            <a:r>
              <a:rPr lang="en-US" altLang="ja-JP" sz="16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}"</a:t>
            </a:r>
            <a:r>
              <a:rPr lang="en-US" altLang="ja-JP" sz="16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/&gt;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49" y="5000636"/>
            <a:ext cx="3981451" cy="11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スタイル構文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000108"/>
            <a:ext cx="8143932" cy="5000660"/>
          </a:xfrm>
        </p:spPr>
        <p:txBody>
          <a:bodyPr/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sz="1200" dirty="0" smtClean="0"/>
          </a:p>
          <a:p>
            <a:r>
              <a:rPr lang="en-US" altLang="ja-JP" sz="2000" dirty="0" err="1" smtClean="0"/>
              <a:t>Style.BasedOn</a:t>
            </a:r>
            <a:endParaRPr lang="en-US" altLang="ja-JP" sz="2000" dirty="0" smtClean="0"/>
          </a:p>
          <a:p>
            <a:pPr lvl="1"/>
            <a:r>
              <a:rPr lang="ja-JP" altLang="en-US" sz="1800" dirty="0" smtClean="0"/>
              <a:t>あるスタイルの設定を継承しつつ、拡張設定を行う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自らを継承したスタイルを </a:t>
            </a:r>
            <a:r>
              <a:rPr lang="en-US" altLang="ja-JP" sz="1800" dirty="0" err="1" smtClean="0"/>
              <a:t>BasedOn</a:t>
            </a:r>
            <a:r>
              <a:rPr lang="en-US" altLang="ja-JP" sz="1800" dirty="0" smtClean="0"/>
              <a:t> </a:t>
            </a:r>
            <a:r>
              <a:rPr lang="ja-JP" altLang="en-US" sz="1800" dirty="0" smtClean="0"/>
              <a:t>に指定できない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継承元と同じプロパティを設定した場合は上書き</a:t>
            </a:r>
            <a:endParaRPr lang="en-US" altLang="ja-JP" sz="1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5753" y="1000108"/>
            <a:ext cx="807249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&lt;</a:t>
            </a:r>
            <a:r>
              <a:rPr lang="en-US" altLang="ja-JP" sz="1600" dirty="0" smtClean="0">
                <a:solidFill>
                  <a:srgbClr val="A31515"/>
                </a:solidFill>
              </a:rPr>
              <a:t>Style</a:t>
            </a:r>
            <a:r>
              <a:rPr lang="en-US" altLang="ja-JP" sz="1600" dirty="0" smtClean="0">
                <a:solidFill>
                  <a:srgbClr val="FF0000"/>
                </a:solidFill>
              </a:rPr>
              <a:t> x</a:t>
            </a:r>
            <a:r>
              <a:rPr lang="en-US" altLang="ja-JP" sz="1600" dirty="0" smtClean="0">
                <a:solidFill>
                  <a:srgbClr val="0000FF"/>
                </a:solidFill>
              </a:rPr>
              <a:t>:</a:t>
            </a:r>
            <a:r>
              <a:rPr lang="en-US" altLang="ja-JP" sz="1600" dirty="0" smtClean="0">
                <a:solidFill>
                  <a:srgbClr val="FF0000"/>
                </a:solidFill>
              </a:rPr>
              <a:t>Key</a:t>
            </a:r>
            <a:r>
              <a:rPr lang="en-US" altLang="ja-JP" sz="1600" dirty="0" smtClean="0">
                <a:solidFill>
                  <a:srgbClr val="0000FF"/>
                </a:solidFill>
              </a:rPr>
              <a:t>="ButtonStyle1"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TargetType</a:t>
            </a:r>
            <a:r>
              <a:rPr lang="en-US" altLang="ja-JP" sz="1600" dirty="0" smtClean="0">
                <a:solidFill>
                  <a:srgbClr val="0000FF"/>
                </a:solidFill>
              </a:rPr>
              <a:t>="Button"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br>
              <a:rPr lang="en-US" altLang="ja-JP" sz="1600" dirty="0" smtClean="0">
                <a:solidFill>
                  <a:srgbClr val="FF0000"/>
                </a:solidFill>
              </a:rPr>
            </a:br>
            <a:r>
              <a:rPr lang="en-US" altLang="ja-JP" sz="1600" dirty="0" smtClean="0">
                <a:solidFill>
                  <a:srgbClr val="FF0000"/>
                </a:solidFill>
              </a:rPr>
              <a:t>   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BasedOn</a:t>
            </a:r>
            <a:r>
              <a:rPr lang="en-US" altLang="ja-JP" sz="1600" dirty="0" smtClean="0">
                <a:solidFill>
                  <a:srgbClr val="0000FF"/>
                </a:solidFill>
              </a:rPr>
              <a:t>="{</a:t>
            </a:r>
            <a:r>
              <a:rPr lang="en-US" altLang="ja-JP" sz="1600" dirty="0" err="1" smtClean="0">
                <a:solidFill>
                  <a:srgbClr val="A31515"/>
                </a:solidFill>
              </a:rPr>
              <a:t>StaticResource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ButtonStyleBase</a:t>
            </a:r>
            <a:r>
              <a:rPr lang="en-US" altLang="ja-JP" sz="1600" dirty="0" smtClean="0">
                <a:solidFill>
                  <a:srgbClr val="0000FF"/>
                </a:solidFill>
              </a:rPr>
              <a:t>}"&gt;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        &lt;</a:t>
            </a:r>
            <a:r>
              <a:rPr lang="en-US" altLang="ja-JP" sz="1600" dirty="0" smtClean="0">
                <a:solidFill>
                  <a:srgbClr val="A31515"/>
                </a:solidFill>
              </a:rPr>
              <a:t>Setter</a:t>
            </a:r>
            <a:r>
              <a:rPr lang="en-US" altLang="ja-JP" sz="1600" dirty="0" smtClean="0">
                <a:solidFill>
                  <a:srgbClr val="FF0000"/>
                </a:solidFill>
              </a:rPr>
              <a:t> Property</a:t>
            </a:r>
            <a:r>
              <a:rPr lang="en-US" altLang="ja-JP" sz="1600" dirty="0" smtClean="0">
                <a:solidFill>
                  <a:srgbClr val="0000FF"/>
                </a:solidFill>
              </a:rPr>
              <a:t>="Foreground"</a:t>
            </a:r>
            <a:r>
              <a:rPr lang="en-US" altLang="ja-JP" sz="1600" dirty="0" smtClean="0">
                <a:solidFill>
                  <a:srgbClr val="FF0000"/>
                </a:solidFill>
              </a:rPr>
              <a:t> Value</a:t>
            </a:r>
            <a:r>
              <a:rPr lang="en-US" altLang="ja-JP" sz="1600" dirty="0" smtClean="0">
                <a:solidFill>
                  <a:srgbClr val="0000FF"/>
                </a:solidFill>
              </a:rPr>
              <a:t>="Blue"/&gt;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        &lt;</a:t>
            </a:r>
            <a:r>
              <a:rPr lang="en-US" altLang="ja-JP" sz="1600" dirty="0" smtClean="0">
                <a:solidFill>
                  <a:srgbClr val="A31515"/>
                </a:solidFill>
              </a:rPr>
              <a:t>Setter</a:t>
            </a:r>
            <a:r>
              <a:rPr lang="en-US" altLang="ja-JP" sz="1600" dirty="0" smtClean="0">
                <a:solidFill>
                  <a:srgbClr val="FF0000"/>
                </a:solidFill>
              </a:rPr>
              <a:t> Property</a:t>
            </a:r>
            <a:r>
              <a:rPr lang="en-US" altLang="ja-JP" sz="1600" dirty="0" smtClean="0">
                <a:solidFill>
                  <a:srgbClr val="0000FF"/>
                </a:solidFill>
              </a:rPr>
              <a:t>="</a:t>
            </a:r>
            <a:r>
              <a:rPr lang="en-US" altLang="ja-JP" sz="1600" dirty="0" err="1" smtClean="0">
                <a:solidFill>
                  <a:srgbClr val="0000FF"/>
                </a:solidFill>
              </a:rPr>
              <a:t>BorderThickness</a:t>
            </a:r>
            <a:r>
              <a:rPr lang="en-US" altLang="ja-JP" sz="1600" dirty="0" smtClean="0">
                <a:solidFill>
                  <a:srgbClr val="0000FF"/>
                </a:solidFill>
              </a:rPr>
              <a:t>"</a:t>
            </a:r>
            <a:r>
              <a:rPr lang="en-US" altLang="ja-JP" sz="1600" dirty="0" smtClean="0">
                <a:solidFill>
                  <a:srgbClr val="FF0000"/>
                </a:solidFill>
              </a:rPr>
              <a:t> Value</a:t>
            </a:r>
            <a:r>
              <a:rPr lang="en-US" altLang="ja-JP" sz="1600" dirty="0" smtClean="0">
                <a:solidFill>
                  <a:srgbClr val="0000FF"/>
                </a:solidFill>
              </a:rPr>
              <a:t>="3"/&gt;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&lt;/</a:t>
            </a:r>
            <a:r>
              <a:rPr lang="en-US" altLang="ja-JP" sz="1600" dirty="0" smtClean="0">
                <a:solidFill>
                  <a:srgbClr val="A31515"/>
                </a:solidFill>
              </a:rPr>
              <a:t>Style</a:t>
            </a:r>
            <a:r>
              <a:rPr lang="en-US" altLang="ja-JP" sz="1600" dirty="0" smtClean="0">
                <a:solidFill>
                  <a:srgbClr val="0000FF"/>
                </a:solidFill>
              </a:rPr>
              <a:t>&gt;</a:t>
            </a:r>
            <a:endParaRPr lang="en-US" altLang="ja-JP" sz="1600" dirty="0" smtClean="0">
              <a:solidFill>
                <a:srgbClr val="0000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167470" y="2571744"/>
            <a:ext cx="4048132" cy="3317884"/>
            <a:chOff x="6215074" y="2571744"/>
            <a:chExt cx="4048132" cy="3317884"/>
          </a:xfrm>
        </p:grpSpPr>
        <p:graphicFrame>
          <p:nvGraphicFramePr>
            <p:cNvPr id="8" name="図表 7"/>
            <p:cNvGraphicFramePr/>
            <p:nvPr/>
          </p:nvGraphicFramePr>
          <p:xfrm>
            <a:off x="6215074" y="2571744"/>
            <a:ext cx="4048132" cy="33178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右カーブ矢印 8"/>
            <p:cNvSpPr/>
            <p:nvPr/>
          </p:nvSpPr>
          <p:spPr>
            <a:xfrm>
              <a:off x="7072330" y="3786190"/>
              <a:ext cx="571504" cy="1714512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禁止 9"/>
            <p:cNvSpPr/>
            <p:nvPr/>
          </p:nvSpPr>
          <p:spPr>
            <a:xfrm>
              <a:off x="6715140" y="4143380"/>
              <a:ext cx="785818" cy="785818"/>
            </a:xfrm>
            <a:prstGeom prst="noSmoking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6357950" y="492919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BasedOn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143380"/>
            <a:ext cx="3267071" cy="95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143512"/>
            <a:ext cx="3333746" cy="98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屈折矢印 16"/>
          <p:cNvSpPr/>
          <p:nvPr/>
        </p:nvSpPr>
        <p:spPr>
          <a:xfrm rot="5400000">
            <a:off x="1535885" y="5107793"/>
            <a:ext cx="714380" cy="7858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T37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スライドマスタT37</Template>
  <TotalTime>0</TotalTime>
  <Words>948</Words>
  <Application>Microsoft Office PowerPoint</Application>
  <PresentationFormat>画面に合わせる (4:3)</PresentationFormat>
  <Paragraphs>327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3" baseType="lpstr">
      <vt:lpstr>Arial</vt:lpstr>
      <vt:lpstr>ＭＳ Ｐゴシック</vt:lpstr>
      <vt:lpstr>Verdana</vt:lpstr>
      <vt:lpstr>メイリオ</vt:lpstr>
      <vt:lpstr>Segoe UI</vt:lpstr>
      <vt:lpstr>ＭＳ 明朝</vt:lpstr>
      <vt:lpstr>HG丸ｺﾞｼｯｸM-PRO</vt:lpstr>
      <vt:lpstr>Calibri</vt:lpstr>
      <vt:lpstr>スライドマスタT37</vt:lpstr>
      <vt:lpstr>WPF/Silverlight での スタイルやアニメーション</vt:lpstr>
      <vt:lpstr>自己紹介</vt:lpstr>
      <vt:lpstr>はじめに</vt:lpstr>
      <vt:lpstr>アジェンダ</vt:lpstr>
      <vt:lpstr>スタイリング</vt:lpstr>
      <vt:lpstr>スタイリング</vt:lpstr>
      <vt:lpstr>設定方法</vt:lpstr>
      <vt:lpstr>スタイル構文1</vt:lpstr>
      <vt:lpstr>スタイル構文2</vt:lpstr>
      <vt:lpstr>Demo</vt:lpstr>
      <vt:lpstr>テンプレート</vt:lpstr>
      <vt:lpstr>テンプレート構文</vt:lpstr>
      <vt:lpstr>状態変化への対応</vt:lpstr>
      <vt:lpstr>Visual State Manager (VSM)</vt:lpstr>
      <vt:lpstr>Demo</vt:lpstr>
      <vt:lpstr>アニメーション</vt:lpstr>
      <vt:lpstr>アニメーション</vt:lpstr>
      <vt:lpstr>Silverlight のアニメーション</vt:lpstr>
      <vt:lpstr>アニメーションの実行</vt:lpstr>
      <vt:lpstr>ビヘイビアー</vt:lpstr>
      <vt:lpstr>イージング関数</vt:lpstr>
      <vt:lpstr>Demo</vt:lpstr>
      <vt:lpstr>コントロールのカスタマイズ</vt:lpstr>
      <vt:lpstr>カスタム コントロール</vt:lpstr>
      <vt:lpstr>Netadvantage Silverlight</vt:lpstr>
      <vt:lpstr>NetAdvantage</vt:lpstr>
      <vt:lpstr>NetAdvantage Silverlight</vt:lpstr>
      <vt:lpstr>xamWebTileView</vt:lpstr>
      <vt:lpstr>詳細情報の表示</vt:lpstr>
      <vt:lpstr>xamTileView の主な機能</vt:lpstr>
      <vt:lpstr>DEmo </vt:lpstr>
      <vt:lpstr>まとめ</vt:lpstr>
      <vt:lpstr>リソース</vt:lpstr>
      <vt:lpstr>スライド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WPF/Silverlightのスタイルやアニメーション</dc:title>
  <dc:creator/>
  <cp:revision>1</cp:revision>
  <dcterms:created xsi:type="dcterms:W3CDTF">2009-09-17T02:31:24Z</dcterms:created>
  <dcterms:modified xsi:type="dcterms:W3CDTF">2009-09-28T02:43:20Z</dcterms:modified>
</cp:coreProperties>
</file>