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9" r:id="rId1"/>
  </p:sldMasterIdLst>
  <p:notesMasterIdLst>
    <p:notesMasterId r:id="rId22"/>
  </p:notesMasterIdLst>
  <p:handoutMasterIdLst>
    <p:handoutMasterId r:id="rId23"/>
  </p:handoutMasterIdLst>
  <p:sldIdLst>
    <p:sldId id="265" r:id="rId2"/>
    <p:sldId id="275" r:id="rId3"/>
    <p:sldId id="274" r:id="rId4"/>
    <p:sldId id="276" r:id="rId5"/>
    <p:sldId id="266" r:id="rId6"/>
    <p:sldId id="267" r:id="rId7"/>
    <p:sldId id="268" r:id="rId8"/>
    <p:sldId id="269" r:id="rId9"/>
    <p:sldId id="270" r:id="rId10"/>
    <p:sldId id="272" r:id="rId11"/>
    <p:sldId id="271" r:id="rId12"/>
    <p:sldId id="273" r:id="rId13"/>
    <p:sldId id="277" r:id="rId14"/>
    <p:sldId id="281" r:id="rId15"/>
    <p:sldId id="279" r:id="rId16"/>
    <p:sldId id="282" r:id="rId17"/>
    <p:sldId id="283" r:id="rId18"/>
    <p:sldId id="280" r:id="rId19"/>
    <p:sldId id="284" r:id="rId20"/>
    <p:sldId id="278" r:id="rId21"/>
  </p:sldIdLst>
  <p:sldSz cx="9144000" cy="6858000" type="screen4x3"/>
  <p:notesSz cx="6735763" cy="9866313"/>
  <p:embeddedFontLst>
    <p:embeddedFont>
      <p:font typeface="Calibri" pitchFamily="34" charset="0"/>
      <p:regular r:id="rId24"/>
      <p:bold r:id="rId25"/>
      <p:italic r:id="rId26"/>
      <p:boldItalic r:id="rId27"/>
    </p:embeddedFont>
  </p:embeddedFontLst>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4643" autoAdjust="0"/>
  </p:normalViewPr>
  <p:slideViewPr>
    <p:cSldViewPr>
      <p:cViewPr varScale="1">
        <p:scale>
          <a:sx n="99" d="100"/>
          <a:sy n="99" d="100"/>
        </p:scale>
        <p:origin x="-84" y="-20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75" d="100"/>
          <a:sy n="75" d="100"/>
        </p:scale>
        <p:origin x="-1332" y="-102"/>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font" Target="fonts/font4.fntdata"/><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1B41F20F-3575-490C-975A-EF863D95DAC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r>
              <a:rPr lang="en-US" altLang="ja-JP" dirty="0" smtClean="0"/>
              <a:t>2008/09/20</a:t>
            </a:r>
            <a:endParaRPr lang="ja-JP" altLang="en-US" dirty="0"/>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57158" y="1052513"/>
            <a:ext cx="8329642"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cstate="print"/>
          <a:srcRect/>
          <a:stretch>
            <a:fillRect/>
          </a:stretch>
        </p:blipFill>
        <p:spPr bwMode="hidden">
          <a:xfrm>
            <a:off x="357158" y="285728"/>
            <a:ext cx="8286808" cy="5709181"/>
          </a:xfrm>
          <a:prstGeom prst="rect">
            <a:avLst/>
          </a:prstGeom>
          <a:noFill/>
        </p:spPr>
      </p:pic>
      <p:sp>
        <p:nvSpPr>
          <p:cNvPr id="1027" name="Rectangle 2"/>
          <p:cNvSpPr>
            <a:spLocks noGrp="1" noChangeArrowheads="1"/>
          </p:cNvSpPr>
          <p:nvPr>
            <p:ph type="title"/>
          </p:nvPr>
        </p:nvSpPr>
        <p:spPr bwMode="auto">
          <a:xfrm>
            <a:off x="357158" y="274638"/>
            <a:ext cx="821537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dirty="0" smtClean="0"/>
          </a:p>
        </p:txBody>
      </p:sp>
      <p:sp>
        <p:nvSpPr>
          <p:cNvPr id="1028" name="Rectangle 3"/>
          <p:cNvSpPr>
            <a:spLocks noGrp="1" noChangeArrowheads="1"/>
          </p:cNvSpPr>
          <p:nvPr>
            <p:ph type="body" idx="1"/>
          </p:nvPr>
        </p:nvSpPr>
        <p:spPr bwMode="auto">
          <a:xfrm>
            <a:off x="357158" y="1052513"/>
            <a:ext cx="8215370" cy="49482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東京勉強会 </a:t>
            </a:r>
            <a:r>
              <a:rPr kumimoji="0" lang="en-US" altLang="ja-JP" sz="2300" dirty="0" smtClean="0">
                <a:solidFill>
                  <a:schemeClr val="tx2"/>
                </a:solidFill>
                <a:ea typeface="ＭＳ Ｐゴシック" pitchFamily="50" charset="-128"/>
              </a:rPr>
              <a:t>#37</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cstate="print"/>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ailight.jp/blog/mnow/" TargetMode="External"/><Relationship Id="rId3" Type="http://schemas.openxmlformats.org/officeDocument/2006/relationships/image" Target="../media/image4.png"/><Relationship Id="rId7" Type="http://schemas.openxmlformats.org/officeDocument/2006/relationships/hyperlink" Target="http://blogs.wankuma.com/mnow/" TargetMode="Externa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hyperlink" Target="http://mnow.wankuma.com/" TargetMode="External"/><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285720" y="500042"/>
            <a:ext cx="8358246" cy="1071570"/>
          </a:xfrm>
          <a:prstGeom prst="rect">
            <a:avLst/>
          </a:prstGeom>
        </p:spPr>
        <p:txBody>
          <a:bodyPr>
            <a:noAutofit/>
          </a:bodyPr>
          <a:lstStyle/>
          <a:p>
            <a:pPr lvl="0" algn="ctr"/>
            <a:r>
              <a:rPr lang="ja-JP" altLang="en-US" sz="4000" dirty="0" smtClean="0"/>
              <a:t>コンポーネントの再利用に必要な情報</a:t>
            </a:r>
            <a:endParaRPr kumimoji="1" lang="ja-JP" altLang="en-US" sz="4000" b="0" i="0" u="none" strike="noStrike" kern="0" cap="none" spc="0" normalizeH="0" baseline="0" noProof="0" dirty="0">
              <a:ln>
                <a:noFill/>
              </a:ln>
              <a:solidFill>
                <a:schemeClr val="tx2"/>
              </a:solidFill>
              <a:effectLst/>
              <a:uLnTx/>
              <a:uFillTx/>
              <a:latin typeface="+mj-lt"/>
              <a:ea typeface="+mj-ea"/>
              <a:cs typeface="+mj-cs"/>
            </a:endParaRPr>
          </a:p>
        </p:txBody>
      </p:sp>
      <p:pic>
        <p:nvPicPr>
          <p:cNvPr id="7" name="コンテンツ プレースホルダ 9" descr="uxlablogo.bmp"/>
          <p:cNvPicPr>
            <a:picLocks noChangeAspect="1"/>
          </p:cNvPicPr>
          <p:nvPr/>
        </p:nvPicPr>
        <p:blipFill>
          <a:blip r:embed="rId2" cstate="print"/>
          <a:stretch>
            <a:fillRect/>
          </a:stretch>
        </p:blipFill>
        <p:spPr>
          <a:xfrm>
            <a:off x="380459" y="5129071"/>
            <a:ext cx="2905657" cy="871697"/>
          </a:xfrm>
          <a:prstGeom prst="rect">
            <a:avLst/>
          </a:prstGeom>
        </p:spPr>
      </p:pic>
      <p:pic>
        <p:nvPicPr>
          <p:cNvPr id="8" name="図 7" descr="MVP_Horizontal_FullColor.png"/>
          <p:cNvPicPr>
            <a:picLocks noChangeAspect="1"/>
          </p:cNvPicPr>
          <p:nvPr/>
        </p:nvPicPr>
        <p:blipFill>
          <a:blip r:embed="rId3" cstate="print"/>
          <a:stretch>
            <a:fillRect/>
          </a:stretch>
        </p:blipFill>
        <p:spPr>
          <a:xfrm>
            <a:off x="6000760" y="1785926"/>
            <a:ext cx="2105868" cy="857256"/>
          </a:xfrm>
          <a:prstGeom prst="rect">
            <a:avLst/>
          </a:prstGeom>
        </p:spPr>
      </p:pic>
      <p:pic>
        <p:nvPicPr>
          <p:cNvPr id="9" name="図 8" descr="kuma.jpg"/>
          <p:cNvPicPr>
            <a:picLocks noChangeAspect="1"/>
          </p:cNvPicPr>
          <p:nvPr/>
        </p:nvPicPr>
        <p:blipFill>
          <a:blip r:embed="rId4" cstate="print"/>
          <a:stretch>
            <a:fillRect/>
          </a:stretch>
        </p:blipFill>
        <p:spPr>
          <a:xfrm>
            <a:off x="6215074" y="5143512"/>
            <a:ext cx="2449303" cy="857256"/>
          </a:xfrm>
          <a:prstGeom prst="rect">
            <a:avLst/>
          </a:prstGeom>
        </p:spPr>
      </p:pic>
      <p:pic>
        <p:nvPicPr>
          <p:cNvPr id="10" name="図 9" descr="mnowlogo.jpg"/>
          <p:cNvPicPr>
            <a:picLocks noChangeAspect="1"/>
          </p:cNvPicPr>
          <p:nvPr/>
        </p:nvPicPr>
        <p:blipFill>
          <a:blip r:embed="rId5" cstate="print"/>
          <a:stretch>
            <a:fillRect/>
          </a:stretch>
        </p:blipFill>
        <p:spPr>
          <a:xfrm>
            <a:off x="3337145" y="5143512"/>
            <a:ext cx="2857518" cy="857256"/>
          </a:xfrm>
          <a:prstGeom prst="rect">
            <a:avLst/>
          </a:prstGeom>
        </p:spPr>
      </p:pic>
      <p:sp>
        <p:nvSpPr>
          <p:cNvPr id="11" name="サブタイトル 2"/>
          <p:cNvSpPr txBox="1">
            <a:spLocks/>
          </p:cNvSpPr>
          <p:nvPr/>
        </p:nvSpPr>
        <p:spPr>
          <a:xfrm>
            <a:off x="1214414" y="2071678"/>
            <a:ext cx="6400800" cy="2786082"/>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えムナウ　（児玉宏之）</a:t>
            </a:r>
            <a:endParaRPr kumimoji="1" lang="en-US" altLang="ja-JP"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ja-JP" sz="3200" b="0" i="0" u="none" strike="noStrike" kern="0" cap="none" spc="0" normalizeH="0" baseline="0" noProof="0" dirty="0" smtClean="0">
                <a:ln>
                  <a:noFill/>
                </a:ln>
                <a:solidFill>
                  <a:schemeClr val="tx2"/>
                </a:solidFill>
                <a:effectLst/>
                <a:uLnTx/>
                <a:uFillTx/>
                <a:latin typeface="+mn-lt"/>
                <a:ea typeface="+mn-ea"/>
                <a:cs typeface="+mn-cs"/>
                <a:hlinkClick r:id="rId6"/>
              </a:rPr>
              <a:t>http://mnow.jp/</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ja-JP" sz="3200" b="0" i="0" u="none" strike="noStrike" kern="0" cap="none" spc="0" normalizeH="0" baseline="0" noProof="0" dirty="0" smtClean="0">
                <a:ln>
                  <a:noFill/>
                </a:ln>
                <a:solidFill>
                  <a:schemeClr val="tx2"/>
                </a:solidFill>
                <a:effectLst/>
                <a:uLnTx/>
                <a:uFillTx/>
                <a:latin typeface="+mn-lt"/>
                <a:ea typeface="+mn-ea"/>
                <a:cs typeface="+mn-cs"/>
                <a:hlinkClick r:id="rId6"/>
              </a:rPr>
              <a:t>http://mnow.wankuma.com/</a:t>
            </a:r>
            <a:endParaRPr kumimoji="0" lang="en-US" altLang="ja-JP" sz="3200" b="0" i="0" u="none" strike="noStrike" kern="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ja-JP" sz="3200" b="0" i="0" u="none" strike="noStrike" kern="0" cap="none" spc="0" normalizeH="0" baseline="0" noProof="0" dirty="0" smtClean="0">
                <a:ln>
                  <a:noFill/>
                </a:ln>
                <a:solidFill>
                  <a:schemeClr val="tx2"/>
                </a:solidFill>
                <a:effectLst/>
                <a:uLnTx/>
                <a:uFillTx/>
                <a:latin typeface="+mn-lt"/>
                <a:ea typeface="+mn-ea"/>
                <a:cs typeface="+mn-cs"/>
                <a:hlinkClick r:id="rId7"/>
              </a:rPr>
              <a:t>http://blogs.wankuma.com/mnow/</a:t>
            </a:r>
            <a:endParaRPr kumimoji="0" lang="en-US" altLang="ja-JP" sz="3200" b="0" i="0" u="none" strike="noStrike" kern="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ja-JP" sz="3200" b="0" i="0" u="none" strike="noStrike" kern="0" cap="none" spc="0" normalizeH="0" baseline="0" noProof="0" dirty="0" smtClean="0">
                <a:ln>
                  <a:noFill/>
                </a:ln>
                <a:solidFill>
                  <a:schemeClr val="tx2"/>
                </a:solidFill>
                <a:effectLst/>
                <a:uLnTx/>
                <a:uFillTx/>
                <a:latin typeface="+mn-lt"/>
                <a:ea typeface="+mn-ea"/>
                <a:cs typeface="+mn-cs"/>
                <a:hlinkClick r:id="rId8"/>
              </a:rPr>
              <a:t>http://www.ailight.jp/blog/mnow/</a:t>
            </a:r>
            <a:endParaRPr kumimoji="0" lang="en-US" altLang="ja-JP" sz="3200" b="0" i="0" u="none" strike="noStrike" kern="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altLang="ja-JP" sz="3200" b="0" i="0" u="none" strike="noStrike" kern="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altLang="ja-JP" sz="3200" kern="0" dirty="0" smtClean="0">
              <a:solidFill>
                <a:schemeClr val="tx2"/>
              </a:solidFill>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1" lang="ja-JP" alt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アトリビュート</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Property</a:t>
            </a:r>
            <a:r>
              <a:rPr lang="ja-JP" altLang="en-US" dirty="0" smtClean="0"/>
              <a:t>につけるアトリビュート</a:t>
            </a:r>
            <a:endParaRPr lang="en-US" altLang="ja-JP" dirty="0" smtClean="0"/>
          </a:p>
          <a:p>
            <a:pPr lvl="1"/>
            <a:r>
              <a:rPr lang="en-US" altLang="ja-JP" dirty="0" err="1" smtClean="0"/>
              <a:t>RefreshPropertiesAttribute</a:t>
            </a:r>
            <a:endParaRPr lang="en-US" altLang="ja-JP" dirty="0" smtClean="0"/>
          </a:p>
          <a:p>
            <a:pPr lvl="2"/>
            <a:r>
              <a:rPr lang="ja-JP" altLang="en-US" dirty="0" smtClean="0"/>
              <a:t>プロパティウィンドウを更新する必要があるどうか</a:t>
            </a:r>
            <a:endParaRPr lang="en-US" altLang="ja-JP" dirty="0" smtClean="0"/>
          </a:p>
          <a:p>
            <a:pPr lvl="1"/>
            <a:r>
              <a:rPr lang="en-US" altLang="ja-JP" dirty="0" err="1" smtClean="0"/>
              <a:t>NotifyParentPropertyAttribute</a:t>
            </a:r>
            <a:endParaRPr lang="en-US" altLang="ja-JP" dirty="0" smtClean="0"/>
          </a:p>
          <a:p>
            <a:pPr lvl="2"/>
            <a:r>
              <a:rPr lang="ja-JP" altLang="en-US" dirty="0" smtClean="0"/>
              <a:t>親プロパティに通知するかどうか</a:t>
            </a:r>
            <a:endParaRPr lang="en-US" altLang="ja-JP" dirty="0" smtClean="0"/>
          </a:p>
          <a:p>
            <a:pPr lvl="1"/>
            <a:r>
              <a:rPr lang="en-US" altLang="ja-JP" dirty="0" err="1" smtClean="0"/>
              <a:t>DesignerSerializationVisibilityAttribute</a:t>
            </a:r>
            <a:endParaRPr lang="en-US" altLang="ja-JP" dirty="0" smtClean="0"/>
          </a:p>
          <a:p>
            <a:pPr lvl="2"/>
            <a:r>
              <a:rPr lang="en-US" altLang="ja-JP" dirty="0" err="1" smtClean="0"/>
              <a:t>Foo.Designer.cs</a:t>
            </a:r>
            <a:r>
              <a:rPr lang="ja-JP" altLang="en-US" dirty="0" smtClean="0"/>
              <a:t> にコレクションを初期化するコードを生成するかどうか</a:t>
            </a:r>
            <a:endParaRPr lang="en-US" altLang="ja-JP"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アトリビュート</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Property</a:t>
            </a:r>
            <a:r>
              <a:rPr lang="ja-JP" altLang="en-US" dirty="0" smtClean="0"/>
              <a:t>につけるアトリビュート</a:t>
            </a:r>
            <a:endParaRPr lang="en-US" altLang="ja-JP" dirty="0" smtClean="0"/>
          </a:p>
          <a:p>
            <a:pPr lvl="1"/>
            <a:r>
              <a:rPr lang="en-US" altLang="ja-JP" dirty="0" err="1" smtClean="0"/>
              <a:t>TypeConverterAttribute</a:t>
            </a:r>
            <a:endParaRPr lang="en-US" altLang="ja-JP" dirty="0" smtClean="0"/>
          </a:p>
          <a:p>
            <a:pPr lvl="2"/>
            <a:r>
              <a:rPr lang="ja-JP" altLang="en-US" dirty="0" smtClean="0"/>
              <a:t>型コンバータとして使用するクラスの型</a:t>
            </a:r>
            <a:endParaRPr lang="en-US" altLang="ja-JP" dirty="0" smtClean="0"/>
          </a:p>
          <a:p>
            <a:pPr lvl="1"/>
            <a:r>
              <a:rPr lang="en-US" altLang="ja-JP" dirty="0" err="1" smtClean="0"/>
              <a:t>EditorAttribute</a:t>
            </a:r>
            <a:endParaRPr lang="en-US" altLang="ja-JP" dirty="0" smtClean="0"/>
          </a:p>
          <a:p>
            <a:pPr lvl="2"/>
            <a:r>
              <a:rPr lang="ja-JP" altLang="en-US" dirty="0" smtClean="0"/>
              <a:t>プロパティを変更するために使用するエディタ</a:t>
            </a:r>
            <a:endParaRPr lang="en-US" altLang="ja-JP" dirty="0" smtClean="0"/>
          </a:p>
          <a:p>
            <a:pPr lvl="2">
              <a:buNone/>
            </a:pPr>
            <a:r>
              <a:rPr lang="en-US" altLang="ja-JP" dirty="0" smtClean="0"/>
              <a:t>(</a:t>
            </a:r>
            <a:r>
              <a:rPr lang="ja-JP" altLang="en-US" dirty="0" smtClean="0"/>
              <a:t>ダイアログ ボックスまたはドロップダウン ウィンドの為に</a:t>
            </a:r>
            <a:r>
              <a:rPr lang="en-US" altLang="ja-JP" dirty="0" err="1" smtClean="0"/>
              <a:t>UITypeEditor</a:t>
            </a:r>
            <a:r>
              <a:rPr lang="ja-JP" altLang="en-US" dirty="0" smtClean="0"/>
              <a:t>の派生クラスのみ指定できる</a:t>
            </a:r>
            <a:r>
              <a:rPr lang="en-US" altLang="ja-JP" dirty="0" smtClean="0"/>
              <a:t>)</a:t>
            </a:r>
          </a:p>
          <a:p>
            <a:pPr lvl="1"/>
            <a:r>
              <a:rPr lang="en-US" altLang="ja-JP" dirty="0" err="1" smtClean="0"/>
              <a:t>DesignerAttribute</a:t>
            </a:r>
            <a:endParaRPr lang="en-US" altLang="ja-JP" dirty="0" smtClean="0"/>
          </a:p>
          <a:p>
            <a:pPr lvl="2"/>
            <a:r>
              <a:rPr lang="ja-JP" altLang="en-US" dirty="0" smtClean="0"/>
              <a:t>デザイン時サービスを実装するために使用するクラスを指定</a:t>
            </a:r>
            <a:endParaRPr lang="en-US" altLang="ja-JP" dirty="0" smtClean="0"/>
          </a:p>
          <a:p>
            <a:pPr lvl="2">
              <a:buNone/>
            </a:pPr>
            <a:r>
              <a:rPr lang="en-US" altLang="ja-JP" dirty="0" smtClean="0"/>
              <a:t>(</a:t>
            </a:r>
            <a:r>
              <a:rPr lang="en-US" altLang="ja-JP" dirty="0" err="1" smtClean="0"/>
              <a:t>IDesigner</a:t>
            </a:r>
            <a:r>
              <a:rPr lang="ja-JP" altLang="en-US" dirty="0" smtClean="0"/>
              <a:t>をインターフェイスを実装したクラス</a:t>
            </a:r>
            <a:r>
              <a:rPr lang="en-US" altLang="ja-JP" dirty="0" smtClean="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型コンバータ</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型コンバータはクラスやプロパティに付加できます。</a:t>
            </a:r>
            <a:endParaRPr lang="en-US" altLang="ja-JP" dirty="0" smtClean="0"/>
          </a:p>
          <a:p>
            <a:r>
              <a:rPr lang="ja-JP" altLang="en-US" dirty="0" smtClean="0"/>
              <a:t>クラスの値と文字列の相互変換や</a:t>
            </a:r>
            <a:r>
              <a:rPr lang="en-US" altLang="ja-JP" dirty="0" err="1" smtClean="0"/>
              <a:t>.Net</a:t>
            </a:r>
            <a:r>
              <a:rPr lang="en-US" altLang="ja-JP" dirty="0" smtClean="0"/>
              <a:t> Framework </a:t>
            </a:r>
            <a:r>
              <a:rPr lang="ja-JP" altLang="en-US" dirty="0" smtClean="0"/>
              <a:t>がインスタンスを作成するために必要な情報を持ったクラスに変換します。</a:t>
            </a:r>
            <a:endParaRPr lang="en-US" altLang="ja-JP" dirty="0" smtClean="0"/>
          </a:p>
          <a:p>
            <a:r>
              <a:rPr lang="ja-JP" altLang="en-US" dirty="0" smtClean="0"/>
              <a:t>型コンバータを作成すると </a:t>
            </a:r>
            <a:r>
              <a:rPr lang="en-US" altLang="ja-JP" dirty="0" err="1" smtClean="0"/>
              <a:t>Enum</a:t>
            </a:r>
            <a:r>
              <a:rPr lang="ja-JP" altLang="en-US" dirty="0" smtClean="0"/>
              <a:t> ではないプロパティをコンボボックスから選択できたりします。</a:t>
            </a:r>
            <a:endParaRPr lang="en-US" altLang="ja-JP" dirty="0" smtClean="0"/>
          </a:p>
          <a:p>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型コンバータ</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コンバータの型に変換</a:t>
            </a:r>
            <a:r>
              <a:rPr lang="ja-JP" altLang="en-US" dirty="0" err="1" smtClean="0"/>
              <a:t>するの</a:t>
            </a:r>
            <a:r>
              <a:rPr lang="ja-JP" altLang="en-US" dirty="0" smtClean="0"/>
              <a:t>為のメソッド</a:t>
            </a:r>
            <a:endParaRPr lang="en-US" altLang="ja-JP" dirty="0" smtClean="0"/>
          </a:p>
          <a:p>
            <a:pPr lvl="1"/>
            <a:r>
              <a:rPr lang="en-US" altLang="ja-JP" dirty="0" err="1" smtClean="0"/>
              <a:t>CanConvertFrom</a:t>
            </a:r>
            <a:endParaRPr lang="en-US" altLang="ja-JP" dirty="0" smtClean="0"/>
          </a:p>
          <a:p>
            <a:pPr lvl="2"/>
            <a:r>
              <a:rPr lang="ja-JP" altLang="en-US" dirty="0" smtClean="0"/>
              <a:t>特定の型のオブジェクトをコンバータの型に変換できるかどうか</a:t>
            </a:r>
            <a:endParaRPr lang="en-US" altLang="ja-JP" dirty="0" smtClean="0"/>
          </a:p>
          <a:p>
            <a:pPr lvl="1"/>
            <a:r>
              <a:rPr lang="en-US" altLang="ja-JP" dirty="0" err="1" smtClean="0"/>
              <a:t>ConvertFrom</a:t>
            </a:r>
            <a:endParaRPr lang="en-US" altLang="ja-JP" dirty="0" smtClean="0"/>
          </a:p>
          <a:p>
            <a:pPr lvl="2"/>
            <a:r>
              <a:rPr lang="ja-JP" altLang="en-US" dirty="0" smtClean="0"/>
              <a:t>コンテキストとカルチャ情報を使用して、オブジェクトをコンバータの型に変換</a:t>
            </a:r>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型コンバータ</a:t>
            </a:r>
            <a:endParaRPr kumimoji="1" lang="ja-JP" altLang="en-US" dirty="0"/>
          </a:p>
        </p:txBody>
      </p:sp>
      <p:sp>
        <p:nvSpPr>
          <p:cNvPr id="4" name="テキスト ボックス 3"/>
          <p:cNvSpPr txBox="1"/>
          <p:nvPr/>
        </p:nvSpPr>
        <p:spPr>
          <a:xfrm>
            <a:off x="428596" y="1000108"/>
            <a:ext cx="8286808" cy="4770537"/>
          </a:xfrm>
          <a:prstGeom prst="rect">
            <a:avLst/>
          </a:prstGeom>
          <a:noFill/>
        </p:spPr>
        <p:txBody>
          <a:bodyPr wrap="square" rtlCol="0">
            <a:spAutoFit/>
          </a:bodyPr>
          <a:lstStyle/>
          <a:p>
            <a:r>
              <a:rPr lang="en-US" altLang="ja-JP" sz="1600" dirty="0" smtClean="0"/>
              <a:t>public override </a:t>
            </a:r>
            <a:r>
              <a:rPr lang="en-US" altLang="ja-JP" sz="1600" dirty="0" err="1" smtClean="0"/>
              <a:t>bool</a:t>
            </a:r>
            <a:r>
              <a:rPr lang="en-US" altLang="ja-JP" sz="1600" dirty="0" smtClean="0"/>
              <a:t> </a:t>
            </a:r>
            <a:r>
              <a:rPr lang="en-US" altLang="ja-JP" sz="1600" dirty="0" err="1" smtClean="0"/>
              <a:t>CanConvertFrom</a:t>
            </a:r>
            <a:r>
              <a:rPr lang="en-US" altLang="ja-JP" sz="1600" dirty="0" smtClean="0"/>
              <a:t>(</a:t>
            </a:r>
            <a:r>
              <a:rPr lang="en-US" altLang="ja-JP" sz="1600" dirty="0" err="1" smtClean="0"/>
              <a:t>ITypeDescriptorContext</a:t>
            </a:r>
            <a:r>
              <a:rPr lang="en-US" altLang="ja-JP" sz="1600" dirty="0" smtClean="0"/>
              <a:t> context, Type </a:t>
            </a:r>
            <a:r>
              <a:rPr lang="en-US" altLang="ja-JP" sz="1600" dirty="0" err="1" smtClean="0"/>
              <a:t>sourceType</a:t>
            </a:r>
            <a:r>
              <a:rPr lang="en-US" altLang="ja-JP" sz="1600" dirty="0" smtClean="0"/>
              <a:t>)</a:t>
            </a:r>
          </a:p>
          <a:p>
            <a:r>
              <a:rPr lang="en-US" altLang="ja-JP" sz="1600" dirty="0" smtClean="0"/>
              <a:t>{</a:t>
            </a:r>
          </a:p>
          <a:p>
            <a:r>
              <a:rPr lang="en-US" altLang="ja-JP" sz="1600" dirty="0" smtClean="0"/>
              <a:t>    if (</a:t>
            </a:r>
            <a:r>
              <a:rPr lang="en-US" altLang="ja-JP" sz="1600" dirty="0" err="1" smtClean="0"/>
              <a:t>sourceType</a:t>
            </a:r>
            <a:r>
              <a:rPr lang="en-US" altLang="ja-JP" sz="1600" dirty="0" smtClean="0"/>
              <a:t> == </a:t>
            </a:r>
            <a:r>
              <a:rPr lang="en-US" altLang="ja-JP" sz="1600" dirty="0" err="1" smtClean="0"/>
              <a:t>typeof</a:t>
            </a:r>
            <a:r>
              <a:rPr lang="en-US" altLang="ja-JP" sz="1600" dirty="0" smtClean="0"/>
              <a:t>(string)) return true;</a:t>
            </a:r>
          </a:p>
          <a:p>
            <a:r>
              <a:rPr lang="en-US" altLang="ja-JP" sz="1600" dirty="0" smtClean="0"/>
              <a:t>    return </a:t>
            </a:r>
            <a:r>
              <a:rPr lang="en-US" altLang="ja-JP" sz="1600" dirty="0" err="1" smtClean="0"/>
              <a:t>base.CanConvertFrom</a:t>
            </a:r>
            <a:r>
              <a:rPr lang="en-US" altLang="ja-JP" sz="1600" dirty="0" smtClean="0"/>
              <a:t>(context, </a:t>
            </a:r>
            <a:r>
              <a:rPr lang="en-US" altLang="ja-JP" sz="1600" dirty="0" err="1" smtClean="0"/>
              <a:t>sourceType</a:t>
            </a:r>
            <a:r>
              <a:rPr lang="en-US" altLang="ja-JP" sz="1600" dirty="0" smtClean="0"/>
              <a:t>);</a:t>
            </a:r>
          </a:p>
          <a:p>
            <a:r>
              <a:rPr lang="en-US" altLang="ja-JP" sz="1600" dirty="0" smtClean="0"/>
              <a:t>}</a:t>
            </a:r>
          </a:p>
          <a:p>
            <a:r>
              <a:rPr lang="en-US" altLang="ja-JP" sz="1600" dirty="0" smtClean="0"/>
              <a:t>public override object </a:t>
            </a:r>
            <a:r>
              <a:rPr lang="en-US" altLang="ja-JP" sz="1600" dirty="0" err="1" smtClean="0"/>
              <a:t>ConvertFrom</a:t>
            </a:r>
            <a:r>
              <a:rPr lang="en-US" altLang="ja-JP" sz="1600" dirty="0" smtClean="0"/>
              <a:t>(</a:t>
            </a:r>
            <a:r>
              <a:rPr lang="en-US" altLang="ja-JP" sz="1600" dirty="0" err="1" smtClean="0"/>
              <a:t>ITypeDescriptorContext</a:t>
            </a:r>
            <a:r>
              <a:rPr lang="en-US" altLang="ja-JP" sz="1600" dirty="0" smtClean="0"/>
              <a:t> context,</a:t>
            </a:r>
          </a:p>
          <a:p>
            <a:r>
              <a:rPr lang="en-US" altLang="ja-JP" sz="1600" dirty="0" smtClean="0"/>
              <a:t>        </a:t>
            </a:r>
            <a:r>
              <a:rPr lang="en-US" altLang="ja-JP" sz="1600" dirty="0" err="1" smtClean="0"/>
              <a:t>System.Globalization.CultureInfo</a:t>
            </a:r>
            <a:r>
              <a:rPr lang="en-US" altLang="ja-JP" sz="1600" dirty="0" smtClean="0"/>
              <a:t> culture, object value)</a:t>
            </a:r>
          </a:p>
          <a:p>
            <a:r>
              <a:rPr lang="en-US" altLang="ja-JP" sz="1600" dirty="0" smtClean="0"/>
              <a:t>{</a:t>
            </a:r>
          </a:p>
          <a:p>
            <a:r>
              <a:rPr lang="en-US" altLang="ja-JP" sz="1600" dirty="0" smtClean="0"/>
              <a:t>    if (</a:t>
            </a:r>
            <a:r>
              <a:rPr lang="en-US" altLang="ja-JP" sz="1600" dirty="0" err="1" smtClean="0"/>
              <a:t>value.GetType</a:t>
            </a:r>
            <a:r>
              <a:rPr lang="en-US" altLang="ja-JP" sz="1600" dirty="0" smtClean="0"/>
              <a:t>() == </a:t>
            </a:r>
            <a:r>
              <a:rPr lang="en-US" altLang="ja-JP" sz="1600" dirty="0" err="1" smtClean="0"/>
              <a:t>typeof</a:t>
            </a:r>
            <a:r>
              <a:rPr lang="en-US" altLang="ja-JP" sz="1600" dirty="0" smtClean="0"/>
              <a:t>(string))</a:t>
            </a:r>
            <a:r>
              <a:rPr lang="ja-JP" altLang="en-US" sz="1600" dirty="0" smtClean="0"/>
              <a:t>   </a:t>
            </a:r>
            <a:r>
              <a:rPr lang="en-US" altLang="ja-JP" sz="1600" dirty="0" smtClean="0"/>
              <a:t>{</a:t>
            </a:r>
          </a:p>
          <a:p>
            <a:r>
              <a:rPr lang="en-US" altLang="ja-JP" sz="1600" dirty="0" smtClean="0"/>
              <a:t>        Complex </a:t>
            </a:r>
            <a:r>
              <a:rPr lang="en-US" altLang="ja-JP" sz="1600" dirty="0" err="1" smtClean="0"/>
              <a:t>newval</a:t>
            </a:r>
            <a:r>
              <a:rPr lang="en-US" altLang="ja-JP" sz="1600" dirty="0" smtClean="0"/>
              <a:t> = new Complex(0, 0);</a:t>
            </a:r>
          </a:p>
          <a:p>
            <a:r>
              <a:rPr lang="en-US" altLang="ja-JP" sz="1600" dirty="0" smtClean="0"/>
              <a:t>        string[] input = ((string)value).Split(new Char[] { ',' });</a:t>
            </a:r>
          </a:p>
          <a:p>
            <a:r>
              <a:rPr lang="en-US" altLang="ja-JP" sz="1600" dirty="0" smtClean="0"/>
              <a:t>        if (</a:t>
            </a:r>
            <a:r>
              <a:rPr lang="en-US" altLang="ja-JP" sz="1600" dirty="0" err="1" smtClean="0"/>
              <a:t>input.GetLength</a:t>
            </a:r>
            <a:r>
              <a:rPr lang="en-US" altLang="ja-JP" sz="1600" dirty="0" smtClean="0"/>
              <a:t>(0) == 2)</a:t>
            </a:r>
            <a:r>
              <a:rPr lang="ja-JP" altLang="en-US" sz="1600" dirty="0" smtClean="0"/>
              <a:t>    </a:t>
            </a:r>
            <a:r>
              <a:rPr lang="en-US" altLang="ja-JP" sz="1600" dirty="0" smtClean="0"/>
              <a:t>{</a:t>
            </a:r>
          </a:p>
          <a:p>
            <a:r>
              <a:rPr lang="en-US" altLang="ja-JP" sz="1600" dirty="0" smtClean="0"/>
              <a:t>            </a:t>
            </a:r>
            <a:r>
              <a:rPr lang="en-US" altLang="ja-JP" sz="1600" dirty="0" err="1" smtClean="0"/>
              <a:t>newval.r</a:t>
            </a:r>
            <a:r>
              <a:rPr lang="en-US" altLang="ja-JP" sz="1600" dirty="0" smtClean="0"/>
              <a:t> = </a:t>
            </a:r>
            <a:r>
              <a:rPr lang="en-US" altLang="ja-JP" sz="1600" dirty="0" err="1" smtClean="0"/>
              <a:t>double.Parse</a:t>
            </a:r>
            <a:r>
              <a:rPr lang="en-US" altLang="ja-JP" sz="1600" dirty="0" smtClean="0"/>
              <a:t>(input[0]);</a:t>
            </a:r>
          </a:p>
          <a:p>
            <a:r>
              <a:rPr lang="en-US" altLang="ja-JP" sz="1600" dirty="0" smtClean="0"/>
              <a:t>            </a:t>
            </a:r>
            <a:r>
              <a:rPr lang="en-US" altLang="ja-JP" sz="1600" dirty="0" err="1" smtClean="0"/>
              <a:t>newval.i</a:t>
            </a:r>
            <a:r>
              <a:rPr lang="en-US" altLang="ja-JP" sz="1600" dirty="0" smtClean="0"/>
              <a:t> = </a:t>
            </a:r>
            <a:r>
              <a:rPr lang="en-US" altLang="ja-JP" sz="1600" dirty="0" err="1" smtClean="0"/>
              <a:t>double.Parse</a:t>
            </a:r>
            <a:r>
              <a:rPr lang="en-US" altLang="ja-JP" sz="1600" dirty="0" smtClean="0"/>
              <a:t>(input[1]);</a:t>
            </a:r>
          </a:p>
          <a:p>
            <a:r>
              <a:rPr lang="ja-JP" altLang="en-US" sz="1600" dirty="0" smtClean="0"/>
              <a:t>        </a:t>
            </a:r>
            <a:r>
              <a:rPr lang="en-US" altLang="ja-JP" sz="1600" dirty="0" smtClean="0"/>
              <a:t>}</a:t>
            </a:r>
          </a:p>
          <a:p>
            <a:r>
              <a:rPr lang="en-US" altLang="ja-JP" sz="1600" dirty="0" smtClean="0"/>
              <a:t>        return </a:t>
            </a:r>
            <a:r>
              <a:rPr lang="en-US" altLang="ja-JP" sz="1600" dirty="0" err="1" smtClean="0"/>
              <a:t>newval</a:t>
            </a:r>
            <a:r>
              <a:rPr lang="en-US" altLang="ja-JP" sz="1600" dirty="0" smtClean="0"/>
              <a:t>;</a:t>
            </a:r>
          </a:p>
          <a:p>
            <a:r>
              <a:rPr lang="ja-JP" altLang="en-US" sz="1600" dirty="0" smtClean="0"/>
              <a:t>    </a:t>
            </a:r>
            <a:r>
              <a:rPr lang="en-US" altLang="ja-JP" sz="1600" dirty="0" smtClean="0"/>
              <a:t>}</a:t>
            </a:r>
          </a:p>
          <a:p>
            <a:r>
              <a:rPr lang="en-US" altLang="ja-JP" sz="1600" dirty="0" smtClean="0"/>
              <a:t>    return </a:t>
            </a:r>
            <a:r>
              <a:rPr lang="en-US" altLang="ja-JP" sz="1600" dirty="0" err="1" smtClean="0"/>
              <a:t>base.ConvertFrom</a:t>
            </a:r>
            <a:r>
              <a:rPr lang="en-US" altLang="ja-JP" sz="1600" dirty="0" smtClean="0"/>
              <a:t>(context, culture, value);</a:t>
            </a:r>
          </a:p>
          <a:p>
            <a:r>
              <a:rPr lang="en-US" altLang="ja-JP" sz="1600" dirty="0" smtClean="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型コンバータ</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コンバータの型から変換</a:t>
            </a:r>
            <a:r>
              <a:rPr lang="ja-JP" altLang="en-US" dirty="0" err="1" smtClean="0"/>
              <a:t>するの</a:t>
            </a:r>
            <a:r>
              <a:rPr lang="ja-JP" altLang="en-US" dirty="0" smtClean="0"/>
              <a:t>為のメソッド</a:t>
            </a:r>
            <a:endParaRPr lang="en-US" altLang="ja-JP" dirty="0" smtClean="0"/>
          </a:p>
          <a:p>
            <a:pPr lvl="1"/>
            <a:r>
              <a:rPr lang="en-US" altLang="ja-JP" dirty="0" err="1" smtClean="0"/>
              <a:t>CanConvertTo</a:t>
            </a:r>
            <a:endParaRPr lang="en-US" altLang="ja-JP" dirty="0" smtClean="0"/>
          </a:p>
          <a:p>
            <a:pPr lvl="2"/>
            <a:r>
              <a:rPr lang="ja-JP" altLang="en-US" dirty="0" smtClean="0"/>
              <a:t>コンバータの型から特定の型のオブジェクトに変換できるかどうか</a:t>
            </a:r>
            <a:endParaRPr lang="en-US" altLang="ja-JP" dirty="0" smtClean="0"/>
          </a:p>
          <a:p>
            <a:pPr lvl="1"/>
            <a:r>
              <a:rPr lang="en-US" altLang="ja-JP" dirty="0" err="1" smtClean="0"/>
              <a:t>ConvertTo</a:t>
            </a:r>
            <a:endParaRPr lang="en-US" altLang="ja-JP" dirty="0" smtClean="0"/>
          </a:p>
          <a:p>
            <a:pPr lvl="2"/>
            <a:r>
              <a:rPr lang="ja-JP" altLang="en-US" dirty="0" smtClean="0"/>
              <a:t>コンテキストとカルチャ情報を使用して、コンバータの型をオブジェクトに変換</a:t>
            </a:r>
            <a:endParaRPr lang="en-US" altLang="ja-JP" dirty="0" smtClean="0"/>
          </a:p>
          <a:p>
            <a:pPr lvl="1"/>
            <a:r>
              <a:rPr lang="en-US" altLang="ja-JP" dirty="0" err="1" smtClean="0"/>
              <a:t>InstanceDescriptor</a:t>
            </a:r>
            <a:r>
              <a:rPr lang="ja-JP" altLang="en-US" dirty="0" smtClean="0"/>
              <a:t> に変換することも必要</a:t>
            </a:r>
            <a:endParaRPr lang="en-US" altLang="ja-JP" dirty="0" smtClean="0"/>
          </a:p>
          <a:p>
            <a:pPr lvl="1"/>
            <a:r>
              <a:rPr lang="en-US" altLang="ja-JP" dirty="0" err="1" smtClean="0"/>
              <a:t>InstanceDescriptor</a:t>
            </a:r>
            <a:r>
              <a:rPr lang="ja-JP" altLang="en-US" dirty="0" smtClean="0"/>
              <a:t> は</a:t>
            </a:r>
            <a:r>
              <a:rPr lang="en-US" altLang="ja-JP" dirty="0" smtClean="0"/>
              <a:t>Framework</a:t>
            </a:r>
            <a:r>
              <a:rPr lang="ja-JP" altLang="en-US" dirty="0" smtClean="0"/>
              <a:t>がインスタンスを作るのに利用する</a:t>
            </a:r>
            <a:endParaRPr kumimoji="1"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型コンバータ</a:t>
            </a:r>
            <a:endParaRPr kumimoji="1" lang="ja-JP" altLang="en-US" dirty="0"/>
          </a:p>
        </p:txBody>
      </p:sp>
      <p:sp>
        <p:nvSpPr>
          <p:cNvPr id="4" name="テキスト ボックス 3"/>
          <p:cNvSpPr txBox="1"/>
          <p:nvPr/>
        </p:nvSpPr>
        <p:spPr>
          <a:xfrm>
            <a:off x="642910" y="1285860"/>
            <a:ext cx="7000892" cy="2031325"/>
          </a:xfrm>
          <a:prstGeom prst="rect">
            <a:avLst/>
          </a:prstGeom>
          <a:noFill/>
        </p:spPr>
        <p:txBody>
          <a:bodyPr wrap="square" rtlCol="0">
            <a:spAutoFit/>
          </a:bodyPr>
          <a:lstStyle/>
          <a:p>
            <a:r>
              <a:rPr lang="en-US" altLang="ja-JP" dirty="0" smtClean="0"/>
              <a:t>public override </a:t>
            </a:r>
            <a:r>
              <a:rPr lang="en-US" altLang="ja-JP" dirty="0" err="1" smtClean="0"/>
              <a:t>bool</a:t>
            </a:r>
            <a:r>
              <a:rPr lang="en-US" altLang="ja-JP" dirty="0" smtClean="0"/>
              <a:t> </a:t>
            </a:r>
            <a:r>
              <a:rPr lang="en-US" altLang="ja-JP" dirty="0" err="1" smtClean="0"/>
              <a:t>CanConvertTo</a:t>
            </a:r>
            <a:r>
              <a:rPr lang="en-US" altLang="ja-JP" dirty="0" smtClean="0"/>
              <a:t>(</a:t>
            </a:r>
            <a:r>
              <a:rPr lang="en-US" altLang="ja-JP" dirty="0" err="1" smtClean="0"/>
              <a:t>ITypeDescriptorContext</a:t>
            </a:r>
            <a:r>
              <a:rPr lang="en-US" altLang="ja-JP" dirty="0" smtClean="0"/>
              <a:t> context, Type </a:t>
            </a:r>
            <a:r>
              <a:rPr lang="en-US" altLang="ja-JP" dirty="0" err="1" smtClean="0"/>
              <a:t>destinationType</a:t>
            </a:r>
            <a:r>
              <a:rPr lang="en-US" altLang="ja-JP" dirty="0" smtClean="0"/>
              <a:t>)</a:t>
            </a:r>
          </a:p>
          <a:p>
            <a:r>
              <a:rPr lang="en-US" altLang="ja-JP" dirty="0" smtClean="0"/>
              <a:t>{</a:t>
            </a:r>
          </a:p>
          <a:p>
            <a:r>
              <a:rPr lang="en-US" altLang="ja-JP" dirty="0" smtClean="0"/>
              <a:t>    if (</a:t>
            </a:r>
            <a:r>
              <a:rPr lang="en-US" altLang="ja-JP" dirty="0" err="1" smtClean="0"/>
              <a:t>destinationType</a:t>
            </a:r>
            <a:r>
              <a:rPr lang="en-US" altLang="ja-JP" dirty="0" smtClean="0"/>
              <a:t> == </a:t>
            </a:r>
            <a:r>
              <a:rPr lang="en-US" altLang="ja-JP" dirty="0" err="1" smtClean="0"/>
              <a:t>typeof</a:t>
            </a:r>
            <a:r>
              <a:rPr lang="en-US" altLang="ja-JP" dirty="0" smtClean="0"/>
              <a:t>(string)) return true;</a:t>
            </a:r>
          </a:p>
          <a:p>
            <a:r>
              <a:rPr lang="en-US" altLang="ja-JP" dirty="0" smtClean="0"/>
              <a:t>    if (</a:t>
            </a:r>
            <a:r>
              <a:rPr lang="en-US" altLang="ja-JP" dirty="0" err="1" smtClean="0"/>
              <a:t>destinationType</a:t>
            </a:r>
            <a:r>
              <a:rPr lang="en-US" altLang="ja-JP" dirty="0" smtClean="0"/>
              <a:t> == </a:t>
            </a:r>
            <a:r>
              <a:rPr lang="en-US" altLang="ja-JP" dirty="0" err="1" smtClean="0"/>
              <a:t>typeof</a:t>
            </a:r>
            <a:r>
              <a:rPr lang="en-US" altLang="ja-JP" dirty="0" smtClean="0"/>
              <a:t>(</a:t>
            </a:r>
            <a:r>
              <a:rPr lang="en-US" altLang="ja-JP" dirty="0" err="1" smtClean="0"/>
              <a:t>InstanceDescriptor</a:t>
            </a:r>
            <a:r>
              <a:rPr lang="en-US" altLang="ja-JP" dirty="0" smtClean="0"/>
              <a:t>)) return true;</a:t>
            </a:r>
          </a:p>
          <a:p>
            <a:r>
              <a:rPr lang="en-US" altLang="ja-JP" dirty="0" smtClean="0"/>
              <a:t>    return </a:t>
            </a:r>
            <a:r>
              <a:rPr lang="en-US" altLang="ja-JP" dirty="0" err="1" smtClean="0"/>
              <a:t>base.CanConvertTo</a:t>
            </a:r>
            <a:r>
              <a:rPr lang="en-US" altLang="ja-JP" dirty="0" smtClean="0"/>
              <a:t>(context, </a:t>
            </a:r>
            <a:r>
              <a:rPr lang="en-US" altLang="ja-JP" dirty="0" err="1" smtClean="0"/>
              <a:t>destinationType</a:t>
            </a:r>
            <a:r>
              <a:rPr lang="en-US" altLang="ja-JP" dirty="0" smtClean="0"/>
              <a:t>);</a:t>
            </a:r>
          </a:p>
          <a:p>
            <a:r>
              <a:rPr lang="en-US" altLang="ja-JP" dirty="0" smtClean="0"/>
              <a:t>}</a:t>
            </a:r>
          </a:p>
        </p:txBody>
      </p:sp>
      <p:sp>
        <p:nvSpPr>
          <p:cNvPr id="5" name="四角形吹き出し 4"/>
          <p:cNvSpPr/>
          <p:nvPr/>
        </p:nvSpPr>
        <p:spPr>
          <a:xfrm>
            <a:off x="3786182" y="4214818"/>
            <a:ext cx="4000528" cy="1428760"/>
          </a:xfrm>
          <a:prstGeom prst="wedgeRectCallout">
            <a:avLst>
              <a:gd name="adj1" fmla="val -29816"/>
              <a:gd name="adj2" fmla="val -1328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smtClean="0">
                <a:solidFill>
                  <a:schemeClr val="tx1"/>
                </a:solidFill>
              </a:rPr>
              <a:t>InstanceDescriptor</a:t>
            </a:r>
            <a:r>
              <a:rPr lang="ja-JP" altLang="en-US" dirty="0" smtClean="0">
                <a:solidFill>
                  <a:schemeClr val="tx1"/>
                </a:solidFill>
              </a:rPr>
              <a:t>をサポートする</a:t>
            </a:r>
            <a:endParaRPr kumimoji="1" lang="ja-JP" altLang="en-US"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型コンバータ</a:t>
            </a:r>
            <a:endParaRPr kumimoji="1" lang="ja-JP" altLang="en-US" dirty="0"/>
          </a:p>
        </p:txBody>
      </p:sp>
      <p:sp>
        <p:nvSpPr>
          <p:cNvPr id="4" name="テキスト ボックス 3"/>
          <p:cNvSpPr txBox="1"/>
          <p:nvPr/>
        </p:nvSpPr>
        <p:spPr>
          <a:xfrm>
            <a:off x="285720" y="1071546"/>
            <a:ext cx="8358246" cy="5016758"/>
          </a:xfrm>
          <a:prstGeom prst="rect">
            <a:avLst/>
          </a:prstGeom>
          <a:noFill/>
        </p:spPr>
        <p:txBody>
          <a:bodyPr wrap="square" rtlCol="0">
            <a:spAutoFit/>
          </a:bodyPr>
          <a:lstStyle/>
          <a:p>
            <a:r>
              <a:rPr lang="en-US" altLang="ja-JP" sz="1600" dirty="0" smtClean="0"/>
              <a:t>public override object </a:t>
            </a:r>
            <a:r>
              <a:rPr lang="en-US" altLang="ja-JP" sz="1600" dirty="0" err="1" smtClean="0"/>
              <a:t>ConvertTo</a:t>
            </a:r>
            <a:r>
              <a:rPr lang="en-US" altLang="ja-JP" sz="1600" dirty="0" smtClean="0"/>
              <a:t>(</a:t>
            </a:r>
            <a:r>
              <a:rPr lang="en-US" altLang="ja-JP" sz="1600" dirty="0" err="1" smtClean="0"/>
              <a:t>ITypeDescriptorContext</a:t>
            </a:r>
            <a:r>
              <a:rPr lang="en-US" altLang="ja-JP" sz="1600" dirty="0" smtClean="0"/>
              <a:t> context,</a:t>
            </a:r>
          </a:p>
          <a:p>
            <a:r>
              <a:rPr lang="en-US" altLang="ja-JP" sz="1600" dirty="0" smtClean="0"/>
              <a:t>        </a:t>
            </a:r>
            <a:r>
              <a:rPr lang="en-US" altLang="ja-JP" sz="1600" dirty="0" err="1" smtClean="0"/>
              <a:t>System.Globalization.CultureInfo</a:t>
            </a:r>
            <a:r>
              <a:rPr lang="en-US" altLang="ja-JP" sz="1600" dirty="0" smtClean="0"/>
              <a:t> culture, object value, Type </a:t>
            </a:r>
            <a:r>
              <a:rPr lang="en-US" altLang="ja-JP" sz="1600" dirty="0" err="1" smtClean="0"/>
              <a:t>destType</a:t>
            </a:r>
            <a:r>
              <a:rPr lang="en-US" altLang="ja-JP" sz="1600" dirty="0" smtClean="0"/>
              <a:t>)</a:t>
            </a:r>
          </a:p>
          <a:p>
            <a:r>
              <a:rPr lang="en-US" altLang="ja-JP" sz="1600" dirty="0" smtClean="0"/>
              <a:t>{</a:t>
            </a:r>
          </a:p>
          <a:p>
            <a:r>
              <a:rPr lang="en-US" altLang="ja-JP" sz="1600" dirty="0" smtClean="0"/>
              <a:t>    if (</a:t>
            </a:r>
            <a:r>
              <a:rPr lang="en-US" altLang="ja-JP" sz="1600" dirty="0" err="1" smtClean="0"/>
              <a:t>destType</a:t>
            </a:r>
            <a:r>
              <a:rPr lang="en-US" altLang="ja-JP" sz="1600" dirty="0" smtClean="0"/>
              <a:t> == </a:t>
            </a:r>
            <a:r>
              <a:rPr lang="en-US" altLang="ja-JP" sz="1600" dirty="0" err="1" smtClean="0"/>
              <a:t>typeof</a:t>
            </a:r>
            <a:r>
              <a:rPr lang="en-US" altLang="ja-JP" sz="1600" dirty="0" smtClean="0"/>
              <a:t>(string) &amp;&amp; value is Complex)</a:t>
            </a:r>
          </a:p>
          <a:p>
            <a:r>
              <a:rPr lang="ja-JP" altLang="en-US" sz="1600" dirty="0" smtClean="0"/>
              <a:t>    </a:t>
            </a:r>
            <a:r>
              <a:rPr lang="en-US" altLang="ja-JP" sz="1600" dirty="0" smtClean="0"/>
              <a:t>{</a:t>
            </a:r>
          </a:p>
          <a:p>
            <a:r>
              <a:rPr lang="en-US" altLang="ja-JP" sz="1600" dirty="0" smtClean="0"/>
              <a:t>        Complex </a:t>
            </a:r>
            <a:r>
              <a:rPr lang="en-US" altLang="ja-JP" sz="1600" dirty="0" err="1" smtClean="0"/>
              <a:t>ic</a:t>
            </a:r>
            <a:r>
              <a:rPr lang="en-US" altLang="ja-JP" sz="1600" dirty="0" smtClean="0"/>
              <a:t> = (Complex)value;</a:t>
            </a:r>
          </a:p>
          <a:p>
            <a:r>
              <a:rPr lang="en-US" altLang="ja-JP" sz="1600" dirty="0" smtClean="0"/>
              <a:t>        return </a:t>
            </a:r>
            <a:r>
              <a:rPr lang="en-US" altLang="ja-JP" sz="1600" dirty="0" err="1" smtClean="0"/>
              <a:t>ic.r.ToString</a:t>
            </a:r>
            <a:r>
              <a:rPr lang="en-US" altLang="ja-JP" sz="1600" dirty="0" smtClean="0"/>
              <a:t>() + "," + </a:t>
            </a:r>
            <a:r>
              <a:rPr lang="en-US" altLang="ja-JP" sz="1600" dirty="0" err="1" smtClean="0"/>
              <a:t>ic.i.ToString</a:t>
            </a:r>
            <a:r>
              <a:rPr lang="en-US" altLang="ja-JP" sz="1600" dirty="0" smtClean="0"/>
              <a:t>();</a:t>
            </a:r>
          </a:p>
          <a:p>
            <a:r>
              <a:rPr lang="ja-JP" altLang="en-US" sz="1600" dirty="0" smtClean="0"/>
              <a:t>    </a:t>
            </a:r>
            <a:r>
              <a:rPr lang="en-US" altLang="ja-JP" sz="1600" dirty="0" smtClean="0"/>
              <a:t>}</a:t>
            </a:r>
          </a:p>
          <a:p>
            <a:r>
              <a:rPr lang="en-US" altLang="ja-JP" sz="1600" dirty="0" smtClean="0"/>
              <a:t>    if (</a:t>
            </a:r>
            <a:r>
              <a:rPr lang="en-US" altLang="ja-JP" sz="1600" dirty="0" err="1" smtClean="0"/>
              <a:t>destType</a:t>
            </a:r>
            <a:r>
              <a:rPr lang="en-US" altLang="ja-JP" sz="1600" dirty="0" smtClean="0"/>
              <a:t> == </a:t>
            </a:r>
            <a:r>
              <a:rPr lang="en-US" altLang="ja-JP" sz="1600" dirty="0" err="1" smtClean="0"/>
              <a:t>typeof</a:t>
            </a:r>
            <a:r>
              <a:rPr lang="en-US" altLang="ja-JP" sz="1600" dirty="0" smtClean="0"/>
              <a:t>(</a:t>
            </a:r>
            <a:r>
              <a:rPr lang="en-US" altLang="ja-JP" sz="1600" dirty="0" err="1" smtClean="0"/>
              <a:t>InstanceDescriptor</a:t>
            </a:r>
            <a:r>
              <a:rPr lang="en-US" altLang="ja-JP" sz="1600" dirty="0" smtClean="0"/>
              <a:t>) &amp;&amp; value is Complex)</a:t>
            </a:r>
          </a:p>
          <a:p>
            <a:r>
              <a:rPr lang="ja-JP" altLang="en-US" sz="1600" dirty="0" smtClean="0"/>
              <a:t>    </a:t>
            </a:r>
            <a:r>
              <a:rPr lang="en-US" altLang="ja-JP" sz="1600" dirty="0" smtClean="0"/>
              <a:t>{</a:t>
            </a:r>
          </a:p>
          <a:p>
            <a:r>
              <a:rPr lang="en-US" altLang="ja-JP" sz="1600" dirty="0" smtClean="0"/>
              <a:t>        Complex </a:t>
            </a:r>
            <a:r>
              <a:rPr lang="en-US" altLang="ja-JP" sz="1600" dirty="0" err="1" smtClean="0"/>
              <a:t>ic</a:t>
            </a:r>
            <a:r>
              <a:rPr lang="en-US" altLang="ja-JP" sz="1600" dirty="0" smtClean="0"/>
              <a:t> = (Complex)value;</a:t>
            </a:r>
          </a:p>
          <a:p>
            <a:r>
              <a:rPr lang="en-US" altLang="ja-JP" sz="1600" dirty="0" smtClean="0"/>
              <a:t>        </a:t>
            </a:r>
            <a:r>
              <a:rPr lang="en-US" altLang="ja-JP" sz="1600" dirty="0" err="1" smtClean="0"/>
              <a:t>System.Reflection.ConstructorInfo</a:t>
            </a:r>
            <a:r>
              <a:rPr lang="en-US" altLang="ja-JP" sz="1600" dirty="0" smtClean="0"/>
              <a:t> </a:t>
            </a:r>
            <a:r>
              <a:rPr lang="en-US" altLang="ja-JP" sz="1600" dirty="0" err="1" smtClean="0"/>
              <a:t>ctor</a:t>
            </a:r>
            <a:r>
              <a:rPr lang="en-US" altLang="ja-JP" sz="1600" dirty="0" smtClean="0"/>
              <a:t> = </a:t>
            </a:r>
            <a:r>
              <a:rPr lang="en-US" altLang="ja-JP" sz="1600" dirty="0" err="1" smtClean="0"/>
              <a:t>typeof</a:t>
            </a:r>
            <a:r>
              <a:rPr lang="en-US" altLang="ja-JP" sz="1600" dirty="0" smtClean="0"/>
              <a:t>(Complex).</a:t>
            </a:r>
            <a:r>
              <a:rPr lang="en-US" altLang="ja-JP" sz="1600" dirty="0" err="1" smtClean="0"/>
              <a:t>GetConstructor</a:t>
            </a:r>
            <a:r>
              <a:rPr lang="en-US" altLang="ja-JP" sz="1600" dirty="0" smtClean="0"/>
              <a:t>(</a:t>
            </a:r>
          </a:p>
          <a:p>
            <a:r>
              <a:rPr lang="en-US" altLang="ja-JP" sz="1600" dirty="0" smtClean="0"/>
              <a:t>	new Type[] { </a:t>
            </a:r>
            <a:r>
              <a:rPr lang="en-US" altLang="ja-JP" sz="1600" dirty="0" err="1" smtClean="0"/>
              <a:t>typeof</a:t>
            </a:r>
            <a:r>
              <a:rPr lang="en-US" altLang="ja-JP" sz="1600" dirty="0" smtClean="0"/>
              <a:t>(double), </a:t>
            </a:r>
            <a:r>
              <a:rPr lang="en-US" altLang="ja-JP" sz="1600" dirty="0" err="1" smtClean="0"/>
              <a:t>typeof</a:t>
            </a:r>
            <a:r>
              <a:rPr lang="en-US" altLang="ja-JP" sz="1600" dirty="0" smtClean="0"/>
              <a:t>(double) });</a:t>
            </a:r>
          </a:p>
          <a:p>
            <a:r>
              <a:rPr lang="en-US" altLang="ja-JP" sz="1600" dirty="0" smtClean="0"/>
              <a:t>        if (</a:t>
            </a:r>
            <a:r>
              <a:rPr lang="en-US" altLang="ja-JP" sz="1600" dirty="0" err="1" smtClean="0"/>
              <a:t>ctor</a:t>
            </a:r>
            <a:r>
              <a:rPr lang="en-US" altLang="ja-JP" sz="1600" dirty="0" smtClean="0"/>
              <a:t> != null)</a:t>
            </a:r>
          </a:p>
          <a:p>
            <a:r>
              <a:rPr lang="ja-JP" altLang="en-US" sz="1600" dirty="0" smtClean="0"/>
              <a:t>        </a:t>
            </a:r>
            <a:r>
              <a:rPr lang="en-US" altLang="ja-JP" sz="1600" dirty="0" smtClean="0"/>
              <a:t>{</a:t>
            </a:r>
          </a:p>
          <a:p>
            <a:r>
              <a:rPr lang="en-US" altLang="ja-JP" sz="1600" dirty="0" smtClean="0"/>
              <a:t>            return new </a:t>
            </a:r>
            <a:r>
              <a:rPr lang="en-US" altLang="ja-JP" sz="1600" dirty="0" err="1" smtClean="0"/>
              <a:t>InstanceDescriptor</a:t>
            </a:r>
            <a:r>
              <a:rPr lang="en-US" altLang="ja-JP" sz="1600" dirty="0" smtClean="0"/>
              <a:t>(</a:t>
            </a:r>
            <a:r>
              <a:rPr lang="en-US" altLang="ja-JP" sz="1600" dirty="0" err="1" smtClean="0"/>
              <a:t>ctor</a:t>
            </a:r>
            <a:r>
              <a:rPr lang="en-US" altLang="ja-JP" sz="1600" dirty="0" smtClean="0"/>
              <a:t>, new object[] { </a:t>
            </a:r>
            <a:r>
              <a:rPr lang="en-US" altLang="ja-JP" sz="1600" dirty="0" err="1" smtClean="0"/>
              <a:t>ic.r</a:t>
            </a:r>
            <a:r>
              <a:rPr lang="en-US" altLang="ja-JP" sz="1600" dirty="0" smtClean="0"/>
              <a:t>, </a:t>
            </a:r>
            <a:r>
              <a:rPr lang="en-US" altLang="ja-JP" sz="1600" dirty="0" err="1" smtClean="0"/>
              <a:t>ic.i</a:t>
            </a:r>
            <a:r>
              <a:rPr lang="en-US" altLang="ja-JP" sz="1600" dirty="0" smtClean="0"/>
              <a:t> });</a:t>
            </a:r>
          </a:p>
          <a:p>
            <a:r>
              <a:rPr lang="ja-JP" altLang="en-US" sz="1600" dirty="0" smtClean="0"/>
              <a:t>        </a:t>
            </a:r>
            <a:r>
              <a:rPr lang="en-US" altLang="ja-JP" sz="1600" dirty="0" smtClean="0"/>
              <a:t>}</a:t>
            </a:r>
          </a:p>
          <a:p>
            <a:r>
              <a:rPr lang="ja-JP" altLang="en-US" sz="1600" dirty="0" smtClean="0"/>
              <a:t>    </a:t>
            </a:r>
            <a:r>
              <a:rPr lang="en-US" altLang="ja-JP" sz="1600" dirty="0" smtClean="0"/>
              <a:t>}</a:t>
            </a:r>
          </a:p>
          <a:p>
            <a:r>
              <a:rPr lang="en-US" altLang="ja-JP" sz="1600" dirty="0" smtClean="0"/>
              <a:t>    return </a:t>
            </a:r>
            <a:r>
              <a:rPr lang="en-US" altLang="ja-JP" sz="1600" dirty="0" err="1" smtClean="0"/>
              <a:t>base.ConvertTo</a:t>
            </a:r>
            <a:r>
              <a:rPr lang="en-US" altLang="ja-JP" sz="1600" dirty="0" smtClean="0"/>
              <a:t>(context, culture, value, </a:t>
            </a:r>
            <a:r>
              <a:rPr lang="en-US" altLang="ja-JP" sz="1600" dirty="0" err="1" smtClean="0"/>
              <a:t>destType</a:t>
            </a:r>
            <a:r>
              <a:rPr lang="en-US" altLang="ja-JP" sz="1600" dirty="0" smtClean="0"/>
              <a:t>);</a:t>
            </a:r>
          </a:p>
          <a:p>
            <a:r>
              <a:rPr lang="en-US" altLang="ja-JP" sz="1600" dirty="0" smtClean="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型コンバータ</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コンボボックスから選択するには </a:t>
            </a:r>
            <a:r>
              <a:rPr lang="en-US" altLang="ja-JP" dirty="0" err="1" smtClean="0"/>
              <a:t>Enum</a:t>
            </a:r>
            <a:r>
              <a:rPr lang="ja-JP" altLang="en-US" dirty="0" smtClean="0"/>
              <a:t> の殻を利用するのが簡単</a:t>
            </a:r>
            <a:endParaRPr lang="en-US" altLang="ja-JP" dirty="0" smtClean="0"/>
          </a:p>
          <a:p>
            <a:r>
              <a:rPr lang="ja-JP" altLang="en-US" dirty="0" smtClean="0"/>
              <a:t>コンボボックスから選択</a:t>
            </a:r>
            <a:r>
              <a:rPr lang="ja-JP" altLang="en-US" dirty="0" err="1" smtClean="0"/>
              <a:t>するの</a:t>
            </a:r>
            <a:r>
              <a:rPr lang="ja-JP" altLang="en-US" dirty="0" smtClean="0"/>
              <a:t>為のメソッド</a:t>
            </a:r>
            <a:endParaRPr lang="en-US" altLang="ja-JP" dirty="0" smtClean="0"/>
          </a:p>
          <a:p>
            <a:pPr lvl="1"/>
            <a:r>
              <a:rPr lang="en-US" altLang="ja-JP" dirty="0" err="1" smtClean="0"/>
              <a:t>GetStandardValuesSupported</a:t>
            </a:r>
            <a:endParaRPr lang="en-US" altLang="ja-JP" dirty="0" smtClean="0"/>
          </a:p>
          <a:p>
            <a:pPr lvl="2"/>
            <a:r>
              <a:rPr lang="ja-JP" altLang="en-US" dirty="0" smtClean="0"/>
              <a:t>リストから選択できる標準値セットをオブジェクトがサポートするかどうか</a:t>
            </a:r>
            <a:endParaRPr lang="en-US" altLang="ja-JP" dirty="0" smtClean="0"/>
          </a:p>
          <a:p>
            <a:pPr lvl="1"/>
            <a:r>
              <a:rPr lang="en-US" altLang="ja-JP" dirty="0" err="1" smtClean="0"/>
              <a:t>GetStandardValues</a:t>
            </a:r>
            <a:endParaRPr lang="en-US" altLang="ja-JP" dirty="0" smtClean="0"/>
          </a:p>
          <a:p>
            <a:pPr lvl="2"/>
            <a:r>
              <a:rPr lang="ja-JP" altLang="en-US" dirty="0" smtClean="0"/>
              <a:t>リストから選択できる標準値のコレクションを作成</a:t>
            </a:r>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型コンバータ</a:t>
            </a:r>
            <a:endParaRPr kumimoji="1" lang="ja-JP" altLang="en-US" dirty="0"/>
          </a:p>
        </p:txBody>
      </p:sp>
      <p:sp>
        <p:nvSpPr>
          <p:cNvPr id="4" name="テキスト ボックス 3"/>
          <p:cNvSpPr txBox="1"/>
          <p:nvPr/>
        </p:nvSpPr>
        <p:spPr>
          <a:xfrm>
            <a:off x="642910" y="1285860"/>
            <a:ext cx="7929618" cy="3693319"/>
          </a:xfrm>
          <a:prstGeom prst="rect">
            <a:avLst/>
          </a:prstGeom>
          <a:noFill/>
        </p:spPr>
        <p:txBody>
          <a:bodyPr wrap="square" rtlCol="0">
            <a:spAutoFit/>
          </a:bodyPr>
          <a:lstStyle/>
          <a:p>
            <a:r>
              <a:rPr lang="en-US" altLang="ja-JP" dirty="0" smtClean="0"/>
              <a:t>public override </a:t>
            </a:r>
            <a:r>
              <a:rPr lang="en-US" altLang="ja-JP" dirty="0" err="1" smtClean="0"/>
              <a:t>bool</a:t>
            </a:r>
            <a:r>
              <a:rPr lang="en-US" altLang="ja-JP" dirty="0" smtClean="0"/>
              <a:t> </a:t>
            </a:r>
            <a:r>
              <a:rPr lang="en-US" altLang="ja-JP" dirty="0" err="1" smtClean="0"/>
              <a:t>GetStandardValuesSupported</a:t>
            </a:r>
            <a:endParaRPr lang="en-US" altLang="ja-JP" dirty="0" smtClean="0"/>
          </a:p>
          <a:p>
            <a:r>
              <a:rPr lang="en-US" altLang="ja-JP" dirty="0" smtClean="0"/>
              <a:t>	(</a:t>
            </a:r>
            <a:r>
              <a:rPr lang="en-US" altLang="ja-JP" dirty="0" err="1" smtClean="0"/>
              <a:t>ITypeDescriptorContext</a:t>
            </a:r>
            <a:r>
              <a:rPr lang="en-US" altLang="ja-JP" dirty="0" smtClean="0"/>
              <a:t> context)</a:t>
            </a:r>
          </a:p>
          <a:p>
            <a:r>
              <a:rPr lang="en-US" altLang="ja-JP" dirty="0" smtClean="0"/>
              <a:t>{</a:t>
            </a:r>
          </a:p>
          <a:p>
            <a:r>
              <a:rPr lang="en-US" altLang="ja-JP" dirty="0" smtClean="0"/>
              <a:t>    return true;</a:t>
            </a:r>
          </a:p>
          <a:p>
            <a:r>
              <a:rPr lang="en-US" altLang="ja-JP" dirty="0" smtClean="0"/>
              <a:t>}</a:t>
            </a:r>
          </a:p>
          <a:p>
            <a:endParaRPr lang="en-US" altLang="ja-JP" dirty="0" smtClean="0"/>
          </a:p>
          <a:p>
            <a:r>
              <a:rPr lang="en-US" altLang="ja-JP" dirty="0" smtClean="0"/>
              <a:t>public override </a:t>
            </a:r>
            <a:r>
              <a:rPr lang="en-US" altLang="ja-JP" dirty="0" err="1" smtClean="0"/>
              <a:t>TypeConverter.StandardValuesCollection</a:t>
            </a:r>
            <a:r>
              <a:rPr lang="en-US" altLang="ja-JP" dirty="0" smtClean="0"/>
              <a:t> 	</a:t>
            </a:r>
            <a:r>
              <a:rPr lang="en-US" altLang="ja-JP" dirty="0" err="1" smtClean="0"/>
              <a:t>GetStandardValues</a:t>
            </a:r>
            <a:r>
              <a:rPr lang="en-US" altLang="ja-JP" dirty="0" smtClean="0"/>
              <a:t>(</a:t>
            </a:r>
            <a:r>
              <a:rPr lang="en-US" altLang="ja-JP" dirty="0" err="1" smtClean="0"/>
              <a:t>ITypeDescriptorContext</a:t>
            </a:r>
            <a:r>
              <a:rPr lang="en-US" altLang="ja-JP" dirty="0" smtClean="0"/>
              <a:t> context)</a:t>
            </a:r>
          </a:p>
          <a:p>
            <a:r>
              <a:rPr lang="en-US" altLang="ja-JP" dirty="0" smtClean="0"/>
              <a:t>{</a:t>
            </a:r>
          </a:p>
          <a:p>
            <a:r>
              <a:rPr lang="en-US" altLang="ja-JP" dirty="0" smtClean="0"/>
              <a:t>    string[] values = { "</a:t>
            </a:r>
            <a:r>
              <a:rPr lang="ja-JP" altLang="en-US" dirty="0" smtClean="0"/>
              <a:t>日本</a:t>
            </a:r>
            <a:r>
              <a:rPr lang="en-US" altLang="ja-JP" dirty="0" smtClean="0"/>
              <a:t>", "</a:t>
            </a:r>
            <a:r>
              <a:rPr lang="ja-JP" altLang="en-US" dirty="0" smtClean="0"/>
              <a:t>カナダ</a:t>
            </a:r>
            <a:r>
              <a:rPr lang="en-US" altLang="ja-JP" dirty="0" smtClean="0"/>
              <a:t>" };</a:t>
            </a:r>
          </a:p>
          <a:p>
            <a:r>
              <a:rPr lang="en-US" altLang="ja-JP" dirty="0" smtClean="0"/>
              <a:t>    </a:t>
            </a:r>
            <a:r>
              <a:rPr lang="en-US" altLang="ja-JP" dirty="0" err="1" smtClean="0"/>
              <a:t>StandardValuesCollection</a:t>
            </a:r>
            <a:r>
              <a:rPr lang="en-US" altLang="ja-JP" dirty="0" smtClean="0"/>
              <a:t> svc = new </a:t>
            </a:r>
            <a:r>
              <a:rPr lang="en-US" altLang="ja-JP" dirty="0" err="1" smtClean="0"/>
              <a:t>StandardValuesCollection</a:t>
            </a:r>
            <a:r>
              <a:rPr lang="en-US" altLang="ja-JP" dirty="0" smtClean="0"/>
              <a:t>(values);</a:t>
            </a:r>
          </a:p>
          <a:p>
            <a:r>
              <a:rPr lang="en-US" altLang="ja-JP" dirty="0" smtClean="0"/>
              <a:t>    return svc;</a:t>
            </a:r>
          </a:p>
          <a:p>
            <a:r>
              <a:rPr lang="en-US" altLang="ja-JP" dirty="0" smtClean="0"/>
              <a:t>}</a:t>
            </a:r>
            <a:endParaRPr kumimoji="1" lang="ja-JP" altLang="en-US" dirty="0"/>
          </a:p>
        </p:txBody>
      </p:sp>
      <p:sp>
        <p:nvSpPr>
          <p:cNvPr id="5" name="四角形吹き出し 4"/>
          <p:cNvSpPr/>
          <p:nvPr/>
        </p:nvSpPr>
        <p:spPr>
          <a:xfrm>
            <a:off x="3571868" y="5143512"/>
            <a:ext cx="4000528" cy="857256"/>
          </a:xfrm>
          <a:prstGeom prst="wedgeRectCallout">
            <a:avLst>
              <a:gd name="adj1" fmla="val -29816"/>
              <a:gd name="adj2" fmla="val -1328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配列を作って変換する</a:t>
            </a:r>
            <a:endParaRPr kumimoji="1" lang="ja-JP" altLang="en-US"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アジェンダ</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はじめに</a:t>
            </a:r>
            <a:endParaRPr kumimoji="1" lang="en-US" altLang="ja-JP" dirty="0" smtClean="0"/>
          </a:p>
          <a:p>
            <a:r>
              <a:rPr kumimoji="1" lang="ja-JP" altLang="en-US" dirty="0" smtClean="0"/>
              <a:t>アトリビュート</a:t>
            </a:r>
            <a:endParaRPr kumimoji="1" lang="en-US" altLang="ja-JP" dirty="0" smtClean="0"/>
          </a:p>
          <a:p>
            <a:r>
              <a:rPr lang="ja-JP" altLang="en-US" dirty="0" smtClean="0"/>
              <a:t>型コンバータ</a:t>
            </a:r>
            <a:endParaRPr lang="en-US" altLang="ja-JP" dirty="0" smtClean="0"/>
          </a:p>
          <a:p>
            <a:r>
              <a:rPr kumimoji="1" lang="ja-JP" altLang="en-US" dirty="0" smtClean="0"/>
              <a:t>まとめ</a:t>
            </a: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プロパティウィンドウを有効利用する方法を見てきました。</a:t>
            </a:r>
            <a:endParaRPr lang="en-US" altLang="ja-JP" dirty="0" smtClean="0"/>
          </a:p>
          <a:p>
            <a:r>
              <a:rPr kumimoji="1" lang="ja-JP" altLang="en-US" dirty="0" smtClean="0"/>
              <a:t>簡単なコンポーネントライブラリを作るには十分な内容です。</a:t>
            </a:r>
            <a:endParaRPr kumimoji="1" lang="en-US" altLang="ja-JP" dirty="0" smtClean="0"/>
          </a:p>
          <a:p>
            <a:r>
              <a:rPr kumimoji="1" lang="ja-JP" altLang="en-US" dirty="0" smtClean="0"/>
              <a:t>しかし、プロパティウィンドウやデザイナを拡張するまだ入り口のところです。</a:t>
            </a:r>
            <a:endParaRPr kumimoji="1" lang="en-US" altLang="ja-JP" dirty="0" smtClean="0"/>
          </a:p>
          <a:p>
            <a:r>
              <a:rPr lang="ja-JP" altLang="en-US" dirty="0" smtClean="0"/>
              <a:t>「デザイン時サポートの拡張</a:t>
            </a:r>
            <a:r>
              <a:rPr lang="en-US" altLang="ja-JP" dirty="0" smtClean="0"/>
              <a:t>｣</a:t>
            </a:r>
            <a:r>
              <a:rPr lang="ja-JP" altLang="en-US" dirty="0" smtClean="0"/>
              <a:t>をヘルプで検索して調べると色々な方法が見えてきます。</a:t>
            </a:r>
            <a:endParaRPr kumimoji="1" lang="en-US" altLang="ja-JP" dirty="0" smtClean="0"/>
          </a:p>
          <a:p>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はじめに</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汎用的で共通化したコンポーネントをライブラリとして蓄積すると</a:t>
            </a:r>
            <a:r>
              <a:rPr lang="ja-JP" altLang="en-US" dirty="0" smtClean="0"/>
              <a:t>工数の削減や</a:t>
            </a:r>
            <a:r>
              <a:rPr kumimoji="1" lang="ja-JP" altLang="en-US" dirty="0" smtClean="0"/>
              <a:t>後のプロジェクトでも再利用が可能です。</a:t>
            </a:r>
            <a:endParaRPr kumimoji="1" lang="en-US" altLang="ja-JP" dirty="0" smtClean="0"/>
          </a:p>
          <a:p>
            <a:r>
              <a:rPr kumimoji="1" lang="ja-JP" altLang="en-US" dirty="0" smtClean="0"/>
              <a:t>既存のコントロールをカスタマイズしたカスタムコントロールやユーザーコントロールを作るときにプロパティウィンドウを有効利用すると便利になります。</a:t>
            </a:r>
            <a:endParaRPr kumimoji="1" lang="en-US" altLang="ja-JP" dirty="0" smtClean="0"/>
          </a:p>
          <a:p>
            <a:r>
              <a:rPr lang="ja-JP" altLang="en-US" dirty="0" smtClean="0"/>
              <a:t>プロパティウィンドウを有効利用する方法を見て行きましょう。</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アトリビュート</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アトリビュートを設定するとプロパティウィンドウの見た目が変わったり便利な使い方が出来たりします。</a:t>
            </a:r>
            <a:endParaRPr kumimoji="1" lang="en-US" altLang="ja-JP" dirty="0" smtClean="0"/>
          </a:p>
          <a:p>
            <a:r>
              <a:rPr lang="ja-JP" altLang="en-US" dirty="0" smtClean="0"/>
              <a:t>コンポーネント開発で</a:t>
            </a:r>
            <a:r>
              <a:rPr kumimoji="1" lang="ja-JP" altLang="en-US" dirty="0" smtClean="0"/>
              <a:t>よく使う</a:t>
            </a:r>
            <a:r>
              <a:rPr lang="ja-JP" altLang="en-US" dirty="0" smtClean="0"/>
              <a:t>アトリビュートを見て行きましょう。</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アトリビュート</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クラスに設定するアトリビュート</a:t>
            </a:r>
            <a:endParaRPr kumimoji="1" lang="en-US" altLang="ja-JP" dirty="0" smtClean="0"/>
          </a:p>
          <a:p>
            <a:pPr lvl="1"/>
            <a:r>
              <a:rPr lang="en-US" altLang="ja-JP" dirty="0" err="1" smtClean="0"/>
              <a:t>DefaultPropertyAttribute</a:t>
            </a:r>
            <a:endParaRPr lang="en-US" altLang="ja-JP" dirty="0" smtClean="0"/>
          </a:p>
          <a:p>
            <a:pPr lvl="2"/>
            <a:r>
              <a:rPr kumimoji="1" lang="ja-JP" altLang="en-US" dirty="0" smtClean="0"/>
              <a:t>既定のプロパティを指定</a:t>
            </a:r>
            <a:endParaRPr kumimoji="1" lang="en-US" altLang="ja-JP" dirty="0" smtClean="0"/>
          </a:p>
          <a:p>
            <a:pPr lvl="1"/>
            <a:r>
              <a:rPr lang="en-US" altLang="ja-JP" dirty="0" err="1" smtClean="0"/>
              <a:t>DefaultEventAttribute</a:t>
            </a:r>
            <a:endParaRPr lang="en-US" altLang="ja-JP" dirty="0" smtClean="0"/>
          </a:p>
          <a:p>
            <a:pPr lvl="2"/>
            <a:r>
              <a:rPr lang="ja-JP" altLang="en-US" dirty="0" smtClean="0"/>
              <a:t>既定のイベントを指定</a:t>
            </a:r>
            <a:endParaRPr lang="en-US" altLang="ja-JP" dirty="0" smtClean="0"/>
          </a:p>
          <a:p>
            <a:pPr lvl="1"/>
            <a:r>
              <a:rPr lang="en-US" altLang="ja-JP" dirty="0" err="1" smtClean="0"/>
              <a:t>ToolboxBitmapAttribute</a:t>
            </a:r>
            <a:endParaRPr lang="en-US" altLang="ja-JP" dirty="0" smtClean="0"/>
          </a:p>
          <a:p>
            <a:pPr lvl="2"/>
            <a:r>
              <a:rPr kumimoji="1" lang="ja-JP" altLang="en-US" dirty="0" smtClean="0"/>
              <a:t>ツールボックスの</a:t>
            </a:r>
            <a:r>
              <a:rPr lang="ja-JP" altLang="en-US" dirty="0" smtClean="0"/>
              <a:t>アイコンのビットマップを指定</a:t>
            </a:r>
            <a:endParaRPr kumimoji="1" lang="ja-JP" altLang="en-US" dirty="0"/>
          </a:p>
        </p:txBody>
      </p:sp>
      <p:sp>
        <p:nvSpPr>
          <p:cNvPr id="4" name="テキスト ボックス 3"/>
          <p:cNvSpPr txBox="1"/>
          <p:nvPr/>
        </p:nvSpPr>
        <p:spPr>
          <a:xfrm>
            <a:off x="571472" y="4500570"/>
            <a:ext cx="6643734" cy="1477328"/>
          </a:xfrm>
          <a:prstGeom prst="rect">
            <a:avLst/>
          </a:prstGeom>
          <a:noFill/>
        </p:spPr>
        <p:txBody>
          <a:bodyPr wrap="square" rtlCol="0">
            <a:spAutoFit/>
          </a:bodyPr>
          <a:lstStyle/>
          <a:p>
            <a:r>
              <a:rPr lang="en-US" altLang="ja-JP" dirty="0" smtClean="0"/>
              <a:t>[</a:t>
            </a:r>
          </a:p>
          <a:p>
            <a:r>
              <a:rPr lang="en-US" altLang="ja-JP" dirty="0" err="1" smtClean="0"/>
              <a:t>DefaultProperty</a:t>
            </a:r>
            <a:r>
              <a:rPr lang="en-US" altLang="ja-JP" dirty="0" smtClean="0"/>
              <a:t>("</a:t>
            </a:r>
            <a:r>
              <a:rPr lang="en-US" altLang="ja-JP" dirty="0" err="1" smtClean="0"/>
              <a:t>MyProperty</a:t>
            </a:r>
            <a:r>
              <a:rPr lang="en-US" altLang="ja-JP" dirty="0" smtClean="0"/>
              <a:t>")</a:t>
            </a:r>
          </a:p>
          <a:p>
            <a:r>
              <a:rPr lang="en-US" altLang="ja-JP" dirty="0" err="1" smtClean="0"/>
              <a:t>DefaultEvent</a:t>
            </a:r>
            <a:r>
              <a:rPr lang="en-US" altLang="ja-JP" dirty="0" smtClean="0"/>
              <a:t>("</a:t>
            </a:r>
            <a:r>
              <a:rPr lang="en-US" altLang="ja-JP" dirty="0" err="1" smtClean="0"/>
              <a:t>MyEvent</a:t>
            </a:r>
            <a:r>
              <a:rPr lang="en-US" altLang="ja-JP" dirty="0" smtClean="0"/>
              <a:t>")</a:t>
            </a:r>
          </a:p>
          <a:p>
            <a:r>
              <a:rPr lang="en-US" altLang="ja-JP" dirty="0" err="1" smtClean="0"/>
              <a:t>ToolboxBitmap</a:t>
            </a:r>
            <a:r>
              <a:rPr lang="en-US" altLang="ja-JP" dirty="0" smtClean="0"/>
              <a:t>(</a:t>
            </a:r>
            <a:r>
              <a:rPr lang="en-US" altLang="ja-JP" dirty="0" err="1" smtClean="0"/>
              <a:t>typeof</a:t>
            </a:r>
            <a:r>
              <a:rPr lang="en-US" altLang="ja-JP" dirty="0" smtClean="0"/>
              <a:t>(</a:t>
            </a:r>
            <a:r>
              <a:rPr lang="en-US" altLang="ja-JP" dirty="0" err="1" smtClean="0"/>
              <a:t>MyControl</a:t>
            </a:r>
            <a:r>
              <a:rPr lang="en-US" altLang="ja-JP" dirty="0" smtClean="0"/>
              <a:t>), "</a:t>
            </a:r>
            <a:r>
              <a:rPr lang="en-US" altLang="ja-JP" dirty="0" err="1" smtClean="0"/>
              <a:t>MyControlBitmap</a:t>
            </a:r>
            <a:r>
              <a:rPr lang="en-US" altLang="ja-JP" dirty="0" smtClean="0"/>
              <a:t>")</a:t>
            </a:r>
          </a:p>
          <a:p>
            <a:r>
              <a:rPr lang="en-US" altLang="ja-JP" dirty="0" smtClean="0"/>
              <a:t>] </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アトリビュート</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Web</a:t>
            </a:r>
            <a:r>
              <a:rPr kumimoji="1" lang="ja-JP" altLang="en-US" dirty="0" smtClean="0"/>
              <a:t>コントロールのクラスに必要なアトリビュート</a:t>
            </a:r>
            <a:endParaRPr kumimoji="1" lang="en-US" altLang="ja-JP" dirty="0" smtClean="0"/>
          </a:p>
          <a:p>
            <a:pPr lvl="1"/>
            <a:r>
              <a:rPr lang="en-US" altLang="ja-JP" dirty="0" err="1" smtClean="0"/>
              <a:t>AspNetHostingPermission</a:t>
            </a:r>
            <a:endParaRPr lang="en-US" altLang="ja-JP" dirty="0" smtClean="0"/>
          </a:p>
          <a:p>
            <a:pPr lvl="2"/>
            <a:r>
              <a:rPr lang="ja-JP" altLang="en-US" dirty="0" smtClean="0"/>
              <a:t>保護された </a:t>
            </a:r>
            <a:r>
              <a:rPr lang="en-US" altLang="ja-JP" dirty="0" smtClean="0"/>
              <a:t>ASP.NET </a:t>
            </a:r>
            <a:r>
              <a:rPr lang="ja-JP" altLang="en-US" dirty="0" smtClean="0"/>
              <a:t>クラスにアクセスする</a:t>
            </a:r>
            <a:endParaRPr lang="en-US" altLang="ja-JP" dirty="0" smtClean="0"/>
          </a:p>
          <a:p>
            <a:pPr lvl="1"/>
            <a:r>
              <a:rPr lang="en-US" altLang="ja-JP" dirty="0" err="1" smtClean="0"/>
              <a:t>ToolboxDataAttribute</a:t>
            </a:r>
            <a:endParaRPr lang="en-US" altLang="ja-JP" dirty="0" smtClean="0"/>
          </a:p>
          <a:p>
            <a:pPr lvl="2"/>
            <a:r>
              <a:rPr lang="ja-JP" altLang="en-US" dirty="0" smtClean="0"/>
              <a:t>ツールボックスからドラッグされるとき コントロールに生成される既定のタグ</a:t>
            </a:r>
            <a:endParaRPr lang="en-US" altLang="ja-JP" dirty="0" smtClean="0"/>
          </a:p>
          <a:p>
            <a:pPr lvl="1"/>
            <a:endParaRPr kumimoji="1" lang="ja-JP" altLang="en-US" dirty="0"/>
          </a:p>
        </p:txBody>
      </p:sp>
      <p:sp>
        <p:nvSpPr>
          <p:cNvPr id="4" name="テキスト ボックス 3"/>
          <p:cNvSpPr txBox="1"/>
          <p:nvPr/>
        </p:nvSpPr>
        <p:spPr>
          <a:xfrm>
            <a:off x="428596" y="4357694"/>
            <a:ext cx="8072494" cy="1815882"/>
          </a:xfrm>
          <a:prstGeom prst="rect">
            <a:avLst/>
          </a:prstGeom>
          <a:noFill/>
        </p:spPr>
        <p:txBody>
          <a:bodyPr wrap="square" rtlCol="0">
            <a:spAutoFit/>
          </a:bodyPr>
          <a:lstStyle/>
          <a:p>
            <a:r>
              <a:rPr lang="en-US" altLang="ja-JP" sz="1600" dirty="0" smtClean="0"/>
              <a:t> [</a:t>
            </a:r>
          </a:p>
          <a:p>
            <a:r>
              <a:rPr lang="en-US" altLang="ja-JP" sz="1600" dirty="0" err="1" smtClean="0"/>
              <a:t>AspNetHostingPermission</a:t>
            </a:r>
            <a:r>
              <a:rPr lang="en-US" altLang="ja-JP" sz="1600" dirty="0" smtClean="0"/>
              <a:t>(</a:t>
            </a:r>
            <a:r>
              <a:rPr lang="en-US" altLang="ja-JP" sz="1600" dirty="0" err="1" smtClean="0"/>
              <a:t>SecurityAction.Demand</a:t>
            </a:r>
            <a:r>
              <a:rPr lang="en-US" altLang="ja-JP" sz="1600" dirty="0" smtClean="0"/>
              <a:t>,</a:t>
            </a:r>
          </a:p>
          <a:p>
            <a:r>
              <a:rPr lang="en-US" altLang="ja-JP" sz="1600" dirty="0" smtClean="0"/>
              <a:t>        Level = </a:t>
            </a:r>
            <a:r>
              <a:rPr lang="en-US" altLang="ja-JP" sz="1600" dirty="0" err="1" smtClean="0"/>
              <a:t>AspNetHostingPermissionLevel.Minimal</a:t>
            </a:r>
            <a:r>
              <a:rPr lang="en-US" altLang="ja-JP" sz="1600" dirty="0" smtClean="0"/>
              <a:t>),</a:t>
            </a:r>
          </a:p>
          <a:p>
            <a:r>
              <a:rPr lang="en-US" altLang="ja-JP" sz="1600" dirty="0" smtClean="0"/>
              <a:t> </a:t>
            </a:r>
            <a:r>
              <a:rPr lang="en-US" altLang="ja-JP" sz="1600" dirty="0" err="1" smtClean="0"/>
              <a:t>AspNetHostingPermission</a:t>
            </a:r>
            <a:r>
              <a:rPr lang="en-US" altLang="ja-JP" sz="1600" dirty="0" smtClean="0"/>
              <a:t>(</a:t>
            </a:r>
            <a:r>
              <a:rPr lang="en-US" altLang="ja-JP" sz="1600" dirty="0" err="1" smtClean="0"/>
              <a:t>SecurityAction.InheritanceDemand</a:t>
            </a:r>
            <a:r>
              <a:rPr lang="en-US" altLang="ja-JP" sz="1600" dirty="0" smtClean="0"/>
              <a:t>,</a:t>
            </a:r>
          </a:p>
          <a:p>
            <a:r>
              <a:rPr lang="en-US" altLang="ja-JP" sz="1600" dirty="0" smtClean="0"/>
              <a:t>        Level = </a:t>
            </a:r>
            <a:r>
              <a:rPr lang="en-US" altLang="ja-JP" sz="1600" dirty="0" err="1" smtClean="0"/>
              <a:t>AspNetHostingPermissionLevel.Minimal</a:t>
            </a:r>
            <a:r>
              <a:rPr lang="en-US" altLang="ja-JP" sz="1600" dirty="0" smtClean="0"/>
              <a:t>),</a:t>
            </a:r>
          </a:p>
          <a:p>
            <a:r>
              <a:rPr lang="en-US" altLang="ja-JP" sz="1600" dirty="0" err="1" smtClean="0"/>
              <a:t>ToolboxData</a:t>
            </a:r>
            <a:r>
              <a:rPr lang="en-US" altLang="ja-JP" sz="1600" dirty="0" smtClean="0"/>
              <a:t>("&lt;{0}:WebUserControl1 </a:t>
            </a:r>
            <a:r>
              <a:rPr lang="en-US" altLang="ja-JP" sz="1600" dirty="0" err="1" smtClean="0"/>
              <a:t>runat</a:t>
            </a:r>
            <a:r>
              <a:rPr lang="en-US" altLang="ja-JP" sz="1600" dirty="0" smtClean="0"/>
              <a:t>=\"server\"&gt; &lt;/{0}:WebUserControl1&gt;")</a:t>
            </a:r>
          </a:p>
          <a:p>
            <a:r>
              <a:rPr kumimoji="1" lang="en-US" altLang="ja-JP" sz="1600" dirty="0" smtClean="0"/>
              <a:t>]</a:t>
            </a:r>
            <a:endParaRPr kumimoji="1" lang="ja-JP"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アトリビュート</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Property</a:t>
            </a:r>
            <a:r>
              <a:rPr lang="ja-JP" altLang="en-US" dirty="0" smtClean="0"/>
              <a:t>につけるアトリビュート</a:t>
            </a:r>
            <a:endParaRPr lang="en-US" altLang="ja-JP" dirty="0" smtClean="0"/>
          </a:p>
          <a:p>
            <a:pPr lvl="1"/>
            <a:r>
              <a:rPr lang="en-US" altLang="ja-JP" dirty="0" err="1" smtClean="0"/>
              <a:t>DefaultValueAttribute</a:t>
            </a:r>
            <a:endParaRPr lang="en-US" altLang="ja-JP" dirty="0" smtClean="0"/>
          </a:p>
          <a:p>
            <a:pPr lvl="2"/>
            <a:r>
              <a:rPr lang="ja-JP" altLang="en-US" dirty="0" smtClean="0"/>
              <a:t>プロパティの既定値</a:t>
            </a:r>
            <a:endParaRPr lang="en-US" altLang="ja-JP" dirty="0" smtClean="0"/>
          </a:p>
          <a:p>
            <a:pPr lvl="1"/>
            <a:r>
              <a:rPr lang="en-US" altLang="ja-JP" dirty="0" err="1" smtClean="0"/>
              <a:t>BrowsableAttribute</a:t>
            </a:r>
            <a:endParaRPr lang="en-US" altLang="ja-JP" dirty="0" smtClean="0"/>
          </a:p>
          <a:p>
            <a:pPr lvl="2"/>
            <a:r>
              <a:rPr lang="ja-JP" altLang="en-US" dirty="0" smtClean="0"/>
              <a:t>プロパティウィンドウにプロパティやイベントを表示するかどうか</a:t>
            </a:r>
            <a:endParaRPr lang="en-US" altLang="ja-JP" dirty="0" smtClean="0"/>
          </a:p>
          <a:p>
            <a:pPr lvl="1"/>
            <a:r>
              <a:rPr lang="en-US" altLang="ja-JP" dirty="0" err="1" smtClean="0"/>
              <a:t>ReadOnlyAttribute</a:t>
            </a:r>
            <a:endParaRPr lang="en-US" altLang="ja-JP" dirty="0" smtClean="0"/>
          </a:p>
          <a:p>
            <a:pPr lvl="2"/>
            <a:r>
              <a:rPr lang="ja-JP" altLang="en-US" dirty="0" smtClean="0"/>
              <a:t>プロパティを読み取り専用にするかどうか</a:t>
            </a:r>
            <a:endParaRPr lang="en-US" altLang="ja-JP"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アトリビュート</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Property</a:t>
            </a:r>
            <a:r>
              <a:rPr lang="ja-JP" altLang="en-US" dirty="0" smtClean="0"/>
              <a:t>につけるアトリビュート</a:t>
            </a:r>
            <a:endParaRPr lang="en-US" altLang="ja-JP" dirty="0" smtClean="0"/>
          </a:p>
          <a:p>
            <a:pPr lvl="1"/>
            <a:r>
              <a:rPr lang="en-US" altLang="ja-JP" dirty="0" err="1" smtClean="0"/>
              <a:t>CategoryAttribute</a:t>
            </a:r>
            <a:endParaRPr lang="en-US" altLang="ja-JP" dirty="0" smtClean="0"/>
          </a:p>
          <a:p>
            <a:pPr lvl="2"/>
            <a:r>
              <a:rPr lang="ja-JP" altLang="en-US" dirty="0" smtClean="0"/>
              <a:t>項目別モードに設定されているときに分類するカテゴリの名前</a:t>
            </a:r>
            <a:endParaRPr lang="en-US" altLang="ja-JP" dirty="0" smtClean="0"/>
          </a:p>
          <a:p>
            <a:pPr lvl="1"/>
            <a:r>
              <a:rPr lang="en-US" altLang="ja-JP" dirty="0" err="1" smtClean="0"/>
              <a:t>DescriptionAttribute</a:t>
            </a:r>
            <a:endParaRPr lang="en-US" altLang="ja-JP" dirty="0" smtClean="0"/>
          </a:p>
          <a:p>
            <a:pPr lvl="2"/>
            <a:r>
              <a:rPr lang="ja-JP" altLang="en-US" dirty="0" smtClean="0"/>
              <a:t>プロパティまたはイベントの説明</a:t>
            </a:r>
            <a:endParaRPr lang="en-US" altLang="ja-JP" dirty="0" smtClean="0"/>
          </a:p>
          <a:p>
            <a:pPr lvl="1"/>
            <a:r>
              <a:rPr lang="en-US" altLang="ja-JP" dirty="0" err="1" smtClean="0"/>
              <a:t>BindableAttribute</a:t>
            </a:r>
            <a:endParaRPr lang="en-US" altLang="ja-JP" dirty="0" smtClean="0"/>
          </a:p>
          <a:p>
            <a:pPr lvl="2"/>
            <a:r>
              <a:rPr lang="ja-JP" altLang="en-US" dirty="0" smtClean="0"/>
              <a:t>バインディングに使用されるかどうか</a:t>
            </a:r>
            <a:endParaRPr lang="en-US" altLang="ja-JP"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アトリビュート</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Property</a:t>
            </a:r>
            <a:r>
              <a:rPr lang="ja-JP" altLang="en-US" dirty="0" smtClean="0"/>
              <a:t>につけるアトリビュート</a:t>
            </a:r>
            <a:endParaRPr lang="en-US" altLang="ja-JP" dirty="0" smtClean="0"/>
          </a:p>
          <a:p>
            <a:pPr lvl="1"/>
            <a:r>
              <a:rPr lang="en-US" altLang="ja-JP" dirty="0" err="1" smtClean="0"/>
              <a:t>LocalizableAttribute</a:t>
            </a:r>
            <a:endParaRPr lang="en-US" altLang="ja-JP" dirty="0" smtClean="0"/>
          </a:p>
          <a:p>
            <a:pPr lvl="2"/>
            <a:r>
              <a:rPr lang="ja-JP" altLang="en-US" dirty="0" smtClean="0"/>
              <a:t>プロパティをローカライズする必要があるかどうか</a:t>
            </a:r>
            <a:endParaRPr lang="en-US" altLang="ja-JP" dirty="0" smtClean="0"/>
          </a:p>
          <a:p>
            <a:pPr lvl="1"/>
            <a:r>
              <a:rPr lang="en-US" altLang="ja-JP" dirty="0" err="1" smtClean="0"/>
              <a:t>DesignOnlyAttribute</a:t>
            </a:r>
            <a:endParaRPr lang="en-US" altLang="ja-JP" dirty="0" smtClean="0"/>
          </a:p>
          <a:p>
            <a:pPr lvl="2"/>
            <a:r>
              <a:rPr lang="ja-JP" altLang="en-US" dirty="0" smtClean="0"/>
              <a:t>プロパティを設定できるのがデザイン時だけかどうか</a:t>
            </a:r>
            <a:endParaRPr lang="en-US" altLang="ja-JP" dirty="0" smtClean="0"/>
          </a:p>
          <a:p>
            <a:pPr lvl="1"/>
            <a:r>
              <a:rPr lang="en-US" altLang="ja-JP" dirty="0" err="1" smtClean="0"/>
              <a:t>ParenthesizePropertyNameAttribute</a:t>
            </a:r>
            <a:endParaRPr lang="en-US" altLang="ja-JP" dirty="0" smtClean="0"/>
          </a:p>
          <a:p>
            <a:pPr lvl="2"/>
            <a:r>
              <a:rPr lang="ja-JP" altLang="en-US" dirty="0" smtClean="0"/>
              <a:t>プロパティの名前をかっこで囲んで プロパティウィンドウに表示するかどうか</a:t>
            </a:r>
            <a:endParaRPr lang="en-US" altLang="ja-JP" dirty="0" smtClean="0"/>
          </a:p>
        </p:txBody>
      </p:sp>
    </p:spTree>
  </p:cSld>
  <p:clrMapOvr>
    <a:masterClrMapping/>
  </p:clrMapOvr>
</p:sld>
</file>

<file path=ppt/theme/theme1.xml><?xml version="1.0" encoding="utf-8"?>
<a:theme xmlns:a="http://schemas.openxmlformats.org/drawingml/2006/main" name="スライドマスタT37">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スライドマスタT37</Template>
  <TotalTime>359</TotalTime>
  <Words>927</Words>
  <Application>Microsoft Office PowerPoint</Application>
  <PresentationFormat>画面に合わせる (4:3)</PresentationFormat>
  <Paragraphs>180</Paragraphs>
  <Slides>20</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20</vt:i4>
      </vt:variant>
    </vt:vector>
  </HeadingPairs>
  <TitlesOfParts>
    <vt:vector size="24" baseType="lpstr">
      <vt:lpstr>Arial</vt:lpstr>
      <vt:lpstr>ＭＳ Ｐゴシック</vt:lpstr>
      <vt:lpstr>Calibri</vt:lpstr>
      <vt:lpstr>スライドマスタT37</vt:lpstr>
      <vt:lpstr>スライド 1</vt:lpstr>
      <vt:lpstr>アジェンダ</vt:lpstr>
      <vt:lpstr>はじめに</vt:lpstr>
      <vt:lpstr>アトリビュート</vt:lpstr>
      <vt:lpstr>アトリビュート</vt:lpstr>
      <vt:lpstr>アトリビュート</vt:lpstr>
      <vt:lpstr>アトリビュート</vt:lpstr>
      <vt:lpstr>アトリビュート</vt:lpstr>
      <vt:lpstr>アトリビュート</vt:lpstr>
      <vt:lpstr>アトリビュート</vt:lpstr>
      <vt:lpstr>アトリビュート</vt:lpstr>
      <vt:lpstr>型コンバータ</vt:lpstr>
      <vt:lpstr>型コンバータ</vt:lpstr>
      <vt:lpstr>型コンバータ</vt:lpstr>
      <vt:lpstr>型コンバータ</vt:lpstr>
      <vt:lpstr>型コンバータ</vt:lpstr>
      <vt:lpstr>型コンバータ</vt:lpstr>
      <vt:lpstr>型コンバータ</vt:lpstr>
      <vt:lpstr>型コンバータ</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コンポーネントの再利用に必要な情報の解説</dc:title>
  <dc:creator>えムナウ</dc:creator>
  <cp:lastModifiedBy>わんくま同盟</cp:lastModifiedBy>
  <cp:revision>21</cp:revision>
  <dcterms:created xsi:type="dcterms:W3CDTF">2009-09-13T05:57:54Z</dcterms:created>
  <dcterms:modified xsi:type="dcterms:W3CDTF">2009-09-28T03:28:49Z</dcterms:modified>
</cp:coreProperties>
</file>