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265" r:id="rId2"/>
    <p:sldId id="266" r:id="rId3"/>
    <p:sldId id="283" r:id="rId4"/>
    <p:sldId id="268" r:id="rId5"/>
    <p:sldId id="267" r:id="rId6"/>
    <p:sldId id="269" r:id="rId7"/>
    <p:sldId id="285" r:id="rId8"/>
    <p:sldId id="287" r:id="rId9"/>
    <p:sldId id="286" r:id="rId10"/>
    <p:sldId id="288" r:id="rId11"/>
    <p:sldId id="289" r:id="rId12"/>
    <p:sldId id="270" r:id="rId13"/>
    <p:sldId id="273" r:id="rId14"/>
    <p:sldId id="271" r:id="rId15"/>
    <p:sldId id="272" r:id="rId16"/>
    <p:sldId id="274" r:id="rId17"/>
    <p:sldId id="275" r:id="rId18"/>
    <p:sldId id="276" r:id="rId19"/>
    <p:sldId id="293" r:id="rId20"/>
    <p:sldId id="281" r:id="rId21"/>
    <p:sldId id="280" r:id="rId22"/>
    <p:sldId id="290" r:id="rId23"/>
    <p:sldId id="277" r:id="rId24"/>
    <p:sldId id="278" r:id="rId25"/>
    <p:sldId id="279" r:id="rId26"/>
    <p:sldId id="291" r:id="rId27"/>
    <p:sldId id="292" r:id="rId28"/>
    <p:sldId id="294" r:id="rId29"/>
    <p:sldId id="295" r:id="rId30"/>
    <p:sldId id="296" r:id="rId31"/>
    <p:sldId id="297" r:id="rId32"/>
  </p:sldIdLst>
  <p:sldSz cx="9144000" cy="6858000" type="screen4x3"/>
  <p:notesSz cx="6735763" cy="9866313"/>
  <p:embeddedFontLst>
    <p:embeddedFont>
      <p:font typeface="Calibri" pitchFamily="34" charset="0"/>
      <p:regular r:id="rId35"/>
      <p:bold r:id="rId36"/>
      <p:italic r:id="rId37"/>
      <p:boldItalic r:id="rId38"/>
    </p:embeddedFont>
  </p:embeddedFont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AEE64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43" autoAdjust="0"/>
  </p:normalViewPr>
  <p:slideViewPr>
    <p:cSldViewPr>
      <p:cViewPr varScale="1">
        <p:scale>
          <a:sx n="75" d="100"/>
          <a:sy n="75" d="100"/>
        </p:scale>
        <p:origin x="-3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8" d="100"/>
          <a:sy n="78" d="100"/>
        </p:scale>
        <p:origin x="-2124" y="-114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3.fntdata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1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ja-JP" smtClean="0"/>
              <a:t>Click to edit Master subtitle style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ja-JP" noProof="0" smtClean="0"/>
              <a:t>Click icon to add picture</a:t>
            </a:r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大阪勉強会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#32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altLang="ja-JP" sz="4000" dirty="0" smtClean="0"/>
              <a:t>C#</a:t>
            </a:r>
            <a:r>
              <a:rPr lang="ja-JP" altLang="en-US" sz="4000" dirty="0" smtClean="0"/>
              <a:t>で</a:t>
            </a:r>
            <a:r>
              <a:rPr lang="en-US" altLang="ja-JP" sz="4000" dirty="0" smtClean="0"/>
              <a:t>iPhone</a:t>
            </a:r>
            <a:r>
              <a:rPr lang="ja-JP" altLang="en-US" sz="4000" dirty="0" smtClean="0"/>
              <a:t>アプリ開発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en-US" altLang="ja-JP" sz="4000" dirty="0" smtClean="0"/>
              <a:t>with </a:t>
            </a:r>
            <a:r>
              <a:rPr lang="en-US" altLang="ja-JP" sz="4000" dirty="0" err="1" smtClean="0"/>
              <a:t>MonoTouch</a:t>
            </a:r>
            <a:endParaRPr kumimoji="1" lang="ja-JP" altLang="en-US" sz="4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伊勢　シン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Windows Mobile </a:t>
            </a:r>
            <a:r>
              <a:rPr kumimoji="1" lang="ja-JP" altLang="en-US" dirty="0" smtClean="0"/>
              <a:t>の場合は？</a:t>
            </a:r>
            <a:endParaRPr kumimoji="1" lang="ja-JP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必要なもの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Visual Studio </a:t>
            </a:r>
            <a:r>
              <a:rPr kumimoji="1" lang="ja-JP" altLang="en-US" dirty="0" smtClean="0"/>
              <a:t>の動く </a:t>
            </a:r>
            <a:r>
              <a:rPr kumimoji="1" lang="en-US" altLang="ja-JP" dirty="0" smtClean="0"/>
              <a:t>Windows PC</a:t>
            </a:r>
          </a:p>
          <a:p>
            <a:pPr lvl="1"/>
            <a:r>
              <a:rPr kumimoji="1" lang="en-US" altLang="ja-JP" dirty="0" smtClean="0"/>
              <a:t>Visual Studio 2008 Professional </a:t>
            </a:r>
            <a:r>
              <a:rPr kumimoji="1" lang="ja-JP" altLang="en-US" dirty="0" smtClean="0"/>
              <a:t>以上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Visual Studio 2005 Standard </a:t>
            </a:r>
            <a:r>
              <a:rPr kumimoji="1" lang="ja-JP" altLang="en-US" dirty="0" smtClean="0"/>
              <a:t>以上    のどっちか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Windows Mobile 6 SDK</a:t>
            </a:r>
          </a:p>
          <a:p>
            <a:r>
              <a:rPr lang="ja-JP" altLang="en-US" dirty="0" smtClean="0"/>
              <a:t>すべての作業が</a:t>
            </a:r>
            <a:r>
              <a:rPr lang="en-US" altLang="ja-JP" dirty="0" smtClean="0"/>
              <a:t>Visual Studio</a:t>
            </a:r>
            <a:r>
              <a:rPr lang="ja-JP" altLang="en-US" dirty="0" smtClean="0"/>
              <a:t>上でできます。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Windows Mobile</a:t>
            </a:r>
            <a:r>
              <a:rPr kumimoji="1" lang="ja-JP" altLang="en-US" dirty="0" smtClean="0"/>
              <a:t>開発の基本フロー</a:t>
            </a:r>
            <a:endParaRPr kumimoji="1" lang="ja-JP" altLang="en-US" dirty="0"/>
          </a:p>
        </p:txBody>
      </p:sp>
      <p:sp>
        <p:nvSpPr>
          <p:cNvPr id="13" name="Bent Arrow 12"/>
          <p:cNvSpPr/>
          <p:nvPr/>
        </p:nvSpPr>
        <p:spPr>
          <a:xfrm rot="16200000" flipH="1">
            <a:off x="2714614" y="1000108"/>
            <a:ext cx="1857387" cy="4000529"/>
          </a:xfrm>
          <a:prstGeom prst="bentArrow">
            <a:avLst>
              <a:gd name="adj1" fmla="val 7295"/>
              <a:gd name="adj2" fmla="val 11169"/>
              <a:gd name="adj3" fmla="val 7720"/>
              <a:gd name="adj4" fmla="val 301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643570" y="1928802"/>
            <a:ext cx="2857520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UI</a:t>
            </a:r>
            <a:r>
              <a:rPr kumimoji="1" lang="ja-JP" altLang="en-US" dirty="0" smtClean="0">
                <a:solidFill>
                  <a:schemeClr val="tx1"/>
                </a:solidFill>
              </a:rPr>
              <a:t>をデザインする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Bent Arrow 16"/>
          <p:cNvSpPr/>
          <p:nvPr/>
        </p:nvSpPr>
        <p:spPr>
          <a:xfrm rot="10800000" flipH="1">
            <a:off x="1714480" y="4071942"/>
            <a:ext cx="3857652" cy="1357324"/>
          </a:xfrm>
          <a:prstGeom prst="bentArrow">
            <a:avLst>
              <a:gd name="adj1" fmla="val 28555"/>
              <a:gd name="adj2" fmla="val 39545"/>
              <a:gd name="adj3" fmla="val 28232"/>
              <a:gd name="adj4" fmla="val 308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71472" y="4000504"/>
            <a:ext cx="2857520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コードを書く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43240" y="4714884"/>
            <a:ext cx="1601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転送・デバッグ</a:t>
            </a:r>
            <a:endParaRPr kumimoji="1" lang="ja-JP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714744" y="1214422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Visual Studio</a:t>
            </a:r>
            <a:endParaRPr kumimoji="1" lang="ja-JP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500826" y="1500174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デザイナ</a:t>
            </a:r>
            <a:endParaRPr kumimoji="1" lang="ja-JP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500166" y="1500174"/>
            <a:ext cx="1508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コードエディタ</a:t>
            </a:r>
            <a:endParaRPr kumimoji="1" lang="ja-JP" altLang="en-US" dirty="0"/>
          </a:p>
        </p:txBody>
      </p:sp>
      <p:sp>
        <p:nvSpPr>
          <p:cNvPr id="14" name="Flowchart: Terminator 13"/>
          <p:cNvSpPr/>
          <p:nvPr/>
        </p:nvSpPr>
        <p:spPr>
          <a:xfrm>
            <a:off x="5857884" y="4286256"/>
            <a:ext cx="2286016" cy="571504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エミュレータ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Flowchart: Terminator 14"/>
          <p:cNvSpPr/>
          <p:nvPr/>
        </p:nvSpPr>
        <p:spPr>
          <a:xfrm>
            <a:off x="5857884" y="4929198"/>
            <a:ext cx="2286016" cy="571504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実機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 smtClean="0"/>
              <a:t>iPhone</a:t>
            </a:r>
            <a:r>
              <a:rPr kumimoji="1" lang="ja-JP" altLang="en-US" sz="2800" dirty="0" smtClean="0"/>
              <a:t>開発 個人的な不満点</a:t>
            </a:r>
            <a:endParaRPr kumimoji="1" lang="ja-JP" altLang="en-US" sz="2800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いちいち</a:t>
            </a:r>
            <a:r>
              <a:rPr kumimoji="1" lang="en-US" altLang="ja-JP" dirty="0" smtClean="0"/>
              <a:t>@property</a:t>
            </a:r>
            <a:r>
              <a:rPr kumimoji="1" lang="ja-JP" altLang="en-US" dirty="0" smtClean="0"/>
              <a:t>とか</a:t>
            </a:r>
            <a:r>
              <a:rPr kumimoji="1" lang="en-US" altLang="ja-JP" dirty="0" smtClean="0"/>
              <a:t>@synthesize</a:t>
            </a:r>
            <a:r>
              <a:rPr kumimoji="1" lang="ja-JP" altLang="en-US" dirty="0" smtClean="0"/>
              <a:t>とか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err="1" smtClean="0"/>
              <a:t>書くのめん</a:t>
            </a:r>
            <a:r>
              <a:rPr kumimoji="1" lang="ja-JP" altLang="en-US" dirty="0" smtClean="0"/>
              <a:t>どくさい！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しかも</a:t>
            </a:r>
            <a:r>
              <a:rPr kumimoji="1" lang="en-US" altLang="ja-JP" dirty="0" smtClean="0"/>
              <a:t>2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ファイルにまたがるとか</a:t>
            </a:r>
            <a:r>
              <a:rPr lang="ja-JP" altLang="en-US" dirty="0" smtClean="0"/>
              <a:t>・・・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補完もほとんど</a:t>
            </a:r>
            <a:r>
              <a:rPr lang="ja-JP" altLang="en-US" dirty="0" smtClean="0"/>
              <a:t>効かない</a:t>
            </a:r>
            <a:endParaRPr kumimoji="1" lang="en-US" altLang="ja-JP" dirty="0" smtClean="0"/>
          </a:p>
        </p:txBody>
      </p:sp>
      <p:pic>
        <p:nvPicPr>
          <p:cNvPr id="1026" name="Picture 2" descr="\\kirari\ebina\Desktop\ピクチャ 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460178"/>
            <a:ext cx="4357718" cy="1513459"/>
          </a:xfrm>
          <a:prstGeom prst="rect">
            <a:avLst/>
          </a:prstGeom>
          <a:noFill/>
        </p:spPr>
      </p:pic>
      <p:pic>
        <p:nvPicPr>
          <p:cNvPr id="1027" name="Picture 3" descr="\\kirari\ebina\Desktop\ピクチャ 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3000372"/>
            <a:ext cx="3130552" cy="234791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357290" y="5357826"/>
            <a:ext cx="2732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Demo01ViewController.h</a:t>
            </a:r>
            <a:endParaRPr kumimoji="1" lang="ja-JP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57818" y="5357826"/>
            <a:ext cx="2796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Demo01ViewController.m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iPhone</a:t>
            </a:r>
            <a:r>
              <a:rPr lang="ja-JP" altLang="en-US" sz="2800" dirty="0" smtClean="0"/>
              <a:t>開発 個人的な不満点</a:t>
            </a:r>
            <a:endParaRPr kumimoji="1" lang="ja-JP" altLang="en-US" sz="2800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それ、</a:t>
            </a:r>
            <a:r>
              <a:rPr lang="en-US" altLang="ja-JP" dirty="0" smtClean="0"/>
              <a:t>Visual </a:t>
            </a:r>
            <a:r>
              <a:rPr lang="en-US" altLang="ja-JP" dirty="0" err="1" smtClean="0"/>
              <a:t>Studio+C</a:t>
            </a:r>
            <a:r>
              <a:rPr lang="en-US" altLang="ja-JP" dirty="0" smtClean="0"/>
              <a:t>#</a:t>
            </a:r>
            <a:r>
              <a:rPr lang="ja-JP" altLang="en-US" dirty="0" smtClean="0"/>
              <a:t>だったら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　　　　　　　　</a:t>
            </a:r>
            <a:r>
              <a:rPr lang="en-US" altLang="ja-JP" dirty="0" smtClean="0"/>
              <a:t>prop[tab][tab]</a:t>
            </a:r>
            <a:r>
              <a:rPr lang="ja-JP" altLang="en-US" dirty="0" err="1" smtClean="0"/>
              <a:t>で</a:t>
            </a:r>
            <a:r>
              <a:rPr lang="ja-JP" altLang="en-US" dirty="0" smtClean="0"/>
              <a:t>できるよ！</a:t>
            </a:r>
            <a:r>
              <a:rPr lang="en-US" altLang="ja-JP" dirty="0" smtClean="0"/>
              <a:t>	</a:t>
            </a:r>
            <a:endParaRPr lang="ja-JP" alt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143116"/>
            <a:ext cx="671512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31862" y="3571876"/>
            <a:ext cx="3218173" cy="2233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ent Arrow 6"/>
          <p:cNvSpPr/>
          <p:nvPr/>
        </p:nvSpPr>
        <p:spPr>
          <a:xfrm flipV="1">
            <a:off x="2285984" y="3857628"/>
            <a:ext cx="3143272" cy="1571636"/>
          </a:xfrm>
          <a:prstGeom prst="bentArrow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14678" y="4857760"/>
            <a:ext cx="1358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Tab</a:t>
            </a:r>
            <a:r>
              <a:rPr kumimoji="1" lang="ja-JP" altLang="en-US" dirty="0" smtClean="0"/>
              <a:t>キー</a:t>
            </a:r>
            <a:r>
              <a:rPr kumimoji="1" lang="en-US" altLang="ja-JP" dirty="0" smtClean="0"/>
              <a:t>2</a:t>
            </a:r>
            <a:r>
              <a:rPr lang="ja-JP" altLang="en-US" dirty="0" smtClean="0"/>
              <a:t>回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iPhone</a:t>
            </a:r>
            <a:r>
              <a:rPr lang="ja-JP" altLang="en-US" sz="2800" dirty="0" smtClean="0"/>
              <a:t>開発 個人的な不満点</a:t>
            </a:r>
            <a:endParaRPr kumimoji="1" lang="ja-JP" altLang="en-US" sz="2800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3600" dirty="0" smtClean="0"/>
              <a:t>入力補完あんまり賢くない</a:t>
            </a:r>
            <a:endParaRPr kumimoji="1" lang="en-US" altLang="ja-JP" sz="3600" dirty="0" smtClean="0"/>
          </a:p>
          <a:p>
            <a:pPr lvl="1"/>
            <a:r>
              <a:rPr lang="ja-JP" altLang="en-US" dirty="0" smtClean="0"/>
              <a:t>努力は認めるけど・・・。たまに型を見失うし。</a:t>
            </a:r>
          </a:p>
          <a:p>
            <a:pPr lvl="1"/>
            <a:r>
              <a:rPr lang="en-US" altLang="ja-JP" dirty="0" smtClean="0"/>
              <a:t>Visual Studio</a:t>
            </a:r>
            <a:r>
              <a:rPr lang="ja-JP" altLang="en-US" dirty="0" smtClean="0"/>
              <a:t>だったらコードヒント出るよ！</a:t>
            </a:r>
          </a:p>
          <a:p>
            <a:pPr lvl="1"/>
            <a:endParaRPr lang="ja-JP" altLang="en-US" dirty="0" smtClean="0"/>
          </a:p>
        </p:txBody>
      </p:sp>
      <p:pic>
        <p:nvPicPr>
          <p:cNvPr id="3074" name="Picture 2" descr="\\kirari\ebina\Desktop\ピクチャ 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786058"/>
            <a:ext cx="2878456" cy="3067044"/>
          </a:xfrm>
          <a:prstGeom prst="rect">
            <a:avLst/>
          </a:prstGeom>
          <a:noFill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2928934"/>
            <a:ext cx="487680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5643570" y="4143380"/>
            <a:ext cx="2928958" cy="57150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err="1" smtClean="0"/>
              <a:t>C#er</a:t>
            </a:r>
            <a:r>
              <a:rPr lang="ja-JP" altLang="en-US" sz="2800" dirty="0" smtClean="0"/>
              <a:t>は</a:t>
            </a:r>
            <a:r>
              <a:rPr lang="en-US" altLang="ja-JP" sz="2800" dirty="0" err="1" smtClean="0"/>
              <a:t>Xcode</a:t>
            </a:r>
            <a:r>
              <a:rPr lang="ja-JP" altLang="en-US" sz="2800" dirty="0" smtClean="0"/>
              <a:t>上ではやる気が減退する</a:t>
            </a:r>
            <a:r>
              <a:rPr lang="en-US" altLang="ja-JP" sz="2000" dirty="0" smtClean="0"/>
              <a:t>(</a:t>
            </a:r>
            <a:r>
              <a:rPr lang="ja-JP" altLang="en-US" sz="2000" dirty="0" smtClean="0"/>
              <a:t>と思う</a:t>
            </a:r>
            <a:r>
              <a:rPr lang="en-US" altLang="ja-JP" sz="2000" dirty="0" smtClean="0"/>
              <a:t>)</a:t>
            </a:r>
            <a:endParaRPr kumimoji="1" lang="ja-JP" altLang="en-US" sz="2800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Objective-C</a:t>
            </a:r>
            <a:r>
              <a:rPr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がわかんないんじゃないんだ。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　　　　　　　　　　　　　メンドクサイ</a:t>
            </a:r>
            <a:r>
              <a:rPr lang="ja-JP" alt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んだ</a:t>
            </a:r>
            <a:r>
              <a:rPr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！</a:t>
            </a:r>
            <a:endParaRPr lang="en-US" altLang="ja-JP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ja-JP" altLang="en-US" dirty="0" smtClean="0"/>
              <a:t>ヘッダファイルを使った定義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メモリの管理</a:t>
            </a:r>
            <a:endParaRPr lang="en-US" altLang="ja-JP" dirty="0" smtClean="0"/>
          </a:p>
          <a:p>
            <a:r>
              <a:rPr lang="en-US" altLang="ja-JP" dirty="0" err="1" smtClean="0"/>
              <a:t>Xcode</a:t>
            </a:r>
            <a:r>
              <a:rPr lang="ja-JP" altLang="en-US" dirty="0" smtClean="0"/>
              <a:t>が</a:t>
            </a:r>
            <a:r>
              <a:rPr lang="en-US" altLang="ja-JP" dirty="0" smtClean="0"/>
              <a:t>Visual Studio</a:t>
            </a:r>
            <a:r>
              <a:rPr lang="ja-JP" altLang="en-US" dirty="0" smtClean="0"/>
              <a:t>に慣れた体には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合わない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ボタンダブルクリックしても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イベントメソッド作ってくれない。全部自分で書く。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ちょっとしたことでもリファレンス</a:t>
            </a:r>
            <a:r>
              <a:rPr lang="ja-JP" altLang="en-US" dirty="0" err="1" smtClean="0"/>
              <a:t>開くのめん</a:t>
            </a:r>
            <a:r>
              <a:rPr lang="ja-JP" altLang="en-US" dirty="0" smtClean="0"/>
              <a:t>どい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そして思う</a:t>
            </a:r>
            <a:endParaRPr kumimoji="1" lang="ja-JP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で</a:t>
            </a:r>
            <a:r>
              <a:rPr kumimoji="1" lang="en-US" altLang="ja-JP" dirty="0" smtClean="0"/>
              <a:t>iPhone</a:t>
            </a:r>
            <a:r>
              <a:rPr kumimoji="1" lang="ja-JP" altLang="en-US" dirty="0" smtClean="0"/>
              <a:t>アプリ作れたらなあ・・・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慣れてるし・・・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補完強いし・・・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ノウハウはいっぱいあるし・・・</a:t>
            </a:r>
            <a:endParaRPr kumimoji="1" lang="en-US" altLang="ja-JP" dirty="0" smtClean="0"/>
          </a:p>
          <a:p>
            <a:r>
              <a:rPr lang="en-US" altLang="ja-JP" dirty="0" smtClean="0"/>
              <a:t>WM</a:t>
            </a:r>
            <a:r>
              <a:rPr lang="ja-JP" altLang="en-US" dirty="0" smtClean="0"/>
              <a:t>と</a:t>
            </a:r>
            <a:r>
              <a:rPr lang="en-US" altLang="ja-JP" dirty="0" smtClean="0"/>
              <a:t>iPhone</a:t>
            </a:r>
            <a:r>
              <a:rPr lang="ja-JP" altLang="en-US" dirty="0" smtClean="0"/>
              <a:t>で同じソース</a:t>
            </a:r>
            <a:r>
              <a:rPr lang="ja-JP" altLang="en-US" dirty="0" err="1" smtClean="0"/>
              <a:t>書くの</a:t>
            </a:r>
            <a:r>
              <a:rPr lang="ja-JP" altLang="en-US" dirty="0" smtClean="0"/>
              <a:t>メンドイ！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IRC </a:t>
            </a:r>
            <a:r>
              <a:rPr lang="ja-JP" altLang="en-US" dirty="0" smtClean="0"/>
              <a:t>接続クラス</a:t>
            </a:r>
            <a:r>
              <a:rPr lang="en-US" altLang="ja-JP" dirty="0" smtClean="0"/>
              <a:t>2</a:t>
            </a:r>
            <a:r>
              <a:rPr lang="ja-JP" altLang="en-US" dirty="0" smtClean="0"/>
              <a:t>つメンテ</a:t>
            </a:r>
            <a:r>
              <a:rPr lang="ja-JP" altLang="en-US" dirty="0" err="1" smtClean="0"/>
              <a:t>するの</a:t>
            </a:r>
            <a:r>
              <a:rPr lang="ja-JP" altLang="en-US" dirty="0" smtClean="0"/>
              <a:t>大変です</a:t>
            </a:r>
            <a:r>
              <a:rPr lang="en-US" altLang="ja-JP" dirty="0" smtClean="0"/>
              <a:t>@EbIRC</a:t>
            </a:r>
          </a:p>
          <a:p>
            <a:pPr lvl="1"/>
            <a:r>
              <a:rPr lang="ja-JP" altLang="en-US" dirty="0" smtClean="0"/>
              <a:t>同じアプリを同時に展開しようとすると、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単純計算で</a:t>
            </a:r>
            <a:r>
              <a:rPr lang="en-US" altLang="ja-JP" dirty="0" smtClean="0"/>
              <a:t>2</a:t>
            </a:r>
            <a:r>
              <a:rPr lang="ja-JP" altLang="en-US" dirty="0" smtClean="0"/>
              <a:t>倍の時間がかかる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そんなあなたに</a:t>
            </a:r>
            <a:endParaRPr kumimoji="1" lang="ja-JP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今日ご説明する</a:t>
            </a:r>
            <a:r>
              <a:rPr kumimoji="1" lang="en-US" altLang="ja-JP" dirty="0" err="1" smtClean="0"/>
              <a:t>MonoTouch</a:t>
            </a:r>
            <a:r>
              <a:rPr lang="ja-JP" altLang="en-US" dirty="0" smtClean="0"/>
              <a:t>がお便利です</a:t>
            </a:r>
            <a:endParaRPr kumimoji="1" lang="ja-JP" alt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785926"/>
            <a:ext cx="7858180" cy="405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MonoTouch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.NET</a:t>
            </a:r>
            <a:r>
              <a:rPr kumimoji="1" lang="ja-JP" altLang="en-US" dirty="0" smtClean="0"/>
              <a:t>のオープンソース実装 </a:t>
            </a:r>
            <a:r>
              <a:rPr kumimoji="1" lang="en-US" altLang="ja-JP" dirty="0" smtClean="0"/>
              <a:t>Mono </a:t>
            </a:r>
            <a:r>
              <a:rPr kumimoji="1" lang="ja-JP" altLang="en-US" dirty="0" smtClean="0"/>
              <a:t>を使った、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.NET</a:t>
            </a:r>
            <a:r>
              <a:rPr kumimoji="1" lang="ja-JP" altLang="en-US" dirty="0" smtClean="0"/>
              <a:t>で</a:t>
            </a:r>
            <a:r>
              <a:rPr kumimoji="1" lang="en-US" altLang="ja-JP" dirty="0" smtClean="0"/>
              <a:t>iPhone</a:t>
            </a:r>
            <a:r>
              <a:rPr lang="ja-JP" altLang="en-US" dirty="0" smtClean="0"/>
              <a:t>アプリを作れるライブラリ</a:t>
            </a:r>
            <a:endParaRPr lang="en-US" altLang="ja-JP" dirty="0" smtClean="0"/>
          </a:p>
          <a:p>
            <a:r>
              <a:rPr kumimoji="1" lang="en-US" altLang="ja-JP" dirty="0" smtClean="0"/>
              <a:t>Novell</a:t>
            </a:r>
            <a:r>
              <a:rPr kumimoji="1" lang="ja-JP" altLang="en-US" dirty="0" smtClean="0"/>
              <a:t>から、</a:t>
            </a:r>
            <a:r>
              <a:rPr lang="en-US" altLang="ja-JP" dirty="0" smtClean="0"/>
              <a:t>9</a:t>
            </a:r>
            <a:r>
              <a:rPr lang="ja-JP" altLang="en-US" dirty="0" smtClean="0"/>
              <a:t>月上旬に発表されました。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8</a:t>
            </a:r>
            <a:r>
              <a:rPr kumimoji="1" lang="ja-JP" altLang="en-US" dirty="0" smtClean="0"/>
              <a:t>月　　　　　ベータテストがアナウンスされる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9</a:t>
            </a:r>
            <a:r>
              <a:rPr kumimoji="1" lang="ja-JP" altLang="en-US" dirty="0" smtClean="0"/>
              <a:t>月上旬　　</a:t>
            </a:r>
            <a:r>
              <a:rPr kumimoji="1" lang="en-US" altLang="ja-JP" dirty="0" smtClean="0"/>
              <a:t>1.0</a:t>
            </a:r>
            <a:r>
              <a:rPr kumimoji="1" lang="ja-JP" altLang="en-US" dirty="0" err="1" smtClean="0"/>
              <a:t>がリ</a:t>
            </a:r>
            <a:r>
              <a:rPr kumimoji="1" lang="ja-JP" altLang="en-US" dirty="0" smtClean="0"/>
              <a:t>リース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9</a:t>
            </a:r>
            <a:r>
              <a:rPr lang="ja-JP" altLang="en-US" dirty="0" smtClean="0"/>
              <a:t>月下旬　　</a:t>
            </a:r>
            <a:r>
              <a:rPr lang="en-US" altLang="ja-JP" dirty="0" smtClean="0"/>
              <a:t>1.1</a:t>
            </a:r>
            <a:r>
              <a:rPr lang="ja-JP" altLang="en-US" dirty="0" err="1" smtClean="0"/>
              <a:t>がリ</a:t>
            </a:r>
            <a:r>
              <a:rPr lang="ja-JP" altLang="en-US" dirty="0" smtClean="0"/>
              <a:t>リース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MonoTouch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商用ライブラリです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Personal Edition      $399/1Developer/Year</a:t>
            </a:r>
          </a:p>
          <a:p>
            <a:pPr lvl="1"/>
            <a:r>
              <a:rPr lang="en-US" altLang="ja-JP" dirty="0" smtClean="0"/>
              <a:t>Enterprise Edition    $999/1Developer/Year</a:t>
            </a:r>
            <a:br>
              <a:rPr lang="en-US" altLang="ja-JP" dirty="0" smtClean="0"/>
            </a:br>
            <a:r>
              <a:rPr lang="en-US" altLang="ja-JP" dirty="0" smtClean="0"/>
              <a:t>                                 $3999/5Developer/Year</a:t>
            </a:r>
          </a:p>
          <a:p>
            <a:pPr lvl="1"/>
            <a:r>
              <a:rPr lang="en-US" altLang="ja-JP" dirty="0" smtClean="0"/>
              <a:t>Personal Edition </a:t>
            </a:r>
            <a:r>
              <a:rPr lang="ja-JP" altLang="en-US" dirty="0" smtClean="0"/>
              <a:t>と </a:t>
            </a:r>
            <a:r>
              <a:rPr lang="en-US" altLang="ja-JP" dirty="0" smtClean="0"/>
              <a:t>Enterprise Edition </a:t>
            </a:r>
            <a:r>
              <a:rPr lang="ja-JP" altLang="en-US" dirty="0" smtClean="0"/>
              <a:t>の違い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iPhone Developer Program </a:t>
            </a:r>
            <a:r>
              <a:rPr lang="ja-JP" altLang="en-US" dirty="0" smtClean="0"/>
              <a:t>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Enterprise Program </a:t>
            </a:r>
            <a:r>
              <a:rPr lang="ja-JP" altLang="en-US" dirty="0" err="1" smtClean="0"/>
              <a:t>で</a:t>
            </a:r>
            <a:r>
              <a:rPr lang="ja-JP" altLang="en-US" dirty="0" smtClean="0"/>
              <a:t>できる組織内に大量配布する向けのアプリの作成に必要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Personal Edition </a:t>
            </a:r>
            <a:r>
              <a:rPr lang="ja-JP" altLang="en-US" dirty="0" smtClean="0"/>
              <a:t>のライセンスは個人にひもづくが、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Enterprise Edition </a:t>
            </a:r>
            <a:r>
              <a:rPr lang="ja-JP" altLang="en-US" dirty="0" smtClean="0"/>
              <a:t>のライセンスは組織内で移動可能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2800" dirty="0" smtClean="0"/>
              <a:t>自己紹介</a:t>
            </a:r>
            <a:endParaRPr kumimoji="1" lang="ja-JP" altLang="en-US" sz="2800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伊勢　シンといいます。</a:t>
            </a:r>
            <a:endParaRPr kumimoji="1" lang="en-US" altLang="ja-JP" dirty="0" smtClean="0"/>
          </a:p>
          <a:p>
            <a:pPr lvl="1"/>
            <a:r>
              <a:rPr lang="ja-JP" altLang="en-US" sz="2400" dirty="0" smtClean="0"/>
              <a:t>スマートフォン勉強会の代表です。</a:t>
            </a:r>
            <a:endParaRPr kumimoji="1" lang="en-US" altLang="ja-JP" sz="2400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先日、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Microsoft MVP for Windows Mobile </a:t>
            </a:r>
            <a:r>
              <a:rPr kumimoji="1" lang="ja-JP" altLang="en-US" dirty="0" smtClean="0"/>
              <a:t>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受賞しました！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800" dirty="0" smtClean="0"/>
              <a:t>見てもらった方が早い</a:t>
            </a:r>
            <a:endParaRPr kumimoji="1" lang="ja-JP" altLang="en-US" sz="2800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3600" dirty="0" smtClean="0"/>
          </a:p>
          <a:p>
            <a:endParaRPr lang="en-US" altLang="ja-JP" sz="3600" dirty="0" smtClean="0"/>
          </a:p>
          <a:p>
            <a:r>
              <a:rPr kumimoji="1" lang="en-US" altLang="ja-JP" sz="3600" dirty="0" smtClean="0"/>
              <a:t>Demo 2</a:t>
            </a:r>
          </a:p>
          <a:p>
            <a:pPr lvl="1"/>
            <a:r>
              <a:rPr kumimoji="1" lang="en-US" altLang="ja-JP" dirty="0" err="1" smtClean="0"/>
              <a:t>MonoDevelop</a:t>
            </a:r>
            <a:r>
              <a:rPr kumimoji="1" lang="ja-JP" altLang="en-US" dirty="0" smtClean="0"/>
              <a:t>を使った</a:t>
            </a:r>
            <a:r>
              <a:rPr kumimoji="1" lang="en-US" altLang="ja-JP" dirty="0" smtClean="0"/>
              <a:t>iPhone</a:t>
            </a:r>
            <a:r>
              <a:rPr kumimoji="1" lang="ja-JP" altLang="en-US" dirty="0" smtClean="0"/>
              <a:t>アプリ開発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MonoTouch</a:t>
            </a:r>
            <a:r>
              <a:rPr kumimoji="1" lang="ja-JP" altLang="en-US" dirty="0" smtClean="0"/>
              <a:t>を使った開発に必要なもの</a:t>
            </a:r>
            <a:endParaRPr kumimoji="1" lang="ja-JP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Intel Mac + Mac OS X 10.5.x (Leopard) </a:t>
            </a:r>
            <a:r>
              <a:rPr lang="ja-JP" altLang="en-US" dirty="0" smtClean="0"/>
              <a:t>～</a:t>
            </a:r>
            <a:endParaRPr lang="en-US" altLang="ja-JP" dirty="0" smtClean="0"/>
          </a:p>
          <a:p>
            <a:r>
              <a:rPr kumimoji="1" lang="en-US" altLang="ja-JP" dirty="0" smtClean="0"/>
              <a:t>iPhone SDK</a:t>
            </a:r>
          </a:p>
          <a:p>
            <a:pPr lvl="1"/>
            <a:r>
              <a:rPr kumimoji="1" lang="ja-JP" altLang="en-US" dirty="0" smtClean="0"/>
              <a:t>最終的なビルドは</a:t>
            </a:r>
            <a:r>
              <a:rPr kumimoji="1" lang="en-US" altLang="ja-JP" dirty="0" smtClean="0"/>
              <a:t>iPhone SDK</a:t>
            </a:r>
            <a:r>
              <a:rPr kumimoji="1" lang="ja-JP" altLang="en-US" dirty="0" err="1" smtClean="0"/>
              <a:t>に依</a:t>
            </a:r>
            <a:r>
              <a:rPr kumimoji="1" lang="ja-JP" altLang="en-US" dirty="0" smtClean="0"/>
              <a:t>存するので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結局</a:t>
            </a:r>
            <a:r>
              <a:rPr kumimoji="1" lang="en-US" altLang="ja-JP" dirty="0" smtClean="0"/>
              <a:t>Mac</a:t>
            </a:r>
            <a:r>
              <a:rPr kumimoji="1" lang="ja-JP" altLang="en-US" dirty="0" smtClean="0"/>
              <a:t>は必要です。</a:t>
            </a:r>
            <a:endParaRPr kumimoji="1" lang="en-US" altLang="ja-JP" dirty="0" smtClean="0"/>
          </a:p>
          <a:p>
            <a:r>
              <a:rPr kumimoji="1" lang="en-US" altLang="ja-JP" dirty="0" smtClean="0"/>
              <a:t>Mono 2.4</a:t>
            </a:r>
          </a:p>
          <a:p>
            <a:pPr lvl="1"/>
            <a:r>
              <a:rPr lang="ja-JP" altLang="en-US" dirty="0" smtClean="0"/>
              <a:t>一般に配布されている</a:t>
            </a:r>
            <a:r>
              <a:rPr lang="en-US" altLang="ja-JP" dirty="0" smtClean="0"/>
              <a:t>Mono</a:t>
            </a:r>
            <a:r>
              <a:rPr lang="ja-JP" altLang="en-US" dirty="0" smtClean="0"/>
              <a:t>ランタイムです</a:t>
            </a:r>
            <a:endParaRPr kumimoji="1" lang="en-US" altLang="ja-JP" dirty="0" smtClean="0"/>
          </a:p>
          <a:p>
            <a:r>
              <a:rPr lang="en-US" altLang="ja-JP" dirty="0" err="1" smtClean="0"/>
              <a:t>MonoTouch</a:t>
            </a:r>
            <a:r>
              <a:rPr lang="en-US" altLang="ja-JP" dirty="0" smtClean="0"/>
              <a:t> 1.1</a:t>
            </a:r>
          </a:p>
          <a:p>
            <a:pPr lvl="1"/>
            <a:r>
              <a:rPr lang="ja-JP" altLang="en-US" dirty="0" smtClean="0"/>
              <a:t>今回の主役。</a:t>
            </a:r>
            <a:endParaRPr lang="en-US" altLang="ja-JP" dirty="0" smtClean="0"/>
          </a:p>
          <a:p>
            <a:r>
              <a:rPr kumimoji="1" lang="en-US" altLang="ja-JP" dirty="0" err="1" smtClean="0"/>
              <a:t>MonoDevelop</a:t>
            </a:r>
            <a:r>
              <a:rPr lang="en-US" altLang="ja-JP" dirty="0" smtClean="0"/>
              <a:t> 2.2 α (</a:t>
            </a:r>
            <a:r>
              <a:rPr lang="en-US" altLang="ja-JP" dirty="0" err="1" smtClean="0"/>
              <a:t>MonoTouch</a:t>
            </a:r>
            <a:r>
              <a:rPr lang="ja-JP" altLang="en-US" dirty="0" smtClean="0"/>
              <a:t>対応版</a:t>
            </a:r>
            <a:r>
              <a:rPr lang="en-US" altLang="ja-JP" dirty="0" smtClean="0"/>
              <a:t>)</a:t>
            </a:r>
          </a:p>
          <a:p>
            <a:pPr lvl="1"/>
            <a:r>
              <a:rPr kumimoji="1" lang="en-US" altLang="ja-JP" dirty="0" err="1" smtClean="0"/>
              <a:t>MonoTouch</a:t>
            </a:r>
            <a:r>
              <a:rPr kumimoji="1" lang="ja-JP" altLang="en-US" dirty="0" smtClean="0"/>
              <a:t>の開発サポートが入っています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MonoTouch</a:t>
            </a:r>
            <a:r>
              <a:rPr kumimoji="1" lang="ja-JP" altLang="en-US" smtClean="0"/>
              <a:t>を使った開</a:t>
            </a:r>
            <a:r>
              <a:rPr kumimoji="1" lang="ja-JP" altLang="en-US" dirty="0" smtClean="0"/>
              <a:t>発の基本フロー</a:t>
            </a:r>
            <a:endParaRPr kumimoji="1" lang="ja-JP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28662" y="1559470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MonoDevelop</a:t>
            </a:r>
            <a:endParaRPr kumimoji="1" lang="ja-JP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00760" y="1571612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Interface Builder</a:t>
            </a:r>
            <a:endParaRPr kumimoji="1" lang="ja-JP" alt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5643570" y="3429000"/>
            <a:ext cx="2857520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変数と</a:t>
            </a:r>
            <a:r>
              <a:rPr kumimoji="1" lang="en-US" altLang="ja-JP" dirty="0" smtClean="0">
                <a:solidFill>
                  <a:schemeClr val="tx1"/>
                </a:solidFill>
              </a:rPr>
              <a:t>UI</a:t>
            </a:r>
            <a:r>
              <a:rPr kumimoji="1" lang="ja-JP" altLang="en-US" dirty="0" smtClean="0">
                <a:solidFill>
                  <a:schemeClr val="tx1"/>
                </a:solidFill>
              </a:rPr>
              <a:t>の接続をする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Bent Arrow 14"/>
          <p:cNvSpPr/>
          <p:nvPr/>
        </p:nvSpPr>
        <p:spPr>
          <a:xfrm rot="16200000" flipH="1">
            <a:off x="3428992" y="1785928"/>
            <a:ext cx="428629" cy="4000530"/>
          </a:xfrm>
          <a:prstGeom prst="bentArrow">
            <a:avLst>
              <a:gd name="adj1" fmla="val 25000"/>
              <a:gd name="adj2" fmla="val 39545"/>
              <a:gd name="adj3" fmla="val 28232"/>
              <a:gd name="adj4" fmla="val 308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643570" y="2000240"/>
            <a:ext cx="2857520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UI</a:t>
            </a:r>
            <a:r>
              <a:rPr kumimoji="1" lang="ja-JP" altLang="en-US" dirty="0" smtClean="0">
                <a:solidFill>
                  <a:schemeClr val="tx1"/>
                </a:solidFill>
              </a:rPr>
              <a:t>をデザインする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Bent Arrow 16"/>
          <p:cNvSpPr/>
          <p:nvPr/>
        </p:nvSpPr>
        <p:spPr>
          <a:xfrm rot="10800000" flipH="1">
            <a:off x="1714480" y="4143380"/>
            <a:ext cx="3857652" cy="1357324"/>
          </a:xfrm>
          <a:prstGeom prst="bentArrow">
            <a:avLst>
              <a:gd name="adj1" fmla="val 28555"/>
              <a:gd name="adj2" fmla="val 39545"/>
              <a:gd name="adj3" fmla="val 28232"/>
              <a:gd name="adj4" fmla="val 308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71472" y="4071942"/>
            <a:ext cx="2857520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コードを書く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43240" y="4786322"/>
            <a:ext cx="1601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転送・デバッグ</a:t>
            </a:r>
            <a:endParaRPr kumimoji="1" lang="ja-JP" altLang="en-US" dirty="0"/>
          </a:p>
        </p:txBody>
      </p:sp>
      <p:sp>
        <p:nvSpPr>
          <p:cNvPr id="18" name="Down Arrow 17"/>
          <p:cNvSpPr/>
          <p:nvPr/>
        </p:nvSpPr>
        <p:spPr>
          <a:xfrm>
            <a:off x="6929454" y="2571744"/>
            <a:ext cx="285752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Rounded Rectangular Callout 15"/>
          <p:cNvSpPr/>
          <p:nvPr/>
        </p:nvSpPr>
        <p:spPr>
          <a:xfrm>
            <a:off x="1000100" y="2071678"/>
            <a:ext cx="4357718" cy="857256"/>
          </a:xfrm>
          <a:prstGeom prst="wedgeRoundRectCallout">
            <a:avLst>
              <a:gd name="adj1" fmla="val 26574"/>
              <a:gd name="adj2" fmla="val 11583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・エディタとデザイナの往復が大幅に減る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・多くの定義が自動補完される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Flowchart: Terminator 18"/>
          <p:cNvSpPr/>
          <p:nvPr/>
        </p:nvSpPr>
        <p:spPr>
          <a:xfrm>
            <a:off x="5857884" y="4286256"/>
            <a:ext cx="2286016" cy="571504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エミュレータ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Flowchart: Terminator 20"/>
          <p:cNvSpPr/>
          <p:nvPr/>
        </p:nvSpPr>
        <p:spPr>
          <a:xfrm>
            <a:off x="5857884" y="4929198"/>
            <a:ext cx="2286016" cy="571504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実機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MonoTouch</a:t>
            </a:r>
            <a:r>
              <a:rPr lang="ja-JP" altLang="en-US" dirty="0" smtClean="0"/>
              <a:t>に含まれるもの</a:t>
            </a:r>
            <a:endParaRPr kumimoji="1" lang="ja-JP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en-US" altLang="ja-JP" dirty="0" err="1" smtClean="0"/>
              <a:t>mtouch</a:t>
            </a:r>
            <a:r>
              <a:rPr kumimoji="1" lang="ja-JP" altLang="en-US" dirty="0" smtClean="0"/>
              <a:t>コマンド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コンパイル、</a:t>
            </a:r>
            <a:r>
              <a:rPr lang="en-US" altLang="ja-JP" dirty="0" smtClean="0"/>
              <a:t>iPhone</a:t>
            </a:r>
            <a:r>
              <a:rPr lang="ja-JP" altLang="en-US" dirty="0" smtClean="0"/>
              <a:t>アプリへの変換、コードサイン、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実機転送などを一発で行ってくれるユーティリティ</a:t>
            </a:r>
            <a:endParaRPr kumimoji="1" lang="en-US" altLang="ja-JP" dirty="0" smtClean="0"/>
          </a:p>
          <a:p>
            <a:r>
              <a:rPr kumimoji="1" lang="ja-JP" altLang="en-US" dirty="0" smtClean="0"/>
              <a:t>クラスライブラリ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Mono</a:t>
            </a:r>
            <a:r>
              <a:rPr kumimoji="1" lang="ja-JP" altLang="en-US" dirty="0" smtClean="0"/>
              <a:t>のコアライブラリ</a:t>
            </a:r>
            <a:endParaRPr kumimoji="1" lang="en-US" altLang="ja-JP" dirty="0" smtClean="0"/>
          </a:p>
          <a:p>
            <a:pPr lvl="2"/>
            <a:r>
              <a:rPr lang="en-US" altLang="ja-JP" sz="2200" dirty="0" smtClean="0"/>
              <a:t>System</a:t>
            </a:r>
            <a:r>
              <a:rPr lang="ja-JP" altLang="en-US" sz="2200" dirty="0" smtClean="0"/>
              <a:t>名前空間以下、</a:t>
            </a:r>
            <a:r>
              <a:rPr lang="en-US" altLang="ja-JP" sz="2200" dirty="0" err="1" smtClean="0"/>
              <a:t>mscorlib</a:t>
            </a:r>
            <a:r>
              <a:rPr lang="ja-JP" altLang="en-US" sz="2200" dirty="0" smtClean="0"/>
              <a:t>とか</a:t>
            </a:r>
            <a:r>
              <a:rPr lang="en-US" altLang="ja-JP" sz="2200" dirty="0" smtClean="0"/>
              <a:t>System</a:t>
            </a:r>
            <a:r>
              <a:rPr lang="ja-JP" altLang="en-US" sz="2200" dirty="0" smtClean="0"/>
              <a:t>とかに入ってそう</a:t>
            </a:r>
            <a:r>
              <a:rPr lang="ja-JP" altLang="en-US" sz="2200" dirty="0" err="1" smtClean="0"/>
              <a:t>な</a:t>
            </a:r>
            <a:r>
              <a:rPr lang="ja-JP" altLang="en-US" sz="2200" dirty="0" smtClean="0"/>
              <a:t>もの</a:t>
            </a:r>
            <a:endParaRPr lang="en-US" altLang="ja-JP" sz="2200" dirty="0" smtClean="0"/>
          </a:p>
          <a:p>
            <a:pPr lvl="1"/>
            <a:r>
              <a:rPr kumimoji="1" lang="en-US" altLang="ja-JP" dirty="0" err="1" smtClean="0"/>
              <a:t>MonoTouch.ObjcRuntime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Objective-C</a:t>
            </a:r>
            <a:r>
              <a:rPr kumimoji="1" lang="ja-JP" altLang="en-US" dirty="0" smtClean="0"/>
              <a:t>のブリッジなど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MonoTouch.Foundation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Objective-C</a:t>
            </a:r>
            <a:r>
              <a:rPr kumimoji="1" lang="ja-JP" altLang="en-US" dirty="0" smtClean="0"/>
              <a:t>の基本クラス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NSObject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などのラッパー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.NET</a:t>
            </a:r>
            <a:r>
              <a:rPr lang="ja-JP" altLang="en-US" dirty="0" smtClean="0"/>
              <a:t>のライブラリだけでなく、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Objective-C</a:t>
            </a:r>
            <a:r>
              <a:rPr lang="ja-JP" altLang="en-US" dirty="0" smtClean="0"/>
              <a:t>で使用されるクラスを直接使うこともできる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MonoTouch.UIKit</a:t>
            </a:r>
            <a:endParaRPr lang="en-US" altLang="ja-JP" dirty="0" smtClean="0"/>
          </a:p>
          <a:p>
            <a:pPr lvl="2"/>
            <a:r>
              <a:rPr kumimoji="1" lang="en-US" altLang="ja-JP" dirty="0" err="1" smtClean="0"/>
              <a:t>CocoaTouch</a:t>
            </a:r>
            <a:r>
              <a:rPr kumimoji="1" lang="ja-JP" altLang="en-US" dirty="0" smtClean="0"/>
              <a:t>のコアライブラリ、</a:t>
            </a:r>
            <a:r>
              <a:rPr kumimoji="1" lang="en-US" altLang="ja-JP" dirty="0" err="1" smtClean="0"/>
              <a:t>UIKit</a:t>
            </a:r>
            <a:r>
              <a:rPr kumimoji="1" lang="ja-JP" altLang="en-US" dirty="0" smtClean="0"/>
              <a:t>のラッパー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あれ？ちょっとまって</a:t>
            </a:r>
            <a:endParaRPr kumimoji="1" lang="ja-JP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iPhone</a:t>
            </a:r>
            <a:r>
              <a:rPr kumimoji="1" lang="ja-JP" altLang="en-US" dirty="0" err="1" smtClean="0"/>
              <a:t>って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言語処理系乗っけちゃだめなんだよね？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規約に書いてあって、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AppStore</a:t>
            </a:r>
            <a:r>
              <a:rPr lang="ja-JP" altLang="en-US" dirty="0" smtClean="0"/>
              <a:t>に送っても</a:t>
            </a:r>
            <a:r>
              <a:rPr lang="en-US" altLang="ja-JP" dirty="0" smtClean="0"/>
              <a:t>Reject</a:t>
            </a:r>
            <a:r>
              <a:rPr lang="ja-JP" altLang="en-US" dirty="0" smtClean="0"/>
              <a:t>されるだけ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iPhone</a:t>
            </a:r>
            <a:r>
              <a:rPr lang="ja-JP" altLang="en-US" dirty="0" smtClean="0"/>
              <a:t>向けに</a:t>
            </a:r>
            <a:r>
              <a:rPr lang="en-US" altLang="ja-JP" dirty="0" smtClean="0"/>
              <a:t>Flash</a:t>
            </a:r>
            <a:r>
              <a:rPr lang="ja-JP" altLang="en-US" dirty="0" smtClean="0"/>
              <a:t>や</a:t>
            </a:r>
            <a:r>
              <a:rPr lang="en-US" altLang="ja-JP" dirty="0" smtClean="0"/>
              <a:t>Firefox</a:t>
            </a:r>
            <a:r>
              <a:rPr lang="ja-JP" altLang="en-US" dirty="0" smtClean="0"/>
              <a:t>が出せない理由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両方とも</a:t>
            </a:r>
            <a:r>
              <a:rPr lang="en-US" altLang="ja-JP" dirty="0" smtClean="0"/>
              <a:t>Script</a:t>
            </a:r>
            <a:r>
              <a:rPr lang="ja-JP" altLang="en-US" dirty="0" smtClean="0"/>
              <a:t>の処理系が乗っている</a:t>
            </a:r>
            <a:r>
              <a:rPr lang="en-US" altLang="ja-JP" dirty="0" smtClean="0"/>
              <a:t>)</a:t>
            </a:r>
          </a:p>
          <a:p>
            <a:pPr lvl="1"/>
            <a:endParaRPr kumimoji="1" lang="en-US" altLang="ja-JP" dirty="0" smtClean="0"/>
          </a:p>
          <a:p>
            <a:r>
              <a:rPr lang="en-US" altLang="ja-JP" dirty="0" smtClean="0"/>
              <a:t>.NET</a:t>
            </a:r>
            <a:r>
              <a:rPr lang="ja-JP" altLang="en-US" dirty="0" smtClean="0"/>
              <a:t>の処理系って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MSIL</a:t>
            </a:r>
            <a:r>
              <a:rPr lang="ja-JP" altLang="en-US" dirty="0" smtClean="0"/>
              <a:t>を</a:t>
            </a:r>
            <a:r>
              <a:rPr lang="en-US" altLang="ja-JP" dirty="0" smtClean="0"/>
              <a:t>JIT</a:t>
            </a:r>
            <a:r>
              <a:rPr lang="ja-JP" altLang="en-US" dirty="0" smtClean="0"/>
              <a:t>でコンパイルしてたよね？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なんで</a:t>
            </a:r>
            <a:r>
              <a:rPr lang="en-US" altLang="ja-JP" dirty="0" smtClean="0"/>
              <a:t>iPhone</a:t>
            </a:r>
            <a:r>
              <a:rPr lang="ja-JP" altLang="en-US" dirty="0" smtClean="0"/>
              <a:t>に</a:t>
            </a:r>
            <a:r>
              <a:rPr lang="en-US" altLang="ja-JP" dirty="0" smtClean="0"/>
              <a:t>.NET</a:t>
            </a:r>
            <a:r>
              <a:rPr lang="ja-JP" altLang="en-US" dirty="0" smtClean="0"/>
              <a:t>のアプリを配信できるの？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動的がダメなら先全部コンパイルしとけばいいんだよ！</a:t>
            </a:r>
            <a:endParaRPr kumimoji="1" lang="ja-JP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Mono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AOT(Ahead of Time)</a:t>
            </a:r>
            <a:r>
              <a:rPr kumimoji="1" lang="ja-JP" altLang="en-US" dirty="0" smtClean="0"/>
              <a:t>コンパイルで、先に全部ネイティブへコンパイルしてから</a:t>
            </a:r>
            <a:r>
              <a:rPr kumimoji="1" lang="en-US" altLang="ja-JP" dirty="0" smtClean="0"/>
              <a:t>iPhone</a:t>
            </a:r>
            <a:r>
              <a:rPr lang="ja-JP" altLang="en-US" dirty="0" smtClean="0"/>
              <a:t>アプリの形に仕立てます。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そのかわり、ビルドに時間がかかります。</a:t>
            </a:r>
            <a:endParaRPr kumimoji="1" lang="en-US" altLang="ja-JP" dirty="0" smtClean="0"/>
          </a:p>
          <a:p>
            <a:r>
              <a:rPr lang="ja-JP" altLang="en-US" dirty="0" smtClean="0"/>
              <a:t>そのあたりの処理を、</a:t>
            </a:r>
            <a:r>
              <a:rPr lang="en-US" altLang="ja-JP" dirty="0" err="1" smtClean="0"/>
              <a:t>mtouch</a:t>
            </a:r>
            <a:r>
              <a:rPr lang="ja-JP" altLang="en-US" dirty="0" smtClean="0"/>
              <a:t>コマンドが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うまい具合に全部やってくれます。</a:t>
            </a:r>
            <a:endParaRPr kumimoji="1" lang="en-US" altLang="ja-JP" dirty="0" smtClean="0"/>
          </a:p>
          <a:p>
            <a:pPr lvl="1"/>
            <a:r>
              <a:rPr kumimoji="1" lang="ja-JP" altLang="en-US" dirty="0" err="1" smtClean="0"/>
              <a:t>なので</a:t>
            </a:r>
            <a:r>
              <a:rPr kumimoji="1" lang="ja-JP" altLang="en-US" dirty="0" smtClean="0"/>
              <a:t>詳しい仕組みはよくわかりません。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MonoTouch</a:t>
            </a:r>
            <a:r>
              <a:rPr kumimoji="1" lang="ja-JP" altLang="en-US" dirty="0" smtClean="0"/>
              <a:t>のデメリット</a:t>
            </a:r>
            <a:endParaRPr kumimoji="1" lang="ja-JP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ja-JP" altLang="en-US" dirty="0" smtClean="0"/>
              <a:t>動的コード生成が使えない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System.Reflection.Emit</a:t>
            </a:r>
            <a:r>
              <a:rPr lang="en-US" altLang="ja-JP" dirty="0" smtClean="0"/>
              <a:t> </a:t>
            </a:r>
            <a:r>
              <a:rPr lang="ja-JP" altLang="en-US" dirty="0" smtClean="0"/>
              <a:t>や </a:t>
            </a:r>
            <a:r>
              <a:rPr lang="en-US" altLang="ja-JP" dirty="0" err="1" smtClean="0"/>
              <a:t>System.Runtime.Remoting</a:t>
            </a:r>
            <a:r>
              <a:rPr lang="en-US" altLang="ja-JP" dirty="0" smtClean="0"/>
              <a:t> </a:t>
            </a:r>
            <a:r>
              <a:rPr lang="ja-JP" altLang="en-US" dirty="0" smtClean="0"/>
              <a:t>などが使用不可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その他、動的コード生成に依存する処理は使用不可</a:t>
            </a:r>
          </a:p>
          <a:p>
            <a:r>
              <a:rPr lang="ja-JP" altLang="en-US" dirty="0" smtClean="0"/>
              <a:t>デバッグのサポートがない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ステップイン・ステップアウトなどが使えません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Console.WriteLine</a:t>
            </a:r>
            <a:r>
              <a:rPr lang="ja-JP" altLang="en-US" dirty="0" smtClean="0"/>
              <a:t>とかでコンソール出力を出して</a:t>
            </a:r>
            <a:r>
              <a:rPr lang="en-US" altLang="ja-JP" dirty="0" err="1" smtClean="0"/>
              <a:t>Xcode</a:t>
            </a:r>
            <a:r>
              <a:rPr lang="ja-JP" altLang="en-US" dirty="0" smtClean="0"/>
              <a:t>で実行ログを確認するとかはできます。</a:t>
            </a:r>
            <a:endParaRPr kumimoji="1" lang="en-US" altLang="ja-JP" dirty="0" smtClean="0"/>
          </a:p>
          <a:p>
            <a:r>
              <a:rPr lang="ja-JP" altLang="en-US" dirty="0" smtClean="0"/>
              <a:t>ジェネリクスでできることに制限がある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Dictionary&lt;</a:t>
            </a:r>
            <a:r>
              <a:rPr lang="en-US" altLang="ja-JP" dirty="0" err="1" smtClean="0"/>
              <a:t>TKey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TValue</a:t>
            </a:r>
            <a:r>
              <a:rPr lang="en-US" altLang="ja-JP" dirty="0" smtClean="0"/>
              <a:t>&gt;</a:t>
            </a:r>
            <a:r>
              <a:rPr lang="ja-JP" altLang="en-US" dirty="0" smtClean="0"/>
              <a:t>で値型をキーにできない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ほか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MonoTouch</a:t>
            </a:r>
            <a:r>
              <a:rPr kumimoji="1" lang="ja-JP" altLang="en-US" dirty="0" smtClean="0"/>
              <a:t>のデメリット</a:t>
            </a:r>
            <a:endParaRPr kumimoji="1" lang="ja-JP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.NET</a:t>
            </a:r>
            <a:r>
              <a:rPr lang="ja-JP" altLang="en-US" dirty="0" smtClean="0"/>
              <a:t>のライブラリは全部が全部使えるわけではない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使用できるとされているアセンブリ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mscorlib.dll, System.dll, </a:t>
            </a:r>
            <a:r>
              <a:rPr lang="en-US" altLang="ja-JP" dirty="0" err="1" smtClean="0"/>
              <a:t>System.Core.dll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System.Xml.dll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System.Xml.Linq.dll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err="1" smtClean="0"/>
              <a:t>MonoDevelop</a:t>
            </a:r>
            <a:r>
              <a:rPr lang="ja-JP" altLang="en-US" dirty="0" smtClean="0"/>
              <a:t>のエディタで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日本語を入力できない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コメント書かせて・・・</a:t>
            </a:r>
            <a:r>
              <a:rPr lang="en-US" altLang="ja-JP" dirty="0" err="1" smtClean="0"/>
              <a:t>orz</a:t>
            </a:r>
            <a:endParaRPr kumimoji="1" lang="en-US" altLang="ja-JP" dirty="0" smtClean="0"/>
          </a:p>
          <a:p>
            <a:r>
              <a:rPr lang="en-US" altLang="ja-JP" dirty="0" smtClean="0"/>
              <a:t>Objective-C</a:t>
            </a:r>
            <a:r>
              <a:rPr lang="ja-JP" altLang="en-US" dirty="0" smtClean="0"/>
              <a:t>のサンプルをコピペできない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iPhone</a:t>
            </a:r>
            <a:r>
              <a:rPr lang="ja-JP" altLang="en-US" dirty="0" smtClean="0"/>
              <a:t>依存の</a:t>
            </a:r>
            <a:r>
              <a:rPr lang="en-US" altLang="ja-JP" dirty="0" smtClean="0"/>
              <a:t>UI</a:t>
            </a:r>
            <a:r>
              <a:rPr lang="ja-JP" altLang="en-US" dirty="0" smtClean="0"/>
              <a:t>の実装などはそれを参考にして、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自分で</a:t>
            </a:r>
            <a:r>
              <a:rPr lang="en-US" altLang="ja-JP" dirty="0" err="1" smtClean="0"/>
              <a:t>MonoTouch</a:t>
            </a:r>
            <a:r>
              <a:rPr lang="ja-JP" altLang="en-US" dirty="0" smtClean="0"/>
              <a:t>に移植する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ight Arrow 14"/>
          <p:cNvSpPr/>
          <p:nvPr/>
        </p:nvSpPr>
        <p:spPr>
          <a:xfrm>
            <a:off x="3857620" y="4286256"/>
            <a:ext cx="2643206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Windows Mobile </a:t>
            </a:r>
            <a:r>
              <a:rPr lang="ja-JP" altLang="en-US" dirty="0" smtClean="0"/>
              <a:t>アプリの移植</a:t>
            </a:r>
            <a:endParaRPr kumimoji="1" lang="ja-JP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iPhone</a:t>
            </a:r>
            <a:r>
              <a:rPr lang="ja-JP" altLang="en-US" dirty="0" smtClean="0"/>
              <a:t>のアプリが全部</a:t>
            </a:r>
            <a:r>
              <a:rPr lang="en-US" altLang="ja-JP" dirty="0" smtClean="0"/>
              <a:t>C#</a:t>
            </a:r>
            <a:r>
              <a:rPr lang="ja-JP" altLang="en-US" dirty="0" smtClean="0"/>
              <a:t>で書けるなら、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WM</a:t>
            </a:r>
            <a:r>
              <a:rPr lang="ja-JP" altLang="en-US" dirty="0" smtClean="0"/>
              <a:t>のアプリと多くの処理が共通化できるはず。</a:t>
            </a:r>
            <a:endParaRPr lang="en-US" altLang="ja-JP" dirty="0" smtClean="0"/>
          </a:p>
          <a:p>
            <a:r>
              <a:rPr kumimoji="1" lang="en-US" altLang="ja-JP" dirty="0" smtClean="0"/>
              <a:t>WM</a:t>
            </a:r>
            <a:r>
              <a:rPr kumimoji="1" lang="ja-JP" altLang="en-US" dirty="0" smtClean="0"/>
              <a:t>のアプリの</a:t>
            </a:r>
            <a:r>
              <a:rPr lang="en-US" altLang="ja-JP" dirty="0" smtClean="0"/>
              <a:t>iPhone</a:t>
            </a:r>
            <a:r>
              <a:rPr kumimoji="1" lang="ja-JP" altLang="en-US" dirty="0" smtClean="0"/>
              <a:t>移植が容易になるかも。</a:t>
            </a:r>
            <a:endParaRPr kumimoji="1"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571876"/>
            <a:ext cx="3000396" cy="180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64" y="3286124"/>
            <a:ext cx="1714501" cy="2571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C:\Users\ebina\Desktop\101 - 32x32x3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4143380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4429124" y="4286256"/>
            <a:ext cx="4143404" cy="1500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071670" y="4286256"/>
            <a:ext cx="2214578" cy="1500198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Windows Mobile </a:t>
            </a:r>
            <a:r>
              <a:rPr lang="ja-JP" altLang="en-US" dirty="0" smtClean="0"/>
              <a:t>アプリの移植</a:t>
            </a:r>
            <a:endParaRPr kumimoji="1" lang="ja-JP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UI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Windows Forms</a:t>
            </a:r>
            <a:r>
              <a:rPr kumimoji="1" lang="ja-JP" altLang="en-US" dirty="0" smtClean="0"/>
              <a:t>と</a:t>
            </a:r>
            <a:r>
              <a:rPr kumimoji="1" lang="en-US" altLang="ja-JP" dirty="0" err="1" smtClean="0"/>
              <a:t>CocoaTouch</a:t>
            </a:r>
            <a:r>
              <a:rPr kumimoji="1" lang="ja-JP" altLang="en-US" dirty="0" smtClean="0"/>
              <a:t>で大幅に違うので書き直し必要</a:t>
            </a:r>
            <a:endParaRPr kumimoji="1" lang="en-US" altLang="ja-JP" dirty="0" smtClean="0"/>
          </a:p>
          <a:p>
            <a:r>
              <a:rPr lang="ja-JP" altLang="en-US" dirty="0" smtClean="0"/>
              <a:t>デバイスの呼び出しも大幅に違うけど、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ラッパー作れば共通化できそう。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071670" y="3286124"/>
            <a:ext cx="642942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UI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071670" y="3786190"/>
            <a:ext cx="6429420" cy="428628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メイン処理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14546" y="4857760"/>
            <a:ext cx="785818" cy="785818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通信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43438" y="4857760"/>
            <a:ext cx="78581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設定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500694" y="4857760"/>
            <a:ext cx="85725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カメラ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71802" y="4857760"/>
            <a:ext cx="1071570" cy="785818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ファイル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286644" y="4857760"/>
            <a:ext cx="114300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その他</a:t>
            </a:r>
            <a:r>
              <a:rPr kumimoji="1" lang="en-US" altLang="ja-JP" dirty="0" smtClean="0">
                <a:solidFill>
                  <a:schemeClr val="tx1"/>
                </a:solidFill>
              </a:rPr>
              <a:t/>
            </a:r>
            <a:br>
              <a:rPr kumimoji="1" lang="en-US" altLang="ja-JP" dirty="0" smtClean="0">
                <a:solidFill>
                  <a:schemeClr val="tx1"/>
                </a:solidFill>
              </a:rPr>
            </a:br>
            <a:r>
              <a:rPr kumimoji="1" lang="ja-JP" altLang="en-US" dirty="0" smtClean="0">
                <a:solidFill>
                  <a:schemeClr val="tx1"/>
                </a:solidFill>
              </a:rPr>
              <a:t>デバイス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429388" y="4857760"/>
            <a:ext cx="78581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GPS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14546" y="4357694"/>
            <a:ext cx="1854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そのまま使えそう</a:t>
            </a:r>
            <a:endParaRPr kumimoji="1" lang="ja-JP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500694" y="4357694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ラッパー必要そう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WM</a:t>
            </a:r>
            <a:r>
              <a:rPr kumimoji="1" lang="ja-JP" altLang="en-US" dirty="0" smtClean="0"/>
              <a:t>開発本書きました！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Windows Mobile</a:t>
            </a:r>
            <a:r>
              <a:rPr lang="ja-JP" altLang="en-US" dirty="0" smtClean="0"/>
              <a:t>実践プログラミング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 </a:t>
            </a:r>
            <a:r>
              <a:rPr lang="en-US" altLang="ja-JP" dirty="0" smtClean="0"/>
              <a:t>with .NET Compact Framework</a:t>
            </a:r>
          </a:p>
          <a:p>
            <a:pPr lvl="1"/>
            <a:r>
              <a:rPr kumimoji="1" lang="ja-JP" altLang="en-US" dirty="0" smtClean="0"/>
              <a:t>酢酸さん、</a:t>
            </a:r>
            <a:r>
              <a:rPr kumimoji="1" lang="ja-JP" altLang="en-US" dirty="0" err="1" smtClean="0"/>
              <a:t>こげつさん</a:t>
            </a:r>
            <a:r>
              <a:rPr kumimoji="1" lang="ja-JP" altLang="en-US" dirty="0" smtClean="0"/>
              <a:t>との合作です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もう各地の本屋さんに並んでいるはず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WM</a:t>
            </a:r>
            <a:r>
              <a:rPr lang="ja-JP" altLang="en-US" dirty="0" smtClean="0"/>
              <a:t>の</a:t>
            </a:r>
            <a:r>
              <a:rPr lang="en-US" altLang="ja-JP" dirty="0" smtClean="0"/>
              <a:t>MVP</a:t>
            </a:r>
            <a:r>
              <a:rPr lang="ja-JP" altLang="en-US" dirty="0" smtClean="0"/>
              <a:t>ですが、今日は</a:t>
            </a:r>
            <a:r>
              <a:rPr lang="en-US" altLang="ja-JP" dirty="0" smtClean="0"/>
              <a:t>iPhone</a:t>
            </a:r>
            <a:r>
              <a:rPr lang="ja-JP" altLang="en-US" dirty="0" smtClean="0"/>
              <a:t>のネタやります！</a:t>
            </a:r>
          </a:p>
          <a:p>
            <a:pPr lvl="1"/>
            <a:r>
              <a:rPr lang="en-US" altLang="ja-JP" dirty="0" smtClean="0"/>
              <a:t>WM</a:t>
            </a:r>
            <a:r>
              <a:rPr lang="ja-JP" altLang="en-US" dirty="0" err="1" smtClean="0"/>
              <a:t>だけ</a:t>
            </a:r>
            <a:r>
              <a:rPr lang="ja-JP" altLang="en-US" dirty="0" smtClean="0"/>
              <a:t>じゃなくて</a:t>
            </a:r>
            <a:r>
              <a:rPr lang="en-US" altLang="ja-JP" dirty="0" smtClean="0"/>
              <a:t>iPhone</a:t>
            </a:r>
            <a:r>
              <a:rPr lang="ja-JP" altLang="en-US" dirty="0" smtClean="0"/>
              <a:t>アプリも作ってます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2800" dirty="0" smtClean="0"/>
              <a:t>できるかな？</a:t>
            </a:r>
            <a:endParaRPr kumimoji="1" lang="ja-JP" altLang="en-US" sz="2800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3600" dirty="0" smtClean="0"/>
          </a:p>
          <a:p>
            <a:endParaRPr lang="en-US" altLang="ja-JP" sz="3600" dirty="0" smtClean="0"/>
          </a:p>
          <a:p>
            <a:r>
              <a:rPr kumimoji="1" lang="en-US" altLang="ja-JP" sz="3600" dirty="0" smtClean="0"/>
              <a:t>Demo 3</a:t>
            </a:r>
          </a:p>
          <a:p>
            <a:pPr lvl="1"/>
            <a:r>
              <a:rPr kumimoji="1" lang="en-US" altLang="ja-JP" dirty="0" smtClean="0"/>
              <a:t>Windows Mobile </a:t>
            </a:r>
            <a:r>
              <a:rPr kumimoji="1" lang="ja-JP" altLang="en-US" dirty="0" smtClean="0"/>
              <a:t>用カメラアプリの </a:t>
            </a:r>
            <a:r>
              <a:rPr kumimoji="1" lang="en-US" altLang="ja-JP" dirty="0" smtClean="0"/>
              <a:t>iPhone </a:t>
            </a:r>
            <a:r>
              <a:rPr kumimoji="1" lang="ja-JP" altLang="en-US" dirty="0" smtClean="0"/>
              <a:t>移植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MonoTouch</a:t>
            </a:r>
            <a:r>
              <a:rPr kumimoji="1" lang="ja-JP" altLang="en-US" dirty="0" smtClean="0"/>
              <a:t>便利です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iPhone</a:t>
            </a:r>
            <a:r>
              <a:rPr lang="ja-JP" altLang="en-US" dirty="0" smtClean="0"/>
              <a:t>開発の高速化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WM</a:t>
            </a:r>
            <a:r>
              <a:rPr kumimoji="1" lang="ja-JP" altLang="en-US" dirty="0" smtClean="0"/>
              <a:t>アプリの高速移植・</a:t>
            </a:r>
            <a:r>
              <a:rPr kumimoji="1" lang="en-US" altLang="ja-JP" dirty="0" smtClean="0"/>
              <a:t>iPhone/WM</a:t>
            </a:r>
            <a:r>
              <a:rPr kumimoji="1" lang="ja-JP" altLang="en-US" dirty="0" smtClean="0"/>
              <a:t>に同時展開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お値段高めだけど使いどころが合えば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「買い」ではないかと。</a:t>
            </a:r>
            <a:endParaRPr kumimoji="1" lang="en-US" altLang="ja-JP" dirty="0" smtClean="0"/>
          </a:p>
          <a:p>
            <a:r>
              <a:rPr lang="ja-JP" altLang="en-US" dirty="0" smtClean="0"/>
              <a:t>一部使えない処理もあります</a:t>
            </a:r>
            <a:endParaRPr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2800" dirty="0" smtClean="0"/>
              <a:t>おしながき</a:t>
            </a:r>
            <a:endParaRPr kumimoji="1" lang="ja-JP" altLang="en-US" sz="2800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おさらい編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基本的な</a:t>
            </a:r>
            <a:r>
              <a:rPr kumimoji="1" lang="en-US" altLang="ja-JP" dirty="0" smtClean="0"/>
              <a:t>iPhone</a:t>
            </a:r>
            <a:r>
              <a:rPr kumimoji="1" lang="ja-JP" altLang="en-US" dirty="0" smtClean="0"/>
              <a:t>開発のおさらい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Windows Mobile</a:t>
            </a:r>
            <a:r>
              <a:rPr lang="ja-JP" altLang="en-US" dirty="0" smtClean="0"/>
              <a:t>開発との差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err="1" smtClean="0"/>
              <a:t>MonoTouch</a:t>
            </a:r>
            <a:r>
              <a:rPr lang="ja-JP" altLang="en-US" dirty="0" smtClean="0"/>
              <a:t>編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MonoTouch</a:t>
            </a:r>
            <a:r>
              <a:rPr lang="ja-JP" altLang="en-US" dirty="0" smtClean="0"/>
              <a:t>とは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MonoDevelop</a:t>
            </a:r>
            <a:r>
              <a:rPr lang="ja-JP" altLang="en-US" dirty="0" smtClean="0"/>
              <a:t>を使って</a:t>
            </a:r>
            <a:r>
              <a:rPr lang="en-US" altLang="ja-JP" dirty="0" smtClean="0"/>
              <a:t>iPhone</a:t>
            </a:r>
            <a:r>
              <a:rPr lang="ja-JP" altLang="en-US" dirty="0" smtClean="0"/>
              <a:t>開発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Windows Mobile</a:t>
            </a:r>
            <a:r>
              <a:rPr kumimoji="1" lang="ja-JP" altLang="en-US" dirty="0" smtClean="0"/>
              <a:t>とのクロス開発？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2800" dirty="0" smtClean="0"/>
              <a:t>ところで・・・</a:t>
            </a:r>
            <a:endParaRPr kumimoji="1" lang="ja-JP" altLang="en-US" sz="2800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3600" dirty="0" smtClean="0"/>
              <a:t>iPhone</a:t>
            </a:r>
            <a:r>
              <a:rPr kumimoji="1" lang="ja-JP" altLang="en-US" sz="3600" dirty="0" smtClean="0"/>
              <a:t>の開発やったことある人って、</a:t>
            </a:r>
            <a:r>
              <a:rPr kumimoji="1" lang="en-US" altLang="ja-JP" sz="3600" dirty="0" smtClean="0"/>
              <a:t/>
            </a:r>
            <a:br>
              <a:rPr kumimoji="1" lang="en-US" altLang="ja-JP" sz="3600" dirty="0" smtClean="0"/>
            </a:br>
            <a:r>
              <a:rPr kumimoji="1" lang="ja-JP" altLang="en-US" sz="3600" dirty="0" smtClean="0"/>
              <a:t>どれくらいいます？</a:t>
            </a:r>
            <a:endParaRPr kumimoji="1" lang="en-US" altLang="ja-JP" sz="3600" dirty="0" smtClean="0"/>
          </a:p>
          <a:p>
            <a:endParaRPr kumimoji="1" lang="en-US" altLang="ja-JP" dirty="0" smtClean="0"/>
          </a:p>
          <a:p>
            <a:r>
              <a:rPr lang="ja-JP" altLang="en-US" sz="3600" dirty="0" smtClean="0"/>
              <a:t>とりあえず、一般的な</a:t>
            </a:r>
            <a:r>
              <a:rPr lang="en-US" altLang="ja-JP" sz="3600" dirty="0" smtClean="0"/>
              <a:t>iPhone</a:t>
            </a:r>
            <a:r>
              <a:rPr lang="ja-JP" altLang="en-US" sz="3600" dirty="0" smtClean="0"/>
              <a:t>アプリ開発のおさらいをしてみましょう</a:t>
            </a:r>
            <a:endParaRPr lang="en-US" altLang="ja-JP" sz="3600" dirty="0" smtClean="0"/>
          </a:p>
          <a:p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2800" dirty="0" smtClean="0"/>
              <a:t>いきなりだけど</a:t>
            </a:r>
            <a:endParaRPr kumimoji="1" lang="ja-JP" altLang="en-US" sz="2800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3600" dirty="0" smtClean="0"/>
          </a:p>
          <a:p>
            <a:endParaRPr lang="en-US" altLang="ja-JP" sz="3600" dirty="0" smtClean="0"/>
          </a:p>
          <a:p>
            <a:r>
              <a:rPr kumimoji="1" lang="en-US" altLang="ja-JP" sz="3600" dirty="0" smtClean="0"/>
              <a:t>Demo 1</a:t>
            </a:r>
          </a:p>
          <a:p>
            <a:pPr lvl="1"/>
            <a:r>
              <a:rPr lang="en-US" altLang="ja-JP" dirty="0" err="1" smtClean="0"/>
              <a:t>Xcode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を使った</a:t>
            </a:r>
            <a:r>
              <a:rPr lang="en-US" altLang="ja-JP" dirty="0" smtClean="0"/>
              <a:t>iPhone</a:t>
            </a:r>
            <a:r>
              <a:rPr lang="ja-JP" altLang="en-US" dirty="0" smtClean="0"/>
              <a:t>アプリ開発の基本フロー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iPhone</a:t>
            </a:r>
            <a:r>
              <a:rPr kumimoji="1" lang="ja-JP" altLang="en-US" dirty="0" smtClean="0"/>
              <a:t>開発の基本</a:t>
            </a:r>
            <a:endParaRPr kumimoji="1" lang="ja-JP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必要なもの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Mac OS X 10.5 (Leopard) </a:t>
            </a:r>
            <a:r>
              <a:rPr kumimoji="1" lang="ja-JP" altLang="en-US" dirty="0" smtClean="0"/>
              <a:t>以上の入った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Intel Mac</a:t>
            </a:r>
          </a:p>
          <a:p>
            <a:pPr lvl="1"/>
            <a:r>
              <a:rPr kumimoji="1" lang="en-US" altLang="ja-JP" dirty="0" smtClean="0"/>
              <a:t>iPhone SDK</a:t>
            </a:r>
          </a:p>
          <a:p>
            <a:pPr lvl="2"/>
            <a:r>
              <a:rPr lang="ja-JP" altLang="en-US" dirty="0" smtClean="0"/>
              <a:t>開発ツールやライブラリが入ってます。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会員登録すると無料で落とせます。</a:t>
            </a:r>
            <a:r>
              <a:rPr lang="en-US" altLang="ja-JP" dirty="0" smtClean="0"/>
              <a:t>2~3GB</a:t>
            </a:r>
            <a:r>
              <a:rPr lang="ja-JP" altLang="en-US" dirty="0" smtClean="0"/>
              <a:t>くらい。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iPhone Developer Program</a:t>
            </a:r>
          </a:p>
          <a:p>
            <a:pPr lvl="2"/>
            <a:r>
              <a:rPr lang="ja-JP" altLang="en-US" dirty="0" smtClean="0"/>
              <a:t>実機転送や</a:t>
            </a:r>
            <a:r>
              <a:rPr lang="en-US" altLang="ja-JP" dirty="0" smtClean="0"/>
              <a:t>AppStore</a:t>
            </a:r>
            <a:r>
              <a:rPr lang="ja-JP" altLang="en-US" dirty="0" err="1" smtClean="0"/>
              <a:t>への</a:t>
            </a:r>
            <a:r>
              <a:rPr lang="ja-JP" altLang="en-US" dirty="0" smtClean="0"/>
              <a:t>アップロードに必要な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ライセンス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年額</a:t>
            </a:r>
            <a:r>
              <a:rPr kumimoji="1" lang="en-US" altLang="ja-JP" dirty="0" smtClean="0"/>
              <a:t>10800</a:t>
            </a:r>
            <a:r>
              <a:rPr kumimoji="1" lang="ja-JP" altLang="en-US" dirty="0" smtClean="0"/>
              <a:t>円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iPhone</a:t>
            </a:r>
            <a:r>
              <a:rPr kumimoji="1" lang="ja-JP" altLang="en-US" dirty="0" smtClean="0"/>
              <a:t>開発の基本ツール</a:t>
            </a:r>
            <a:endParaRPr kumimoji="1" lang="ja-JP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Xcode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Apple</a:t>
            </a:r>
            <a:r>
              <a:rPr lang="ja-JP" altLang="en-US" dirty="0" smtClean="0"/>
              <a:t>純正の統合開発環境</a:t>
            </a:r>
            <a:r>
              <a:rPr lang="en-US" altLang="ja-JP" dirty="0" smtClean="0"/>
              <a:t>(IDE)</a:t>
            </a:r>
          </a:p>
          <a:p>
            <a:pPr lvl="1"/>
            <a:r>
              <a:rPr lang="en-US" altLang="ja-JP" dirty="0" smtClean="0"/>
              <a:t>iPhone</a:t>
            </a:r>
            <a:r>
              <a:rPr lang="ja-JP" altLang="en-US" dirty="0" err="1" smtClean="0"/>
              <a:t>だけ</a:t>
            </a:r>
            <a:r>
              <a:rPr lang="ja-JP" altLang="en-US" dirty="0" smtClean="0"/>
              <a:t>ではなく、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Mac</a:t>
            </a:r>
            <a:r>
              <a:rPr lang="ja-JP" altLang="en-US" dirty="0" smtClean="0"/>
              <a:t>用アプリ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ObjC,Java,Ruby</a:t>
            </a:r>
            <a:r>
              <a:rPr lang="en-US" altLang="ja-JP" dirty="0" smtClean="0"/>
              <a:t>)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Web</a:t>
            </a:r>
            <a:r>
              <a:rPr lang="ja-JP" altLang="en-US" dirty="0" smtClean="0"/>
              <a:t>アプリ</a:t>
            </a:r>
            <a:r>
              <a:rPr lang="en-US" altLang="ja-JP" dirty="0" smtClean="0"/>
              <a:t>(WebObjects)</a:t>
            </a:r>
            <a:r>
              <a:rPr lang="ja-JP" altLang="en-US" dirty="0" smtClean="0"/>
              <a:t>の開発もできる。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プロジェクト管理、コードエディタなどの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基本機能が揃っている</a:t>
            </a:r>
            <a:endParaRPr kumimoji="1" lang="en-US" altLang="ja-JP" dirty="0" smtClean="0"/>
          </a:p>
          <a:p>
            <a:r>
              <a:rPr kumimoji="1" lang="en-US" altLang="ja-JP" dirty="0" smtClean="0"/>
              <a:t>Interface Builder</a:t>
            </a:r>
          </a:p>
          <a:p>
            <a:pPr lvl="1"/>
            <a:r>
              <a:rPr lang="en-US" altLang="ja-JP" dirty="0" err="1" smtClean="0"/>
              <a:t>Xcode</a:t>
            </a:r>
            <a:r>
              <a:rPr lang="ja-JP" altLang="en-US" dirty="0" smtClean="0"/>
              <a:t>のサブツール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インターフェイスのデザイン専用のツール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iPhone</a:t>
            </a:r>
            <a:r>
              <a:rPr kumimoji="1" lang="ja-JP" altLang="en-US" dirty="0" smtClean="0"/>
              <a:t>開発の基本フロー</a:t>
            </a:r>
            <a:endParaRPr kumimoji="1" lang="ja-JP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28662" y="1416594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Xcode</a:t>
            </a:r>
            <a:endParaRPr kumimoji="1" lang="ja-JP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00760" y="1428736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Interface Builder</a:t>
            </a:r>
            <a:endParaRPr kumimoji="1" lang="ja-JP" alt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5643570" y="3286124"/>
            <a:ext cx="2857520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変数と</a:t>
            </a:r>
            <a:r>
              <a:rPr kumimoji="1" lang="en-US" altLang="ja-JP" dirty="0" smtClean="0">
                <a:solidFill>
                  <a:schemeClr val="tx1"/>
                </a:solidFill>
              </a:rPr>
              <a:t>UI</a:t>
            </a:r>
            <a:r>
              <a:rPr kumimoji="1" lang="ja-JP" altLang="en-US" dirty="0" smtClean="0">
                <a:solidFill>
                  <a:schemeClr val="tx1"/>
                </a:solidFill>
              </a:rPr>
              <a:t>の接続をする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Bent Arrow 12"/>
          <p:cNvSpPr/>
          <p:nvPr/>
        </p:nvSpPr>
        <p:spPr>
          <a:xfrm rot="16200000" flipH="1">
            <a:off x="3464712" y="250009"/>
            <a:ext cx="500065" cy="4000529"/>
          </a:xfrm>
          <a:prstGeom prst="bentArrow">
            <a:avLst>
              <a:gd name="adj1" fmla="val 25000"/>
              <a:gd name="adj2" fmla="val 39545"/>
              <a:gd name="adj3" fmla="val 28232"/>
              <a:gd name="adj4" fmla="val 308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Bent Arrow 13"/>
          <p:cNvSpPr/>
          <p:nvPr/>
        </p:nvSpPr>
        <p:spPr>
          <a:xfrm rot="16200000" flipH="1" flipV="1">
            <a:off x="5143503" y="928673"/>
            <a:ext cx="428629" cy="4143404"/>
          </a:xfrm>
          <a:prstGeom prst="bentArrow">
            <a:avLst>
              <a:gd name="adj1" fmla="val 25000"/>
              <a:gd name="adj2" fmla="val 39545"/>
              <a:gd name="adj3" fmla="val 28232"/>
              <a:gd name="adj4" fmla="val 308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Bent Arrow 14"/>
          <p:cNvSpPr/>
          <p:nvPr/>
        </p:nvSpPr>
        <p:spPr>
          <a:xfrm rot="16200000" flipH="1">
            <a:off x="3428992" y="1643052"/>
            <a:ext cx="428629" cy="4000530"/>
          </a:xfrm>
          <a:prstGeom prst="bentArrow">
            <a:avLst>
              <a:gd name="adj1" fmla="val 25000"/>
              <a:gd name="adj2" fmla="val 39545"/>
              <a:gd name="adj3" fmla="val 28232"/>
              <a:gd name="adj4" fmla="val 308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1472" y="2571744"/>
            <a:ext cx="2857520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UI</a:t>
            </a:r>
            <a:r>
              <a:rPr kumimoji="1" lang="ja-JP" altLang="en-US" dirty="0" smtClean="0">
                <a:solidFill>
                  <a:schemeClr val="tx1"/>
                </a:solidFill>
              </a:rPr>
              <a:t>の定義を書く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643570" y="1857364"/>
            <a:ext cx="2857520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UI</a:t>
            </a:r>
            <a:r>
              <a:rPr kumimoji="1" lang="ja-JP" altLang="en-US" dirty="0" smtClean="0">
                <a:solidFill>
                  <a:schemeClr val="tx1"/>
                </a:solidFill>
              </a:rPr>
              <a:t>をデザインする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Bent Arrow 16"/>
          <p:cNvSpPr/>
          <p:nvPr/>
        </p:nvSpPr>
        <p:spPr>
          <a:xfrm rot="10800000" flipH="1">
            <a:off x="1714480" y="4000504"/>
            <a:ext cx="3857652" cy="1357324"/>
          </a:xfrm>
          <a:prstGeom prst="bentArrow">
            <a:avLst>
              <a:gd name="adj1" fmla="val 28555"/>
              <a:gd name="adj2" fmla="val 39545"/>
              <a:gd name="adj3" fmla="val 28232"/>
              <a:gd name="adj4" fmla="val 308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71472" y="3929066"/>
            <a:ext cx="2857520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コードを書く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43240" y="4643446"/>
            <a:ext cx="1601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転送・デバッグ</a:t>
            </a:r>
            <a:endParaRPr kumimoji="1" lang="ja-JP" altLang="en-US" dirty="0"/>
          </a:p>
        </p:txBody>
      </p:sp>
      <p:sp>
        <p:nvSpPr>
          <p:cNvPr id="18" name="Flowchart: Terminator 17"/>
          <p:cNvSpPr/>
          <p:nvPr/>
        </p:nvSpPr>
        <p:spPr>
          <a:xfrm>
            <a:off x="5857884" y="4286256"/>
            <a:ext cx="2286016" cy="571504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シミュレータ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Flowchart: Terminator 18"/>
          <p:cNvSpPr/>
          <p:nvPr/>
        </p:nvSpPr>
        <p:spPr>
          <a:xfrm>
            <a:off x="5857884" y="4929198"/>
            <a:ext cx="2286016" cy="571504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実機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スライドマスタO32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スライドマスタO32</Template>
  <TotalTime>451</TotalTime>
  <Words>742</Words>
  <Application>Microsoft Office PowerPoint</Application>
  <PresentationFormat>画面に合わせる (4:3)</PresentationFormat>
  <Paragraphs>215</Paragraphs>
  <Slides>31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35" baseType="lpstr">
      <vt:lpstr>Arial</vt:lpstr>
      <vt:lpstr>ＭＳ Ｐゴシック</vt:lpstr>
      <vt:lpstr>Calibri</vt:lpstr>
      <vt:lpstr>スライドマスタO32</vt:lpstr>
      <vt:lpstr>C#でiPhoneアプリ開発 with MonoTouch</vt:lpstr>
      <vt:lpstr>自己紹介</vt:lpstr>
      <vt:lpstr>スライド 3</vt:lpstr>
      <vt:lpstr>おしながき</vt:lpstr>
      <vt:lpstr>ところで・・・</vt:lpstr>
      <vt:lpstr>いきなりだけど</vt:lpstr>
      <vt:lpstr>iPhone開発の基本</vt:lpstr>
      <vt:lpstr>iPhone開発の基本ツール</vt:lpstr>
      <vt:lpstr>iPhone開発の基本フロー</vt:lpstr>
      <vt:lpstr>Windows Mobile の場合は？</vt:lpstr>
      <vt:lpstr>Windows Mobile開発の基本フロー</vt:lpstr>
      <vt:lpstr>iPhone開発 個人的な不満点</vt:lpstr>
      <vt:lpstr>iPhone開発 個人的な不満点</vt:lpstr>
      <vt:lpstr>iPhone開発 個人的な不満点</vt:lpstr>
      <vt:lpstr>C#erはXcode上ではやる気が減退する(と思う)</vt:lpstr>
      <vt:lpstr>そして思う</vt:lpstr>
      <vt:lpstr>そんなあなたに</vt:lpstr>
      <vt:lpstr>MonoTouchとは</vt:lpstr>
      <vt:lpstr>MonoTouchとは</vt:lpstr>
      <vt:lpstr>見てもらった方が早い</vt:lpstr>
      <vt:lpstr>MonoTouchを使った開発に必要なもの</vt:lpstr>
      <vt:lpstr>MonoTouchを使った開発の基本フロー</vt:lpstr>
      <vt:lpstr>MonoTouchに含まれるもの</vt:lpstr>
      <vt:lpstr>あれ？ちょっとまって</vt:lpstr>
      <vt:lpstr>動的がダメなら先全部コンパイルしとけばいいんだよ！</vt:lpstr>
      <vt:lpstr>MonoTouchのデメリット</vt:lpstr>
      <vt:lpstr>MonoTouchのデメリット</vt:lpstr>
      <vt:lpstr>Windows Mobile アプリの移植</vt:lpstr>
      <vt:lpstr>Windows Mobile アプリの移植</vt:lpstr>
      <vt:lpstr>できるかな？</vt:lpstr>
      <vt:lpstr>まとめ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C#でiPhoneアプリ開発 with MonoTouch</dc:title>
  <dc:creator>ebina</dc:creator>
  <cp:lastModifiedBy>わんくま同盟</cp:lastModifiedBy>
  <cp:revision>50</cp:revision>
  <dcterms:created xsi:type="dcterms:W3CDTF">2009-10-01T17:38:30Z</dcterms:created>
  <dcterms:modified xsi:type="dcterms:W3CDTF">2009-10-25T09:15:45Z</dcterms:modified>
</cp:coreProperties>
</file>