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3" r:id="rId1"/>
  </p:sldMasterIdLst>
  <p:handoutMasterIdLst>
    <p:handoutMasterId r:id="rId34"/>
  </p:handoutMasterIdLst>
  <p:sldIdLst>
    <p:sldId id="256" r:id="rId2"/>
    <p:sldId id="257" r:id="rId3"/>
    <p:sldId id="258" r:id="rId4"/>
    <p:sldId id="259" r:id="rId5"/>
    <p:sldId id="260" r:id="rId6"/>
    <p:sldId id="261" r:id="rId7"/>
    <p:sldId id="280"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2" r:id="rId27"/>
    <p:sldId id="283" r:id="rId28"/>
    <p:sldId id="285" r:id="rId29"/>
    <p:sldId id="284" r:id="rId30"/>
    <p:sldId id="286" r:id="rId31"/>
    <p:sldId id="288" r:id="rId32"/>
    <p:sldId id="287" r:id="rId33"/>
  </p:sldIdLst>
  <p:sldSz cx="9144000" cy="6858000" type="screen4x3"/>
  <p:notesSz cx="6858000" cy="9945688"/>
  <p:embeddedFontLst>
    <p:embeddedFont>
      <p:font typeface="Calibri" pitchFamily="34" charset="0"/>
      <p:regular r:id="rId35"/>
      <p:bold r:id="rId36"/>
      <p:italic r:id="rId37"/>
      <p:boldItalic r:id="rId38"/>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03" autoAdjust="0"/>
  </p:normalViewPr>
  <p:slideViewPr>
    <p:cSldViewPr>
      <p:cViewPr varScale="1">
        <p:scale>
          <a:sx n="83" d="100"/>
          <a:sy n="83" d="100"/>
        </p:scale>
        <p:origin x="-570" y="-90"/>
      </p:cViewPr>
      <p:guideLst>
        <p:guide orient="horz" pos="2160"/>
        <p:guide pos="2880"/>
      </p:guideLst>
    </p:cSldViewPr>
  </p:slideViewPr>
  <p:outlineViewPr>
    <p:cViewPr>
      <p:scale>
        <a:sx n="33" d="100"/>
        <a:sy n="33" d="100"/>
      </p:scale>
      <p:origin x="0" y="1555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F9C6476D-6EFC-4761-9921-D2EE58541960}" type="datetimeFigureOut">
              <a:rPr kumimoji="1" lang="ja-JP" altLang="en-US" smtClean="0"/>
              <a:pPr/>
              <a:t>2009/10/25</a:t>
            </a:fld>
            <a:endParaRPr kumimoji="1" lang="ja-JP" altLang="en-US"/>
          </a:p>
        </p:txBody>
      </p:sp>
      <p:sp>
        <p:nvSpPr>
          <p:cNvPr id="4" name="フッター プレースホルダ 3"/>
          <p:cNvSpPr>
            <a:spLocks noGrp="1"/>
          </p:cNvSpPr>
          <p:nvPr>
            <p:ph type="ftr" sz="quarter" idx="2"/>
          </p:nvPr>
        </p:nvSpPr>
        <p:spPr>
          <a:xfrm>
            <a:off x="0" y="9447213"/>
            <a:ext cx="2971800"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84613" y="9447213"/>
            <a:ext cx="2971800" cy="496887"/>
          </a:xfrm>
          <a:prstGeom prst="rect">
            <a:avLst/>
          </a:prstGeom>
        </p:spPr>
        <p:txBody>
          <a:bodyPr vert="horz" lIns="91440" tIns="45720" rIns="91440" bIns="45720" rtlCol="0" anchor="b"/>
          <a:lstStyle>
            <a:lvl1pPr algn="r">
              <a:defRPr sz="1200"/>
            </a:lvl1pPr>
          </a:lstStyle>
          <a:p>
            <a:fld id="{8563F41C-1240-46CD-8682-9BD12CEC87CC}"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タイトルと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357158" y="1052513"/>
            <a:ext cx="8329642" cy="507365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052513"/>
            <a:ext cx="403860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052513"/>
            <a:ext cx="403860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3" descr="C:\Users\localnaka\Desktop\3.png"/>
          <p:cNvPicPr>
            <a:picLocks noChangeAspect="1" noChangeArrowheads="1"/>
          </p:cNvPicPr>
          <p:nvPr/>
        </p:nvPicPr>
        <p:blipFill>
          <a:blip r:embed="rId14" cstate="print"/>
          <a:srcRect/>
          <a:stretch>
            <a:fillRect/>
          </a:stretch>
        </p:blipFill>
        <p:spPr bwMode="hidden">
          <a:xfrm>
            <a:off x="357158" y="285728"/>
            <a:ext cx="8286808" cy="5709181"/>
          </a:xfrm>
          <a:prstGeom prst="rect">
            <a:avLst/>
          </a:prstGeom>
          <a:noFill/>
        </p:spPr>
      </p:pic>
      <p:sp>
        <p:nvSpPr>
          <p:cNvPr id="1027" name="Rectangle 2"/>
          <p:cNvSpPr>
            <a:spLocks noGrp="1" noChangeArrowheads="1"/>
          </p:cNvSpPr>
          <p:nvPr>
            <p:ph type="title"/>
          </p:nvPr>
        </p:nvSpPr>
        <p:spPr bwMode="auto">
          <a:xfrm>
            <a:off x="357158" y="274638"/>
            <a:ext cx="8286808" cy="706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ja-JP" altLang="ja-JP" dirty="0" smtClean="0"/>
          </a:p>
        </p:txBody>
      </p:sp>
      <p:sp>
        <p:nvSpPr>
          <p:cNvPr id="1028" name="Rectangle 3"/>
          <p:cNvSpPr>
            <a:spLocks noGrp="1" noChangeArrowheads="1"/>
          </p:cNvSpPr>
          <p:nvPr>
            <p:ph type="body" idx="1"/>
          </p:nvPr>
        </p:nvSpPr>
        <p:spPr bwMode="auto">
          <a:xfrm>
            <a:off x="357158" y="1052513"/>
            <a:ext cx="8286808" cy="49482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4101" name="Rectangle 5"/>
          <p:cNvSpPr>
            <a:spLocks noChangeArrowheads="1"/>
          </p:cNvSpPr>
          <p:nvPr/>
        </p:nvSpPr>
        <p:spPr bwMode="auto">
          <a:xfrm>
            <a:off x="1979613" y="6165850"/>
            <a:ext cx="6624637" cy="571500"/>
          </a:xfrm>
          <a:prstGeom prst="rect">
            <a:avLst/>
          </a:prstGeom>
          <a:solidFill>
            <a:srgbClr val="F3BB50"/>
          </a:solidFill>
          <a:ln w="9525">
            <a:noFill/>
            <a:miter lim="800000"/>
            <a:headEnd/>
            <a:tailEnd/>
          </a:ln>
          <a:effectLst/>
        </p:spPr>
        <p:txBody>
          <a:bodyPr anchor="ctr"/>
          <a:lstStyle/>
          <a:p>
            <a:pPr algn="ctr">
              <a:defRPr/>
            </a:pPr>
            <a:r>
              <a:rPr kumimoji="0" lang="ja-JP" altLang="en-US" sz="2300" dirty="0" err="1">
                <a:solidFill>
                  <a:schemeClr val="tx2"/>
                </a:solidFill>
                <a:ea typeface="ＭＳ Ｐゴシック" pitchFamily="50" charset="-128"/>
              </a:rPr>
              <a:t>わんくま</a:t>
            </a:r>
            <a:r>
              <a:rPr kumimoji="0" lang="ja-JP" altLang="en-US" sz="2300" dirty="0">
                <a:solidFill>
                  <a:schemeClr val="tx2"/>
                </a:solidFill>
                <a:ea typeface="ＭＳ Ｐゴシック" pitchFamily="50" charset="-128"/>
              </a:rPr>
              <a:t>同盟 </a:t>
            </a:r>
            <a:r>
              <a:rPr kumimoji="0" lang="ja-JP" altLang="en-US" sz="2300" dirty="0" smtClean="0">
                <a:solidFill>
                  <a:schemeClr val="tx2"/>
                </a:solidFill>
                <a:ea typeface="ＭＳ Ｐゴシック" pitchFamily="50" charset="-128"/>
              </a:rPr>
              <a:t>大阪勉強会 </a:t>
            </a:r>
            <a:r>
              <a:rPr kumimoji="0" lang="en-US" altLang="ja-JP" sz="2300" dirty="0" smtClean="0">
                <a:solidFill>
                  <a:schemeClr val="tx2"/>
                </a:solidFill>
                <a:ea typeface="ＭＳ Ｐゴシック" pitchFamily="50" charset="-128"/>
              </a:rPr>
              <a:t>#32</a:t>
            </a:r>
            <a:endParaRPr kumimoji="0" lang="en-US" altLang="ja-JP" sz="2300" dirty="0">
              <a:solidFill>
                <a:schemeClr val="tx2"/>
              </a:solidFill>
              <a:ea typeface="ＭＳ Ｐゴシック" pitchFamily="50" charset="-128"/>
            </a:endParaRPr>
          </a:p>
        </p:txBody>
      </p:sp>
      <p:pic>
        <p:nvPicPr>
          <p:cNvPr id="10" name="Picture 2" descr="C:\Users\localnaka\Desktop\名称未設定1.png"/>
          <p:cNvPicPr>
            <a:picLocks noChangeAspect="1" noChangeArrowheads="1"/>
          </p:cNvPicPr>
          <p:nvPr/>
        </p:nvPicPr>
        <p:blipFill>
          <a:blip r:embed="rId15" cstate="print"/>
          <a:srcRect/>
          <a:stretch>
            <a:fillRect/>
          </a:stretch>
        </p:blipFill>
        <p:spPr bwMode="auto">
          <a:xfrm>
            <a:off x="428596" y="6165056"/>
            <a:ext cx="1643074" cy="572951"/>
          </a:xfrm>
          <a:prstGeom prst="rect">
            <a:avLst/>
          </a:prstGeom>
          <a:noFill/>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txStyles>
    <p:titleStyle>
      <a:lvl1pPr algn="ctr" rtl="0" eaLnBrk="1" fontAlgn="base" hangingPunct="1">
        <a:spcBef>
          <a:spcPct val="0"/>
        </a:spcBef>
        <a:spcAft>
          <a:spcPct val="0"/>
        </a:spcAft>
        <a:defRPr kumimoji="1" sz="2400">
          <a:solidFill>
            <a:schemeClr val="tx2"/>
          </a:solidFill>
          <a:latin typeface="+mj-lt"/>
          <a:ea typeface="+mj-ea"/>
          <a:cs typeface="+mj-cs"/>
        </a:defRPr>
      </a:lvl1pPr>
      <a:lvl2pPr algn="ctr" rtl="0" eaLnBrk="1" fontAlgn="base" hangingPunct="1">
        <a:spcBef>
          <a:spcPct val="0"/>
        </a:spcBef>
        <a:spcAft>
          <a:spcPct val="0"/>
        </a:spcAft>
        <a:defRPr kumimoji="1" sz="2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2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2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2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2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2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2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2400">
          <a:solidFill>
            <a:schemeClr val="tx2"/>
          </a:solidFill>
          <a:latin typeface="Arial" charset="0"/>
          <a:ea typeface="ＭＳ Ｐゴシック"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sz="4800" dirty="0" smtClean="0"/>
              <a:t>マンガで覚える視線誘導</a:t>
            </a:r>
            <a:r>
              <a:rPr lang="en-US" altLang="ja-JP" sz="4800" dirty="0" smtClean="0"/>
              <a:t/>
            </a:r>
            <a:br>
              <a:rPr lang="en-US" altLang="ja-JP" sz="4800" dirty="0" smtClean="0"/>
            </a:br>
            <a:r>
              <a:rPr lang="ja-JP" altLang="en-US" sz="4000" dirty="0" smtClean="0"/>
              <a:t>おかわり</a:t>
            </a:r>
            <a:endParaRPr kumimoji="1" lang="ja-JP" altLang="en-US"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モチーフから行き先を誘導する</a:t>
            </a:r>
            <a:endParaRPr kumimoji="1" lang="ja-JP" altLang="en-US" dirty="0"/>
          </a:p>
        </p:txBody>
      </p:sp>
      <p:sp>
        <p:nvSpPr>
          <p:cNvPr id="6" name="コンテンツ プレースホルダ 5"/>
          <p:cNvSpPr>
            <a:spLocks noGrp="1"/>
          </p:cNvSpPr>
          <p:nvPr>
            <p:ph sz="half" idx="1"/>
          </p:nvPr>
        </p:nvSpPr>
        <p:spPr/>
        <p:txBody>
          <a:bodyPr/>
          <a:lstStyle/>
          <a:p>
            <a:r>
              <a:rPr lang="ja-JP" altLang="en-US" dirty="0" smtClean="0"/>
              <a:t>図</a:t>
            </a:r>
            <a:r>
              <a:rPr lang="en-US" altLang="ja-JP" dirty="0" smtClean="0"/>
              <a:t>2</a:t>
            </a:r>
            <a:endParaRPr kumimoji="1" lang="en-US" altLang="ja-JP" dirty="0" smtClean="0"/>
          </a:p>
        </p:txBody>
      </p:sp>
      <p:sp>
        <p:nvSpPr>
          <p:cNvPr id="7" name="コンテンツ プレースホルダ 6"/>
          <p:cNvSpPr>
            <a:spLocks noGrp="1"/>
          </p:cNvSpPr>
          <p:nvPr>
            <p:ph sz="half" idx="2"/>
          </p:nvPr>
        </p:nvSpPr>
        <p:spPr/>
        <p:txBody>
          <a:bodyPr/>
          <a:lstStyle/>
          <a:p>
            <a:r>
              <a:rPr kumimoji="1" lang="ja-JP" altLang="en-US" dirty="0" smtClean="0"/>
              <a:t>視線はモチーフの向いている方向へと角度を変えようとする</a:t>
            </a:r>
            <a:endParaRPr kumimoji="1" lang="en-US" altLang="ja-JP" dirty="0" smtClean="0"/>
          </a:p>
          <a:p>
            <a:r>
              <a:rPr kumimoji="1" lang="ja-JP" altLang="en-US" dirty="0" smtClean="0"/>
              <a:t>次のコマのモチーフにも引き寄せられる</a:t>
            </a:r>
            <a:endParaRPr kumimoji="1" lang="en-US" altLang="ja-JP" dirty="0" smtClean="0"/>
          </a:p>
          <a:p>
            <a:r>
              <a:rPr lang="ja-JP" altLang="en-US" dirty="0" smtClean="0"/>
              <a:t>フキダシも視線を引き寄せる効果がある</a:t>
            </a:r>
            <a:endParaRPr lang="en-US" altLang="ja-JP" dirty="0" smtClean="0"/>
          </a:p>
        </p:txBody>
      </p:sp>
      <p:pic>
        <p:nvPicPr>
          <p:cNvPr id="2050" name="Picture 2" descr="\\Aoi2008\share_disk\Pictures\わんくま\名古屋9\jpg\2.jpg"/>
          <p:cNvPicPr>
            <a:picLocks noChangeAspect="1" noChangeArrowheads="1"/>
          </p:cNvPicPr>
          <p:nvPr/>
        </p:nvPicPr>
        <p:blipFill>
          <a:blip r:embed="rId2" cstate="print"/>
          <a:srcRect/>
          <a:stretch>
            <a:fillRect/>
          </a:stretch>
        </p:blipFill>
        <p:spPr bwMode="auto">
          <a:xfrm>
            <a:off x="571472" y="1571613"/>
            <a:ext cx="3929090" cy="417239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モチーフから視線の流れを外す</a:t>
            </a:r>
            <a:endParaRPr kumimoji="1" lang="ja-JP" altLang="en-US" dirty="0"/>
          </a:p>
        </p:txBody>
      </p:sp>
      <p:sp>
        <p:nvSpPr>
          <p:cNvPr id="6" name="コンテンツ プレースホルダ 5"/>
          <p:cNvSpPr>
            <a:spLocks noGrp="1"/>
          </p:cNvSpPr>
          <p:nvPr>
            <p:ph sz="half" idx="1"/>
          </p:nvPr>
        </p:nvSpPr>
        <p:spPr/>
        <p:txBody>
          <a:bodyPr/>
          <a:lstStyle/>
          <a:p>
            <a:r>
              <a:rPr kumimoji="1" lang="en-US" altLang="ja-JP" dirty="0" smtClean="0"/>
              <a:t>3</a:t>
            </a:r>
            <a:r>
              <a:rPr kumimoji="1" lang="ja-JP" altLang="en-US" dirty="0" smtClean="0"/>
              <a:t>図</a:t>
            </a:r>
            <a:endParaRPr kumimoji="1" lang="ja-JP" altLang="en-US" dirty="0"/>
          </a:p>
        </p:txBody>
      </p:sp>
      <p:sp>
        <p:nvSpPr>
          <p:cNvPr id="7" name="コンテンツ プレースホルダ 6"/>
          <p:cNvSpPr>
            <a:spLocks noGrp="1"/>
          </p:cNvSpPr>
          <p:nvPr>
            <p:ph sz="half" idx="2"/>
          </p:nvPr>
        </p:nvSpPr>
        <p:spPr/>
        <p:txBody>
          <a:bodyPr/>
          <a:lstStyle/>
          <a:p>
            <a:r>
              <a:rPr kumimoji="1" lang="ja-JP" altLang="en-US" sz="2400" dirty="0" smtClean="0"/>
              <a:t>視線の角度によっては視線がモチーフから外れる場合がある</a:t>
            </a:r>
            <a:endParaRPr kumimoji="1" lang="en-US" altLang="ja-JP" sz="2400" dirty="0" smtClean="0"/>
          </a:p>
          <a:p>
            <a:pPr lvl="1"/>
            <a:r>
              <a:rPr lang="ja-JP" altLang="en-US" sz="2000" b="1" dirty="0" smtClean="0"/>
              <a:t>意図的に利用することで必要な情報を提示しつつ注意を逸らす事ができる</a:t>
            </a:r>
            <a:endParaRPr lang="en-US" altLang="ja-JP" sz="2000" b="1" dirty="0" smtClean="0"/>
          </a:p>
          <a:p>
            <a:r>
              <a:rPr lang="ja-JP" altLang="en-US" sz="2400" dirty="0" smtClean="0"/>
              <a:t>基本になる視線 </a:t>
            </a:r>
            <a:r>
              <a:rPr lang="en-US" altLang="ja-JP" sz="2400" dirty="0" smtClean="0"/>
              <a:t>(</a:t>
            </a:r>
            <a:r>
              <a:rPr lang="ja-JP" altLang="en-US" sz="2400" dirty="0" smtClean="0"/>
              <a:t>その段の右上から左下</a:t>
            </a:r>
            <a:r>
              <a:rPr lang="en-US" altLang="ja-JP" sz="2400" dirty="0" smtClean="0"/>
              <a:t>) </a:t>
            </a:r>
            <a:r>
              <a:rPr lang="ja-JP" altLang="en-US" sz="2400" dirty="0" smtClean="0"/>
              <a:t>と想定の視線 </a:t>
            </a:r>
            <a:r>
              <a:rPr lang="en-US" altLang="ja-JP" sz="2400" dirty="0" smtClean="0"/>
              <a:t>(</a:t>
            </a:r>
            <a:r>
              <a:rPr lang="ja-JP" altLang="en-US" sz="2400" dirty="0" smtClean="0"/>
              <a:t>その段の右上から各モチーフの注目点を通って左下へ向かう線</a:t>
            </a:r>
            <a:r>
              <a:rPr lang="en-US" altLang="ja-JP" sz="2400" dirty="0" smtClean="0"/>
              <a:t>) </a:t>
            </a:r>
            <a:r>
              <a:rPr lang="ja-JP" altLang="en-US" sz="2400" dirty="0" smtClean="0"/>
              <a:t>の注目点が基本になる視線から離れすぎたとき視線が外れる</a:t>
            </a:r>
            <a:endParaRPr lang="en-US" altLang="ja-JP" sz="2400" dirty="0" smtClean="0"/>
          </a:p>
        </p:txBody>
      </p:sp>
      <p:pic>
        <p:nvPicPr>
          <p:cNvPr id="3074" name="Picture 2" descr="\\Aoi2008\share_disk\Pictures\わんくま\名古屋9\jpg\3.jpg"/>
          <p:cNvPicPr>
            <a:picLocks noChangeAspect="1" noChangeArrowheads="1"/>
          </p:cNvPicPr>
          <p:nvPr/>
        </p:nvPicPr>
        <p:blipFill>
          <a:blip r:embed="rId2" cstate="print"/>
          <a:srcRect/>
          <a:stretch>
            <a:fillRect/>
          </a:stretch>
        </p:blipFill>
        <p:spPr bwMode="auto">
          <a:xfrm>
            <a:off x="500034" y="1500174"/>
            <a:ext cx="2786082" cy="460258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sz="6000" dirty="0" smtClean="0"/>
              <a:t>時間の誘導</a:t>
            </a:r>
            <a:endParaRPr kumimoji="1" lang="ja-JP" altLang="en-US" sz="6000" dirty="0"/>
          </a:p>
        </p:txBody>
      </p:sp>
      <p:sp>
        <p:nvSpPr>
          <p:cNvPr id="6" name="サブタイトル 5"/>
          <p:cNvSpPr>
            <a:spLocks noGrp="1"/>
          </p:cNvSpPr>
          <p:nvPr>
            <p:ph type="subTitle" idx="1"/>
          </p:nvPr>
        </p:nvSpPr>
        <p:spPr/>
        <p:txBody>
          <a:bodyPr/>
          <a:lstStyle/>
          <a:p>
            <a:r>
              <a:rPr lang="ja-JP" altLang="en-US" dirty="0" smtClean="0"/>
              <a:t>視線誘導の本領</a:t>
            </a:r>
            <a:endParaRPr kumimoji="1" lang="ja-JP"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視線の角度で時間感覚を誘導する</a:t>
            </a:r>
            <a:endParaRPr kumimoji="1" lang="ja-JP" altLang="en-US" dirty="0"/>
          </a:p>
        </p:txBody>
      </p:sp>
      <p:sp>
        <p:nvSpPr>
          <p:cNvPr id="4" name="コンテンツ プレースホルダ 3"/>
          <p:cNvSpPr>
            <a:spLocks noGrp="1"/>
          </p:cNvSpPr>
          <p:nvPr>
            <p:ph sz="half" idx="1"/>
          </p:nvPr>
        </p:nvSpPr>
        <p:spPr/>
        <p:txBody>
          <a:bodyPr/>
          <a:lstStyle/>
          <a:p>
            <a:pPr>
              <a:buNone/>
            </a:pPr>
            <a:endParaRPr kumimoji="1" lang="en-US" altLang="ja-JP" dirty="0" smtClean="0"/>
          </a:p>
          <a:p>
            <a:endParaRPr lang="en-US" altLang="ja-JP" dirty="0" smtClean="0"/>
          </a:p>
          <a:p>
            <a:endParaRPr lang="en-US" altLang="ja-JP" dirty="0" smtClean="0"/>
          </a:p>
          <a:p>
            <a:endParaRPr lang="en-US" altLang="ja-JP" dirty="0" smtClean="0"/>
          </a:p>
          <a:p>
            <a:endParaRPr lang="en-US" altLang="ja-JP" dirty="0" smtClean="0"/>
          </a:p>
          <a:p>
            <a:pPr>
              <a:buNone/>
            </a:pPr>
            <a:endParaRPr kumimoji="1" lang="ja-JP" altLang="en-US" dirty="0"/>
          </a:p>
        </p:txBody>
      </p:sp>
      <p:sp>
        <p:nvSpPr>
          <p:cNvPr id="5" name="コンテンツ プレースホルダ 4"/>
          <p:cNvSpPr>
            <a:spLocks noGrp="1"/>
          </p:cNvSpPr>
          <p:nvPr>
            <p:ph sz="half" idx="2"/>
          </p:nvPr>
        </p:nvSpPr>
        <p:spPr/>
        <p:txBody>
          <a:bodyPr/>
          <a:lstStyle/>
          <a:p>
            <a:r>
              <a:rPr kumimoji="1" lang="ja-JP" altLang="en-US" sz="2400" dirty="0" smtClean="0"/>
              <a:t>視線の角度によって感じる時間の感覚が違う</a:t>
            </a:r>
            <a:endParaRPr kumimoji="1" lang="en-US" altLang="ja-JP" sz="2400" dirty="0" smtClean="0"/>
          </a:p>
          <a:p>
            <a:pPr lvl="1"/>
            <a:r>
              <a:rPr lang="ja-JP" altLang="en-US" sz="2000" b="1" dirty="0" smtClean="0"/>
              <a:t>後述</a:t>
            </a:r>
            <a:endParaRPr kumimoji="1" lang="en-US" altLang="ja-JP" sz="2000" b="1" dirty="0" smtClean="0"/>
          </a:p>
          <a:p>
            <a:r>
              <a:rPr lang="ja-JP" altLang="en-US" sz="2400" dirty="0" smtClean="0"/>
              <a:t>視線がまっすぐに通るとスピード感が一定する</a:t>
            </a:r>
            <a:endParaRPr lang="en-US" altLang="ja-JP" sz="2400" dirty="0" smtClean="0"/>
          </a:p>
          <a:p>
            <a:pPr lvl="1"/>
            <a:r>
              <a:rPr lang="ja-JP" altLang="en-US" sz="2000" b="1" dirty="0" smtClean="0"/>
              <a:t>連続感といっても良い</a:t>
            </a:r>
            <a:endParaRPr lang="en-US" altLang="ja-JP" sz="2000" b="1" dirty="0" smtClean="0"/>
          </a:p>
          <a:p>
            <a:r>
              <a:rPr lang="ja-JP" altLang="en-US" sz="2400" dirty="0" smtClean="0"/>
              <a:t>視線に角度をつけるとまっすぐ通った場合の視線からのずれの大きさに応じてスピード感にずれが出る</a:t>
            </a:r>
            <a:endParaRPr lang="en-US" altLang="ja-JP" sz="2400" dirty="0" smtClean="0"/>
          </a:p>
          <a:p>
            <a:pPr lvl="1"/>
            <a:r>
              <a:rPr lang="ja-JP" altLang="en-US" sz="2000" b="1" dirty="0" smtClean="0"/>
              <a:t>不連続感といっても良い</a:t>
            </a:r>
            <a:endParaRPr lang="en-US" altLang="ja-JP" sz="2000" b="1" dirty="0" smtClean="0"/>
          </a:p>
        </p:txBody>
      </p:sp>
      <p:pic>
        <p:nvPicPr>
          <p:cNvPr id="4098" name="Picture 2" descr="\\Aoi2008\share_disk\Pictures\わんくま\名古屋9\jpg\4-1.jpg"/>
          <p:cNvPicPr>
            <a:picLocks noChangeAspect="1" noChangeArrowheads="1"/>
          </p:cNvPicPr>
          <p:nvPr/>
        </p:nvPicPr>
        <p:blipFill>
          <a:blip r:embed="rId2" cstate="print"/>
          <a:srcRect/>
          <a:stretch>
            <a:fillRect/>
          </a:stretch>
        </p:blipFill>
        <p:spPr bwMode="auto">
          <a:xfrm>
            <a:off x="572622" y="928670"/>
            <a:ext cx="3070684" cy="2714645"/>
          </a:xfrm>
          <a:prstGeom prst="rect">
            <a:avLst/>
          </a:prstGeom>
          <a:noFill/>
        </p:spPr>
      </p:pic>
      <p:pic>
        <p:nvPicPr>
          <p:cNvPr id="4099" name="Picture 3" descr="\\Aoi2008\share_disk\Pictures\わんくま\名古屋9\jpg\4-2.jpg"/>
          <p:cNvPicPr>
            <a:picLocks noChangeAspect="1" noChangeArrowheads="1"/>
          </p:cNvPicPr>
          <p:nvPr/>
        </p:nvPicPr>
        <p:blipFill>
          <a:blip r:embed="rId3" cstate="print"/>
          <a:srcRect/>
          <a:stretch>
            <a:fillRect/>
          </a:stretch>
        </p:blipFill>
        <p:spPr bwMode="auto">
          <a:xfrm>
            <a:off x="571472" y="3714752"/>
            <a:ext cx="3274517" cy="242889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鈍角の流れで遅く</a:t>
            </a:r>
            <a:endParaRPr kumimoji="1" lang="ja-JP" altLang="en-US" dirty="0"/>
          </a:p>
        </p:txBody>
      </p:sp>
      <p:sp>
        <p:nvSpPr>
          <p:cNvPr id="4" name="コンテンツ プレースホルダ 3"/>
          <p:cNvSpPr>
            <a:spLocks noGrp="1"/>
          </p:cNvSpPr>
          <p:nvPr>
            <p:ph sz="half" idx="1"/>
          </p:nvPr>
        </p:nvSpPr>
        <p:spPr/>
        <p:txBody>
          <a:bodyPr/>
          <a:lstStyle/>
          <a:p>
            <a:r>
              <a:rPr kumimoji="1" lang="ja-JP" altLang="en-US" dirty="0" smtClean="0"/>
              <a:t>図</a:t>
            </a:r>
            <a:r>
              <a:rPr kumimoji="1" lang="en-US" altLang="ja-JP" dirty="0" smtClean="0"/>
              <a:t>5</a:t>
            </a:r>
            <a:endParaRPr kumimoji="1" lang="ja-JP" altLang="en-US" dirty="0"/>
          </a:p>
        </p:txBody>
      </p:sp>
      <p:sp>
        <p:nvSpPr>
          <p:cNvPr id="5" name="コンテンツ プレースホルダ 4"/>
          <p:cNvSpPr>
            <a:spLocks noGrp="1"/>
          </p:cNvSpPr>
          <p:nvPr>
            <p:ph sz="half" idx="2"/>
          </p:nvPr>
        </p:nvSpPr>
        <p:spPr/>
        <p:txBody>
          <a:bodyPr/>
          <a:lstStyle/>
          <a:p>
            <a:r>
              <a:rPr kumimoji="1" lang="ja-JP" altLang="en-US" dirty="0" smtClean="0"/>
              <a:t>視線の角度が鈍角の場合時間が長く感じる</a:t>
            </a:r>
            <a:endParaRPr kumimoji="1" lang="en-US" altLang="ja-JP" dirty="0" smtClean="0"/>
          </a:p>
          <a:p>
            <a:pPr lvl="1"/>
            <a:r>
              <a:rPr lang="ja-JP" altLang="en-US" dirty="0" smtClean="0"/>
              <a:t>この効果を利用して時間経過は短くても感覚は長い場合 </a:t>
            </a:r>
            <a:r>
              <a:rPr lang="en-US" altLang="ja-JP" dirty="0" smtClean="0"/>
              <a:t>(</a:t>
            </a:r>
            <a:r>
              <a:rPr lang="ja-JP" altLang="en-US" dirty="0" smtClean="0"/>
              <a:t>スローモーション等</a:t>
            </a:r>
            <a:r>
              <a:rPr lang="en-US" altLang="ja-JP" dirty="0" smtClean="0"/>
              <a:t>) </a:t>
            </a:r>
            <a:r>
              <a:rPr lang="ja-JP" altLang="en-US" dirty="0" smtClean="0"/>
              <a:t>を表現する</a:t>
            </a:r>
            <a:endParaRPr lang="en-US" altLang="ja-JP" dirty="0" smtClean="0"/>
          </a:p>
          <a:p>
            <a:pPr lvl="1"/>
            <a:r>
              <a:rPr kumimoji="1" lang="ja-JP" altLang="en-US" dirty="0" smtClean="0"/>
              <a:t>フキダシの配置を視線の方向転換ができるだけ多くなるように配置すると視線の通りがなだらかになる</a:t>
            </a:r>
            <a:endParaRPr kumimoji="1" lang="ja-JP" altLang="en-US" dirty="0"/>
          </a:p>
        </p:txBody>
      </p:sp>
      <p:pic>
        <p:nvPicPr>
          <p:cNvPr id="5123" name="Picture 3" descr="\\Aoi2008\share_disk\Pictures\わんくま\名古屋9\jpg\5.jpg"/>
          <p:cNvPicPr>
            <a:picLocks noChangeAspect="1" noChangeArrowheads="1"/>
          </p:cNvPicPr>
          <p:nvPr/>
        </p:nvPicPr>
        <p:blipFill>
          <a:blip r:embed="rId2" cstate="print"/>
          <a:srcRect/>
          <a:stretch>
            <a:fillRect/>
          </a:stretch>
        </p:blipFill>
        <p:spPr bwMode="auto">
          <a:xfrm>
            <a:off x="571472" y="1500174"/>
            <a:ext cx="3906838" cy="448627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鋭角の流れで速く</a:t>
            </a:r>
            <a:endParaRPr kumimoji="1" lang="ja-JP" altLang="en-US" dirty="0"/>
          </a:p>
        </p:txBody>
      </p:sp>
      <p:sp>
        <p:nvSpPr>
          <p:cNvPr id="4" name="コンテンツ プレースホルダ 3"/>
          <p:cNvSpPr>
            <a:spLocks noGrp="1"/>
          </p:cNvSpPr>
          <p:nvPr>
            <p:ph sz="half" idx="1"/>
          </p:nvPr>
        </p:nvSpPr>
        <p:spPr/>
        <p:txBody>
          <a:bodyPr/>
          <a:lstStyle/>
          <a:p>
            <a:r>
              <a:rPr kumimoji="1" lang="ja-JP" altLang="en-US" dirty="0" smtClean="0"/>
              <a:t>図</a:t>
            </a:r>
            <a:r>
              <a:rPr kumimoji="1" lang="en-US" altLang="ja-JP" dirty="0" smtClean="0"/>
              <a:t>5</a:t>
            </a:r>
            <a:endParaRPr kumimoji="1" lang="ja-JP" altLang="en-US" dirty="0"/>
          </a:p>
        </p:txBody>
      </p:sp>
      <p:sp>
        <p:nvSpPr>
          <p:cNvPr id="5" name="コンテンツ プレースホルダ 4"/>
          <p:cNvSpPr>
            <a:spLocks noGrp="1"/>
          </p:cNvSpPr>
          <p:nvPr>
            <p:ph sz="half" idx="2"/>
          </p:nvPr>
        </p:nvSpPr>
        <p:spPr/>
        <p:txBody>
          <a:bodyPr/>
          <a:lstStyle/>
          <a:p>
            <a:r>
              <a:rPr kumimoji="1" lang="ja-JP" altLang="en-US" dirty="0" smtClean="0"/>
              <a:t>視線の角度が鋭角の場合時間が短く感じる</a:t>
            </a:r>
            <a:endParaRPr kumimoji="1" lang="en-US" altLang="ja-JP" dirty="0" smtClean="0"/>
          </a:p>
          <a:p>
            <a:pPr lvl="1"/>
            <a:r>
              <a:rPr lang="ja-JP" altLang="en-US" dirty="0" smtClean="0"/>
              <a:t>この効果を利用して時間の経過は長くても感覚は短い場合を表現する</a:t>
            </a:r>
            <a:endParaRPr lang="en-US" altLang="ja-JP" dirty="0" smtClean="0"/>
          </a:p>
          <a:p>
            <a:pPr lvl="1"/>
            <a:r>
              <a:rPr kumimoji="1" lang="ja-JP" altLang="en-US" dirty="0" smtClean="0"/>
              <a:t>フキダシや書き文字の位置をモチーフを結んだ線上に置くとスピード感を殺さない</a:t>
            </a:r>
            <a:endParaRPr kumimoji="1" lang="ja-JP" altLang="en-US" dirty="0"/>
          </a:p>
        </p:txBody>
      </p:sp>
      <p:pic>
        <p:nvPicPr>
          <p:cNvPr id="6147" name="Picture 3" descr="\\Aoi2008\share_disk\Pictures\わんくま\名古屋9\jpg\5.jpg"/>
          <p:cNvPicPr>
            <a:picLocks noChangeAspect="1" noChangeArrowheads="1"/>
          </p:cNvPicPr>
          <p:nvPr/>
        </p:nvPicPr>
        <p:blipFill>
          <a:blip r:embed="rId2" cstate="print"/>
          <a:srcRect/>
          <a:stretch>
            <a:fillRect/>
          </a:stretch>
        </p:blipFill>
        <p:spPr bwMode="auto">
          <a:xfrm>
            <a:off x="571472" y="1500174"/>
            <a:ext cx="3906838" cy="448627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sz="6000" dirty="0" smtClean="0"/>
              <a:t>緊張感の誘導</a:t>
            </a:r>
            <a:endParaRPr kumimoji="1" lang="ja-JP" altLang="en-US" sz="6000" dirty="0"/>
          </a:p>
        </p:txBody>
      </p:sp>
      <p:sp>
        <p:nvSpPr>
          <p:cNvPr id="6" name="サブタイトル 5"/>
          <p:cNvSpPr>
            <a:spLocks noGrp="1"/>
          </p:cNvSpPr>
          <p:nvPr>
            <p:ph type="subTitle" idx="1"/>
          </p:nvPr>
        </p:nvSpPr>
        <p:spPr/>
        <p:txBody>
          <a:bodyPr/>
          <a:lstStyle/>
          <a:p>
            <a:r>
              <a:rPr kumimoji="1" lang="ja-JP" altLang="en-US" dirty="0" smtClean="0"/>
              <a:t>視線誘導の応用</a:t>
            </a:r>
            <a:endParaRPr kumimoji="1" lang="ja-JP"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視線の長さで緊張感を誘導する</a:t>
            </a:r>
            <a:endParaRPr kumimoji="1" lang="ja-JP" altLang="en-US" dirty="0"/>
          </a:p>
        </p:txBody>
      </p:sp>
      <p:sp>
        <p:nvSpPr>
          <p:cNvPr id="5" name="コンテンツ プレースホルダ 4"/>
          <p:cNvSpPr>
            <a:spLocks noGrp="1"/>
          </p:cNvSpPr>
          <p:nvPr>
            <p:ph sz="half" idx="1"/>
          </p:nvPr>
        </p:nvSpPr>
        <p:spPr/>
        <p:txBody>
          <a:bodyPr/>
          <a:lstStyle/>
          <a:p>
            <a:r>
              <a:rPr kumimoji="1" lang="ja-JP" altLang="en-US" dirty="0" smtClean="0"/>
              <a:t>図</a:t>
            </a:r>
            <a:r>
              <a:rPr kumimoji="1" lang="en-US" altLang="ja-JP" dirty="0" smtClean="0"/>
              <a:t>5</a:t>
            </a:r>
            <a:endParaRPr kumimoji="1" lang="ja-JP" altLang="en-US" dirty="0"/>
          </a:p>
        </p:txBody>
      </p:sp>
      <p:sp>
        <p:nvSpPr>
          <p:cNvPr id="6" name="コンテンツ プレースホルダ 5"/>
          <p:cNvSpPr>
            <a:spLocks noGrp="1"/>
          </p:cNvSpPr>
          <p:nvPr>
            <p:ph sz="half" idx="2"/>
          </p:nvPr>
        </p:nvSpPr>
        <p:spPr/>
        <p:txBody>
          <a:bodyPr/>
          <a:lstStyle/>
          <a:p>
            <a:r>
              <a:rPr kumimoji="1" lang="ja-JP" altLang="en-US" dirty="0" smtClean="0"/>
              <a:t>視線の長さや密度で緊張感を調整することができる</a:t>
            </a:r>
            <a:endParaRPr kumimoji="1" lang="ja-JP" altLang="en-US" dirty="0"/>
          </a:p>
        </p:txBody>
      </p:sp>
      <p:pic>
        <p:nvPicPr>
          <p:cNvPr id="7170" name="Picture 2" descr="\\Aoi2008\share_disk\Pictures\わんくま\名古屋9\jpg\5.jpg"/>
          <p:cNvPicPr>
            <a:picLocks noChangeAspect="1" noChangeArrowheads="1"/>
          </p:cNvPicPr>
          <p:nvPr/>
        </p:nvPicPr>
        <p:blipFill>
          <a:blip r:embed="rId2" cstate="print"/>
          <a:srcRect/>
          <a:stretch>
            <a:fillRect/>
          </a:stretch>
        </p:blipFill>
        <p:spPr bwMode="auto">
          <a:xfrm>
            <a:off x="522286" y="1585931"/>
            <a:ext cx="3906838" cy="448627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長い流れで緊張感を低く</a:t>
            </a:r>
            <a:endParaRPr kumimoji="1" lang="ja-JP" altLang="en-US" dirty="0"/>
          </a:p>
        </p:txBody>
      </p:sp>
      <p:sp>
        <p:nvSpPr>
          <p:cNvPr id="4" name="コンテンツ プレースホルダ 3"/>
          <p:cNvSpPr>
            <a:spLocks noGrp="1"/>
          </p:cNvSpPr>
          <p:nvPr>
            <p:ph sz="half" idx="1"/>
          </p:nvPr>
        </p:nvSpPr>
        <p:spPr/>
        <p:txBody>
          <a:bodyPr/>
          <a:lstStyle/>
          <a:p>
            <a:r>
              <a:rPr kumimoji="1" lang="ja-JP" altLang="en-US" dirty="0" smtClean="0"/>
              <a:t>図</a:t>
            </a:r>
            <a:r>
              <a:rPr kumimoji="1" lang="en-US" altLang="ja-JP" dirty="0" smtClean="0"/>
              <a:t>5</a:t>
            </a:r>
            <a:endParaRPr kumimoji="1" lang="ja-JP" altLang="en-US" dirty="0"/>
          </a:p>
        </p:txBody>
      </p:sp>
      <p:sp>
        <p:nvSpPr>
          <p:cNvPr id="5" name="コンテンツ プレースホルダ 4"/>
          <p:cNvSpPr>
            <a:spLocks noGrp="1"/>
          </p:cNvSpPr>
          <p:nvPr>
            <p:ph sz="half" idx="2"/>
          </p:nvPr>
        </p:nvSpPr>
        <p:spPr/>
        <p:txBody>
          <a:bodyPr/>
          <a:lstStyle/>
          <a:p>
            <a:r>
              <a:rPr lang="ja-JP" altLang="en-US" dirty="0" smtClean="0"/>
              <a:t>注目点から注目点の距離が長いと緊張感が低い</a:t>
            </a:r>
            <a:endParaRPr lang="en-US" altLang="ja-JP" dirty="0" smtClean="0"/>
          </a:p>
          <a:p>
            <a:pPr lvl="1"/>
            <a:r>
              <a:rPr kumimoji="1" lang="ja-JP" altLang="en-US" dirty="0" smtClean="0"/>
              <a:t>注目点間の距離を長くするとき視線の角度を鈍くするとよりゆったりとする</a:t>
            </a:r>
            <a:endParaRPr kumimoji="1" lang="en-US" altLang="ja-JP" dirty="0" smtClean="0"/>
          </a:p>
          <a:p>
            <a:pPr lvl="1"/>
            <a:r>
              <a:rPr kumimoji="1" lang="ja-JP" altLang="en-US" dirty="0" smtClean="0"/>
              <a:t>注目点間の距離を長くするとき視線の角度を鋭くすると大げさな動きになる</a:t>
            </a:r>
            <a:endParaRPr kumimoji="1" lang="ja-JP" altLang="en-US" dirty="0"/>
          </a:p>
        </p:txBody>
      </p:sp>
      <p:pic>
        <p:nvPicPr>
          <p:cNvPr id="8194" name="Picture 2" descr="\\Aoi2008\share_disk\Pictures\わんくま\名古屋9\jpg\5.jpg"/>
          <p:cNvPicPr>
            <a:picLocks noChangeAspect="1" noChangeArrowheads="1"/>
          </p:cNvPicPr>
          <p:nvPr/>
        </p:nvPicPr>
        <p:blipFill>
          <a:blip r:embed="rId2" cstate="print"/>
          <a:srcRect/>
          <a:stretch>
            <a:fillRect/>
          </a:stretch>
        </p:blipFill>
        <p:spPr bwMode="auto">
          <a:xfrm>
            <a:off x="522286" y="1585931"/>
            <a:ext cx="3906838" cy="448627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短い流れで緊張感を高く</a:t>
            </a:r>
            <a:endParaRPr kumimoji="1" lang="ja-JP" altLang="en-US" dirty="0"/>
          </a:p>
        </p:txBody>
      </p:sp>
      <p:sp>
        <p:nvSpPr>
          <p:cNvPr id="4" name="コンテンツ プレースホルダ 3"/>
          <p:cNvSpPr>
            <a:spLocks noGrp="1"/>
          </p:cNvSpPr>
          <p:nvPr>
            <p:ph sz="half" idx="1"/>
          </p:nvPr>
        </p:nvSpPr>
        <p:spPr>
          <a:xfrm>
            <a:off x="457200" y="1052512"/>
            <a:ext cx="4043362" cy="5091131"/>
          </a:xfrm>
        </p:spPr>
        <p:txBody>
          <a:bodyPr/>
          <a:lstStyle/>
          <a:p>
            <a:r>
              <a:rPr kumimoji="1" lang="ja-JP" altLang="en-US" dirty="0" smtClean="0"/>
              <a:t>図</a:t>
            </a:r>
            <a:r>
              <a:rPr kumimoji="1" lang="en-US" altLang="ja-JP" dirty="0" smtClean="0"/>
              <a:t>5</a:t>
            </a:r>
            <a:endParaRPr kumimoji="1" lang="ja-JP" altLang="en-US" dirty="0"/>
          </a:p>
        </p:txBody>
      </p:sp>
      <p:sp>
        <p:nvSpPr>
          <p:cNvPr id="5" name="コンテンツ プレースホルダ 4"/>
          <p:cNvSpPr>
            <a:spLocks noGrp="1"/>
          </p:cNvSpPr>
          <p:nvPr>
            <p:ph sz="half" idx="2"/>
          </p:nvPr>
        </p:nvSpPr>
        <p:spPr/>
        <p:txBody>
          <a:bodyPr/>
          <a:lstStyle/>
          <a:p>
            <a:r>
              <a:rPr kumimoji="1" lang="ja-JP" altLang="en-US" dirty="0" smtClean="0"/>
              <a:t>注目点から注目点の距離が短いと緊張感が高い</a:t>
            </a:r>
            <a:endParaRPr kumimoji="1" lang="en-US" altLang="ja-JP" dirty="0" smtClean="0"/>
          </a:p>
          <a:p>
            <a:pPr lvl="1"/>
            <a:r>
              <a:rPr lang="ja-JP" altLang="en-US" dirty="0" smtClean="0"/>
              <a:t>注目点間の距離を短くするとき視線の角度を鋭くするとよりはっきりする</a:t>
            </a:r>
            <a:endParaRPr lang="en-US" altLang="ja-JP" dirty="0" smtClean="0"/>
          </a:p>
          <a:p>
            <a:pPr lvl="1"/>
            <a:r>
              <a:rPr kumimoji="1" lang="ja-JP" altLang="en-US" dirty="0" smtClean="0"/>
              <a:t>注目点間の距離を短くするとき視線の角度を鈍くするとストップモーションやスローモーションのような動きになる</a:t>
            </a:r>
            <a:endParaRPr kumimoji="1" lang="ja-JP" altLang="en-US" dirty="0"/>
          </a:p>
        </p:txBody>
      </p:sp>
      <p:pic>
        <p:nvPicPr>
          <p:cNvPr id="9218" name="Picture 2" descr="\\Aoi2008\share_disk\Pictures\わんくま\名古屋9\jpg\5.jpg"/>
          <p:cNvPicPr>
            <a:picLocks noChangeAspect="1" noChangeArrowheads="1"/>
          </p:cNvPicPr>
          <p:nvPr/>
        </p:nvPicPr>
        <p:blipFill>
          <a:blip r:embed="rId2" cstate="print"/>
          <a:srcRect/>
          <a:stretch>
            <a:fillRect/>
          </a:stretch>
        </p:blipFill>
        <p:spPr bwMode="auto">
          <a:xfrm>
            <a:off x="522286" y="1585931"/>
            <a:ext cx="3906838" cy="448627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自己紹介</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名前</a:t>
            </a:r>
            <a:endParaRPr kumimoji="1" lang="en-US" altLang="ja-JP" dirty="0" smtClean="0"/>
          </a:p>
          <a:p>
            <a:pPr lvl="1"/>
            <a:r>
              <a:rPr lang="ja-JP" altLang="en-US" dirty="0" smtClean="0"/>
              <a:t>長月葵</a:t>
            </a:r>
            <a:endParaRPr lang="en-US" altLang="ja-JP" dirty="0" smtClean="0"/>
          </a:p>
          <a:p>
            <a:pPr lvl="2"/>
            <a:r>
              <a:rPr lang="ja-JP" altLang="en-US" dirty="0" smtClean="0"/>
              <a:t>名札は </a:t>
            </a:r>
            <a:r>
              <a:rPr lang="en-US" altLang="ja-JP" dirty="0" smtClean="0"/>
              <a:t>“</a:t>
            </a:r>
            <a:r>
              <a:rPr lang="ja-JP" altLang="en-US" dirty="0" smtClean="0"/>
              <a:t>あ</a:t>
            </a:r>
            <a:r>
              <a:rPr lang="en-US" altLang="ja-JP" dirty="0" smtClean="0"/>
              <a:t>” </a:t>
            </a:r>
            <a:r>
              <a:rPr lang="ja-JP" altLang="en-US" dirty="0" err="1" smtClean="0"/>
              <a:t>なの</a:t>
            </a:r>
            <a:r>
              <a:rPr lang="ja-JP" altLang="en-US" dirty="0" smtClean="0"/>
              <a:t>で </a:t>
            </a:r>
            <a:r>
              <a:rPr lang="en-US" altLang="ja-JP" dirty="0" smtClean="0"/>
              <a:t>“</a:t>
            </a:r>
            <a:r>
              <a:rPr lang="ja-JP" altLang="en-US" dirty="0" smtClean="0"/>
              <a:t>あの人</a:t>
            </a:r>
            <a:r>
              <a:rPr lang="en-US" altLang="ja-JP" dirty="0" smtClean="0"/>
              <a:t>” </a:t>
            </a:r>
            <a:r>
              <a:rPr lang="ja-JP" altLang="en-US" dirty="0" smtClean="0"/>
              <a:t>と覚えましょう</a:t>
            </a:r>
            <a:endParaRPr lang="en-US" altLang="ja-JP" dirty="0" smtClean="0"/>
          </a:p>
          <a:p>
            <a:r>
              <a:rPr kumimoji="1" lang="ja-JP" altLang="en-US" dirty="0" smtClean="0"/>
              <a:t>職業</a:t>
            </a:r>
            <a:endParaRPr kumimoji="1" lang="en-US" altLang="ja-JP" dirty="0" smtClean="0"/>
          </a:p>
          <a:p>
            <a:pPr lvl="1"/>
            <a:r>
              <a:rPr lang="ja-JP" altLang="en-US" dirty="0"/>
              <a:t>お絵</a:t>
            </a:r>
            <a:r>
              <a:rPr lang="ja-JP" altLang="en-US" dirty="0" smtClean="0"/>
              <a:t>かきのセッションばっかりやってるけど一応プログラマ</a:t>
            </a:r>
            <a:endParaRPr lang="en-US" altLang="ja-JP" dirty="0" smtClean="0"/>
          </a:p>
          <a:p>
            <a:pPr lvl="2"/>
            <a:r>
              <a:rPr lang="ja-JP" altLang="en-US" dirty="0" smtClean="0"/>
              <a:t>最近お仕事で</a:t>
            </a:r>
            <a:r>
              <a:rPr lang="ja-JP" altLang="en-US" strike="sngStrike" dirty="0" smtClean="0"/>
              <a:t>触る</a:t>
            </a:r>
            <a:r>
              <a:rPr lang="ja-JP" altLang="en-US" dirty="0" smtClean="0"/>
              <a:t>見るソースが</a:t>
            </a:r>
            <a:r>
              <a:rPr lang="en-US" altLang="ja-JP" dirty="0" smtClean="0"/>
              <a:t>C++</a:t>
            </a:r>
            <a:r>
              <a:rPr lang="ja-JP" altLang="en-US" dirty="0" smtClean="0"/>
              <a:t>になってご満悦</a:t>
            </a:r>
            <a:endParaRPr lang="en-US" altLang="ja-JP" dirty="0" smtClean="0"/>
          </a:p>
          <a:p>
            <a:r>
              <a:rPr kumimoji="1" lang="ja-JP" altLang="en-US" dirty="0" smtClean="0"/>
              <a:t>担当</a:t>
            </a:r>
            <a:endParaRPr kumimoji="1" lang="en-US" altLang="ja-JP" dirty="0" smtClean="0"/>
          </a:p>
          <a:p>
            <a:pPr lvl="1"/>
            <a:r>
              <a:rPr lang="ja-JP" altLang="en-US" dirty="0"/>
              <a:t>お絵か</a:t>
            </a:r>
            <a:r>
              <a:rPr lang="ja-JP" altLang="en-US" dirty="0" smtClean="0"/>
              <a:t>き</a:t>
            </a:r>
            <a:endParaRPr lang="en-US" altLang="ja-JP" dirty="0" smtClean="0"/>
          </a:p>
          <a:p>
            <a:pPr lvl="1"/>
            <a:r>
              <a:rPr kumimoji="1" lang="ja-JP" altLang="en-US" dirty="0"/>
              <a:t>変な言語</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sz="6000" dirty="0" smtClean="0"/>
              <a:t>コマの特性で補助する</a:t>
            </a:r>
            <a:endParaRPr kumimoji="1" lang="ja-JP" altLang="en-US" sz="6000" dirty="0"/>
          </a:p>
        </p:txBody>
      </p:sp>
      <p:sp>
        <p:nvSpPr>
          <p:cNvPr id="6" name="サブタイトル 5"/>
          <p:cNvSpPr>
            <a:spLocks noGrp="1"/>
          </p:cNvSpPr>
          <p:nvPr>
            <p:ph type="subTitle" idx="1"/>
          </p:nvPr>
        </p:nvSpPr>
        <p:spPr/>
        <p:txBody>
          <a:bodyPr/>
          <a:lstStyle/>
          <a:p>
            <a:r>
              <a:rPr kumimoji="1" lang="ja-JP" altLang="en-US" dirty="0" smtClean="0"/>
              <a:t>おまけのテクニック</a:t>
            </a:r>
            <a:endParaRPr kumimoji="1" lang="ja-JP"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zh-CN" altLang="en-US" dirty="0" smtClean="0"/>
              <a:t>右上始点左下終点</a:t>
            </a:r>
            <a:endParaRPr kumimoji="1" lang="ja-JP" altLang="en-US" dirty="0"/>
          </a:p>
        </p:txBody>
      </p:sp>
      <p:sp>
        <p:nvSpPr>
          <p:cNvPr id="4" name="コンテンツ プレースホルダ 3"/>
          <p:cNvSpPr>
            <a:spLocks noGrp="1"/>
          </p:cNvSpPr>
          <p:nvPr>
            <p:ph sz="half" idx="1"/>
          </p:nvPr>
        </p:nvSpPr>
        <p:spPr/>
        <p:txBody>
          <a:bodyPr/>
          <a:lstStyle/>
          <a:p>
            <a:r>
              <a:rPr kumimoji="1" lang="ja-JP" altLang="en-US" dirty="0" smtClean="0"/>
              <a:t>図</a:t>
            </a:r>
            <a:r>
              <a:rPr kumimoji="1" lang="en-US" altLang="ja-JP" dirty="0" smtClean="0"/>
              <a:t>6</a:t>
            </a:r>
            <a:endParaRPr kumimoji="1" lang="ja-JP" altLang="en-US" dirty="0"/>
          </a:p>
        </p:txBody>
      </p:sp>
      <p:sp>
        <p:nvSpPr>
          <p:cNvPr id="5" name="コンテンツ プレースホルダ 4"/>
          <p:cNvSpPr>
            <a:spLocks noGrp="1"/>
          </p:cNvSpPr>
          <p:nvPr>
            <p:ph sz="half" idx="2"/>
          </p:nvPr>
        </p:nvSpPr>
        <p:spPr/>
        <p:txBody>
          <a:bodyPr/>
          <a:lstStyle/>
          <a:p>
            <a:r>
              <a:rPr lang="ja-JP" altLang="en-US" dirty="0" smtClean="0"/>
              <a:t>視線は基本的にその段の一番右のコマ右上から一番左のコマ左下への線を辿る</a:t>
            </a:r>
            <a:endParaRPr lang="en-US" altLang="ja-JP" dirty="0" smtClean="0"/>
          </a:p>
          <a:p>
            <a:pPr lvl="1"/>
            <a:r>
              <a:rPr kumimoji="1" lang="ja-JP" altLang="en-US" dirty="0" smtClean="0"/>
              <a:t>これまで見てきたようにその線からどれだけ外すかが基本的な考え方になる</a:t>
            </a:r>
            <a:endParaRPr kumimoji="1" lang="ja-JP" altLang="en-US" dirty="0"/>
          </a:p>
        </p:txBody>
      </p:sp>
      <p:pic>
        <p:nvPicPr>
          <p:cNvPr id="10242" name="Picture 2" descr="\\Aoi2008\share_disk\Pictures\わんくま\名古屋9\jpg\6.jpg"/>
          <p:cNvPicPr>
            <a:picLocks noChangeAspect="1" noChangeArrowheads="1"/>
          </p:cNvPicPr>
          <p:nvPr/>
        </p:nvPicPr>
        <p:blipFill>
          <a:blip r:embed="rId2" cstate="print"/>
          <a:srcRect/>
          <a:stretch>
            <a:fillRect/>
          </a:stretch>
        </p:blipFill>
        <p:spPr bwMode="auto">
          <a:xfrm>
            <a:off x="549276" y="1571612"/>
            <a:ext cx="3570746" cy="521497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枠線による視線の反射</a:t>
            </a:r>
            <a:endParaRPr kumimoji="1" lang="ja-JP" altLang="en-US" dirty="0"/>
          </a:p>
        </p:txBody>
      </p:sp>
      <p:sp>
        <p:nvSpPr>
          <p:cNvPr id="4" name="コンテンツ プレースホルダ 3"/>
          <p:cNvSpPr>
            <a:spLocks noGrp="1"/>
          </p:cNvSpPr>
          <p:nvPr>
            <p:ph sz="half" idx="1"/>
          </p:nvPr>
        </p:nvSpPr>
        <p:spPr/>
        <p:txBody>
          <a:bodyPr/>
          <a:lstStyle/>
          <a:p>
            <a:r>
              <a:rPr kumimoji="1" lang="ja-JP" altLang="en-US" dirty="0" smtClean="0"/>
              <a:t>図</a:t>
            </a:r>
            <a:r>
              <a:rPr kumimoji="1" lang="en-US" altLang="ja-JP" dirty="0" smtClean="0"/>
              <a:t>2</a:t>
            </a:r>
            <a:endParaRPr kumimoji="1" lang="ja-JP" altLang="en-US" dirty="0"/>
          </a:p>
        </p:txBody>
      </p:sp>
      <p:sp>
        <p:nvSpPr>
          <p:cNvPr id="5" name="コンテンツ プレースホルダ 4"/>
          <p:cNvSpPr>
            <a:spLocks noGrp="1"/>
          </p:cNvSpPr>
          <p:nvPr>
            <p:ph sz="half" idx="2"/>
          </p:nvPr>
        </p:nvSpPr>
        <p:spPr/>
        <p:txBody>
          <a:bodyPr/>
          <a:lstStyle/>
          <a:p>
            <a:r>
              <a:rPr kumimoji="1" lang="ja-JP" altLang="en-US" dirty="0" smtClean="0"/>
              <a:t>折り返しや終点のコマでは枠線が視線の折り返し要素になる</a:t>
            </a:r>
            <a:endParaRPr lang="en-US" altLang="ja-JP" dirty="0" smtClean="0"/>
          </a:p>
          <a:p>
            <a:pPr lvl="1"/>
            <a:r>
              <a:rPr kumimoji="1" lang="ja-JP" altLang="en-US" dirty="0" smtClean="0"/>
              <a:t>モチーフによる視線移動に対して若干の影響がある</a:t>
            </a:r>
            <a:endParaRPr kumimoji="1" lang="en-US" altLang="ja-JP" dirty="0" smtClean="0"/>
          </a:p>
          <a:p>
            <a:pPr lvl="1"/>
            <a:r>
              <a:rPr lang="ja-JP" altLang="en-US" dirty="0" smtClean="0"/>
              <a:t>横並びのコマの間では枠線による視線の反射はほぼない</a:t>
            </a:r>
            <a:endParaRPr lang="en-US" altLang="ja-JP" dirty="0" smtClean="0"/>
          </a:p>
          <a:p>
            <a:pPr lvl="1"/>
            <a:r>
              <a:rPr kumimoji="1" lang="ja-JP" altLang="en-US" dirty="0" smtClean="0"/>
              <a:t>ただし領域の境界ではあるので注目点の配置に対して影響力がある</a:t>
            </a:r>
            <a:endParaRPr kumimoji="1" lang="ja-JP" altLang="en-US" dirty="0"/>
          </a:p>
        </p:txBody>
      </p:sp>
      <p:pic>
        <p:nvPicPr>
          <p:cNvPr id="11266" name="Picture 2" descr="\\Aoi2008\share_disk\Pictures\わんくま\名古屋9\jpg\2.jpg"/>
          <p:cNvPicPr>
            <a:picLocks noChangeAspect="1" noChangeArrowheads="1"/>
          </p:cNvPicPr>
          <p:nvPr/>
        </p:nvPicPr>
        <p:blipFill>
          <a:blip r:embed="rId2" cstate="print"/>
          <a:srcRect/>
          <a:stretch>
            <a:fillRect/>
          </a:stretch>
        </p:blipFill>
        <p:spPr bwMode="auto">
          <a:xfrm>
            <a:off x="515938" y="1617680"/>
            <a:ext cx="4127500" cy="438308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タチキリによる視線の解放</a:t>
            </a:r>
            <a:endParaRPr kumimoji="1" lang="ja-JP" altLang="en-US" dirty="0"/>
          </a:p>
        </p:txBody>
      </p:sp>
      <p:sp>
        <p:nvSpPr>
          <p:cNvPr id="4" name="コンテンツ プレースホルダ 3"/>
          <p:cNvSpPr>
            <a:spLocks noGrp="1"/>
          </p:cNvSpPr>
          <p:nvPr>
            <p:ph sz="half" idx="1"/>
          </p:nvPr>
        </p:nvSpPr>
        <p:spPr/>
        <p:txBody>
          <a:bodyPr/>
          <a:lstStyle/>
          <a:p>
            <a:r>
              <a:rPr kumimoji="1" lang="ja-JP" altLang="en-US" dirty="0" smtClean="0"/>
              <a:t>図</a:t>
            </a:r>
            <a:r>
              <a:rPr kumimoji="1" lang="en-US" altLang="ja-JP" dirty="0" smtClean="0"/>
              <a:t>7</a:t>
            </a:r>
          </a:p>
        </p:txBody>
      </p:sp>
      <p:sp>
        <p:nvSpPr>
          <p:cNvPr id="5" name="コンテンツ プレースホルダ 4"/>
          <p:cNvSpPr>
            <a:spLocks noGrp="1"/>
          </p:cNvSpPr>
          <p:nvPr>
            <p:ph sz="half" idx="2"/>
          </p:nvPr>
        </p:nvSpPr>
        <p:spPr/>
        <p:txBody>
          <a:bodyPr/>
          <a:lstStyle/>
          <a:p>
            <a:r>
              <a:rPr kumimoji="1" lang="ja-JP" altLang="en-US" dirty="0" smtClean="0"/>
              <a:t>枠線によって視線が反射される要因になるのと同程度にタチキリには視線を解放する要素がある</a:t>
            </a:r>
            <a:endParaRPr kumimoji="1" lang="en-US" altLang="ja-JP" dirty="0" smtClean="0"/>
          </a:p>
          <a:p>
            <a:pPr lvl="1"/>
            <a:r>
              <a:rPr lang="ja-JP" altLang="en-US" dirty="0" smtClean="0"/>
              <a:t>視線を誘導しないことによる効果を狙える</a:t>
            </a:r>
            <a:endParaRPr lang="en-US" altLang="ja-JP" dirty="0" smtClean="0"/>
          </a:p>
          <a:p>
            <a:pPr lvl="1"/>
            <a:r>
              <a:rPr kumimoji="1" lang="ja-JP" altLang="en-US" dirty="0" smtClean="0"/>
              <a:t>視線移動を解放することで開放や発散の効果を持つ</a:t>
            </a:r>
            <a:endParaRPr kumimoji="1" lang="ja-JP" altLang="en-US" dirty="0"/>
          </a:p>
        </p:txBody>
      </p:sp>
      <p:pic>
        <p:nvPicPr>
          <p:cNvPr id="12290" name="Picture 2" descr="\\Aoi2008\share_disk\Pictures\わんくま\名古屋9\jpg\7.jpg"/>
          <p:cNvPicPr>
            <a:picLocks noChangeAspect="1" noChangeArrowheads="1"/>
          </p:cNvPicPr>
          <p:nvPr/>
        </p:nvPicPr>
        <p:blipFill>
          <a:blip r:embed="rId2" cstate="print"/>
          <a:srcRect/>
          <a:stretch>
            <a:fillRect/>
          </a:stretch>
        </p:blipFill>
        <p:spPr bwMode="auto">
          <a:xfrm>
            <a:off x="557213" y="1622429"/>
            <a:ext cx="4157663" cy="237807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参考文献</a:t>
            </a:r>
            <a:r>
              <a:rPr kumimoji="1" lang="en-US" altLang="ja-JP" dirty="0" smtClean="0"/>
              <a:t>/</a:t>
            </a:r>
            <a:r>
              <a:rPr kumimoji="1" lang="ja-JP" altLang="en-US" dirty="0" smtClean="0"/>
              <a:t>引用元</a:t>
            </a:r>
            <a:endParaRPr kumimoji="1" lang="ja-JP" altLang="en-US" dirty="0"/>
          </a:p>
        </p:txBody>
      </p:sp>
      <p:sp>
        <p:nvSpPr>
          <p:cNvPr id="5" name="コンテンツ プレースホルダ 4"/>
          <p:cNvSpPr>
            <a:spLocks noGrp="1"/>
          </p:cNvSpPr>
          <p:nvPr>
            <p:ph idx="1"/>
          </p:nvPr>
        </p:nvSpPr>
        <p:spPr/>
        <p:txBody>
          <a:bodyPr/>
          <a:lstStyle/>
          <a:p>
            <a:r>
              <a:rPr kumimoji="1" lang="ja-JP" altLang="en-US" dirty="0" smtClean="0"/>
              <a:t>参考文献</a:t>
            </a:r>
            <a:r>
              <a:rPr kumimoji="1" lang="en-US" altLang="ja-JP" dirty="0" smtClean="0"/>
              <a:t>/</a:t>
            </a:r>
            <a:r>
              <a:rPr kumimoji="1" lang="ja-JP" altLang="en-US" dirty="0" smtClean="0"/>
              <a:t>引用元</a:t>
            </a:r>
            <a:endParaRPr kumimoji="1" lang="en-US" altLang="ja-JP" dirty="0" smtClean="0"/>
          </a:p>
          <a:p>
            <a:pPr lvl="1"/>
            <a:r>
              <a:rPr lang="ja-JP" altLang="en-US" dirty="0" smtClean="0"/>
              <a:t>漫画のスキマ</a:t>
            </a:r>
            <a:endParaRPr lang="en-US" altLang="ja-JP" dirty="0" smtClean="0"/>
          </a:p>
          <a:p>
            <a:pPr lvl="2"/>
            <a:r>
              <a:rPr kumimoji="1" lang="ja-JP" altLang="en-US" dirty="0" smtClean="0"/>
              <a:t>菅野博之著</a:t>
            </a:r>
            <a:endParaRPr kumimoji="1" lang="en-US" altLang="ja-JP" dirty="0" smtClean="0"/>
          </a:p>
          <a:p>
            <a:pPr lvl="2"/>
            <a:r>
              <a:rPr kumimoji="1" lang="ja-JP" altLang="en-US" dirty="0" smtClean="0"/>
              <a:t>美術出版社刊</a:t>
            </a:r>
            <a:endParaRPr kumimoji="1" lang="en-US" altLang="ja-JP" dirty="0" smtClean="0"/>
          </a:p>
          <a:p>
            <a:pPr lvl="2"/>
            <a:r>
              <a:rPr lang="ja-JP" altLang="en-US" dirty="0" smtClean="0"/>
              <a:t>定価</a:t>
            </a:r>
            <a:r>
              <a:rPr lang="en-US" altLang="ja-JP" dirty="0" smtClean="0"/>
              <a:t>1500</a:t>
            </a:r>
            <a:r>
              <a:rPr lang="ja-JP" altLang="en-US" dirty="0" smtClean="0"/>
              <a:t>円＋税</a:t>
            </a:r>
            <a:endParaRPr lang="en-US" altLang="ja-JP" dirty="0" smtClean="0"/>
          </a:p>
          <a:p>
            <a:pPr lvl="2"/>
            <a:r>
              <a:rPr kumimoji="1" lang="en-US" altLang="ja-JP" dirty="0" smtClean="0"/>
              <a:t>ISBN 978-4-568-50271-8</a:t>
            </a:r>
            <a:endParaRPr lang="en-US" altLang="ja-JP" sz="2000" b="1" dirty="0" smtClean="0"/>
          </a:p>
          <a:p>
            <a:pPr lvl="2"/>
            <a:r>
              <a:rPr kumimoji="1" lang="ja-JP" altLang="en-US" dirty="0" smtClean="0"/>
              <a:t>図</a:t>
            </a:r>
            <a:r>
              <a:rPr kumimoji="1" lang="en-US" altLang="ja-JP" dirty="0" smtClean="0"/>
              <a:t>4-2</a:t>
            </a:r>
            <a:r>
              <a:rPr kumimoji="1" lang="ja-JP" altLang="en-US" dirty="0" err="1" smtClean="0"/>
              <a:t>、</a:t>
            </a:r>
            <a:r>
              <a:rPr kumimoji="1" lang="ja-JP" altLang="en-US" dirty="0" smtClean="0"/>
              <a:t>図</a:t>
            </a:r>
            <a:r>
              <a:rPr kumimoji="1" lang="en-US" altLang="ja-JP" dirty="0" smtClean="0"/>
              <a:t>5</a:t>
            </a:r>
            <a:r>
              <a:rPr kumimoji="1" lang="ja-JP" altLang="en-US" dirty="0" err="1" smtClean="0"/>
              <a:t>にて</a:t>
            </a:r>
            <a:r>
              <a:rPr lang="ja-JP" altLang="en-US" dirty="0" smtClean="0"/>
              <a:t>引用</a:t>
            </a:r>
            <a:endParaRPr kumimoji="1" lang="en-US" altLang="ja-JP"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引用元</a:t>
            </a:r>
            <a:endParaRPr kumimoji="1" lang="ja-JP" altLang="en-US" dirty="0"/>
          </a:p>
        </p:txBody>
      </p:sp>
      <p:sp>
        <p:nvSpPr>
          <p:cNvPr id="3" name="コンテンツ プレースホルダ 2"/>
          <p:cNvSpPr>
            <a:spLocks noGrp="1"/>
          </p:cNvSpPr>
          <p:nvPr>
            <p:ph idx="1"/>
          </p:nvPr>
        </p:nvSpPr>
        <p:spPr/>
        <p:txBody>
          <a:bodyPr/>
          <a:lstStyle/>
          <a:p>
            <a:r>
              <a:rPr kumimoji="1" lang="ja-JP" altLang="en-US" sz="2400" dirty="0" smtClean="0"/>
              <a:t>引用元</a:t>
            </a:r>
            <a:endParaRPr kumimoji="1" lang="en-US" altLang="ja-JP" sz="2400" dirty="0" smtClean="0"/>
          </a:p>
          <a:p>
            <a:pPr lvl="1"/>
            <a:r>
              <a:rPr lang="ja-JP" altLang="en-US" sz="2200" dirty="0" smtClean="0"/>
              <a:t>まんがの作り方　</a:t>
            </a:r>
            <a:r>
              <a:rPr lang="en-US" altLang="ja-JP" sz="2200" dirty="0" smtClean="0"/>
              <a:t>2</a:t>
            </a:r>
          </a:p>
          <a:p>
            <a:pPr lvl="2"/>
            <a:r>
              <a:rPr kumimoji="1" lang="ja-JP" altLang="en-US" sz="2000" b="1" dirty="0" smtClean="0"/>
              <a:t>平尾アウリ著</a:t>
            </a:r>
            <a:endParaRPr kumimoji="1" lang="en-US" altLang="ja-JP" sz="2000" b="1" dirty="0" smtClean="0"/>
          </a:p>
          <a:p>
            <a:pPr lvl="2"/>
            <a:r>
              <a:rPr lang="ja-JP" altLang="en-US" sz="2000" b="1" dirty="0" smtClean="0"/>
              <a:t>徳間書店刊</a:t>
            </a:r>
            <a:endParaRPr lang="en-US" altLang="ja-JP" sz="2000" b="1" dirty="0" smtClean="0"/>
          </a:p>
          <a:p>
            <a:pPr lvl="2"/>
            <a:r>
              <a:rPr kumimoji="1" lang="ja-JP" altLang="en-US" sz="2000" b="1" dirty="0" smtClean="0"/>
              <a:t>定価</a:t>
            </a:r>
            <a:r>
              <a:rPr kumimoji="1" lang="en-US" altLang="ja-JP" sz="2000" b="1" dirty="0" smtClean="0"/>
              <a:t>562</a:t>
            </a:r>
            <a:r>
              <a:rPr kumimoji="1" lang="ja-JP" altLang="en-US" sz="2000" b="1" dirty="0" smtClean="0"/>
              <a:t>円＋税</a:t>
            </a:r>
            <a:endParaRPr kumimoji="1" lang="en-US" altLang="ja-JP" sz="2000" b="1" dirty="0" smtClean="0"/>
          </a:p>
          <a:p>
            <a:pPr lvl="2"/>
            <a:r>
              <a:rPr lang="en-US" altLang="ja-JP" sz="2000" b="1" dirty="0" smtClean="0"/>
              <a:t>ISBN 978-4-19-950140-1</a:t>
            </a:r>
          </a:p>
          <a:p>
            <a:pPr lvl="2"/>
            <a:r>
              <a:rPr lang="ja-JP" altLang="en-US" sz="2000" b="1" dirty="0" smtClean="0"/>
              <a:t>図</a:t>
            </a:r>
            <a:r>
              <a:rPr lang="en-US" altLang="ja-JP" sz="2000" b="1" dirty="0" smtClean="0"/>
              <a:t>1</a:t>
            </a:r>
            <a:r>
              <a:rPr lang="ja-JP" altLang="en-US" sz="2000" b="1" dirty="0" err="1" smtClean="0"/>
              <a:t>、</a:t>
            </a:r>
            <a:r>
              <a:rPr lang="ja-JP" altLang="en-US" sz="2000" b="1" dirty="0" smtClean="0"/>
              <a:t>図</a:t>
            </a:r>
            <a:r>
              <a:rPr lang="en-US" altLang="ja-JP" sz="2000" b="1" dirty="0" smtClean="0"/>
              <a:t>2</a:t>
            </a:r>
            <a:r>
              <a:rPr lang="ja-JP" altLang="en-US" sz="2000" b="1" dirty="0" err="1" smtClean="0"/>
              <a:t>、</a:t>
            </a:r>
            <a:r>
              <a:rPr lang="ja-JP" altLang="en-US" sz="2000" b="1" dirty="0" smtClean="0"/>
              <a:t>図</a:t>
            </a:r>
            <a:r>
              <a:rPr lang="en-US" altLang="ja-JP" sz="2000" b="1" dirty="0" smtClean="0"/>
              <a:t>4-1</a:t>
            </a:r>
            <a:r>
              <a:rPr lang="ja-JP" altLang="en-US" sz="2000" b="1" dirty="0" err="1" smtClean="0"/>
              <a:t>、</a:t>
            </a:r>
            <a:r>
              <a:rPr lang="ja-JP" altLang="en-US" sz="2000" b="1" dirty="0" smtClean="0"/>
              <a:t>図</a:t>
            </a:r>
            <a:r>
              <a:rPr lang="en-US" altLang="ja-JP" sz="2000" b="1" dirty="0" smtClean="0"/>
              <a:t>6</a:t>
            </a:r>
            <a:r>
              <a:rPr lang="ja-JP" altLang="en-US" sz="2000" b="1" dirty="0" err="1" smtClean="0"/>
              <a:t>、</a:t>
            </a:r>
            <a:r>
              <a:rPr lang="ja-JP" altLang="en-US" sz="2000" b="1" dirty="0" smtClean="0"/>
              <a:t>図</a:t>
            </a:r>
            <a:r>
              <a:rPr lang="en-US" altLang="ja-JP" sz="2000" b="1" dirty="0" smtClean="0"/>
              <a:t>7</a:t>
            </a:r>
            <a:r>
              <a:rPr lang="ja-JP" altLang="en-US" sz="2000" b="1" dirty="0" err="1" smtClean="0"/>
              <a:t>にて</a:t>
            </a:r>
            <a:r>
              <a:rPr lang="ja-JP" altLang="en-US" sz="2000" b="1" dirty="0" smtClean="0"/>
              <a:t>引用</a:t>
            </a:r>
            <a:endParaRPr lang="en-US" altLang="ja-JP" sz="2000" b="1" dirty="0" smtClean="0"/>
          </a:p>
          <a:p>
            <a:pPr lvl="1"/>
            <a:r>
              <a:rPr kumimoji="1" lang="ja-JP" altLang="en-US" sz="2200" dirty="0" smtClean="0"/>
              <a:t>桜蘭高校ホスト部　</a:t>
            </a:r>
            <a:r>
              <a:rPr kumimoji="1" lang="en-US" altLang="ja-JP" sz="2200" dirty="0" smtClean="0"/>
              <a:t>15</a:t>
            </a:r>
          </a:p>
          <a:p>
            <a:pPr lvl="2"/>
            <a:r>
              <a:rPr lang="ja-JP" altLang="en-US" sz="2000" b="1" dirty="0" smtClean="0"/>
              <a:t>葉鳥ビスコ著</a:t>
            </a:r>
            <a:endParaRPr lang="en-US" altLang="ja-JP" sz="2000" b="1" dirty="0" smtClean="0"/>
          </a:p>
          <a:p>
            <a:pPr lvl="2"/>
            <a:r>
              <a:rPr kumimoji="1" lang="ja-JP" altLang="en-US" sz="2000" b="1" dirty="0" smtClean="0"/>
              <a:t>白泉社刊</a:t>
            </a:r>
            <a:endParaRPr kumimoji="1" lang="en-US" altLang="ja-JP" sz="2000" b="1" dirty="0" smtClean="0"/>
          </a:p>
          <a:p>
            <a:pPr lvl="2"/>
            <a:r>
              <a:rPr lang="ja-JP" altLang="en-US" sz="2000" b="1" dirty="0" smtClean="0"/>
              <a:t>定価</a:t>
            </a:r>
            <a:r>
              <a:rPr lang="en-US" altLang="ja-JP" sz="2000" b="1" dirty="0" smtClean="0"/>
              <a:t>400</a:t>
            </a:r>
            <a:r>
              <a:rPr lang="ja-JP" altLang="en-US" sz="2000" b="1" dirty="0" smtClean="0"/>
              <a:t>円＋税</a:t>
            </a:r>
            <a:endParaRPr lang="en-US" altLang="ja-JP" sz="2000" b="1" dirty="0" smtClean="0"/>
          </a:p>
          <a:p>
            <a:pPr lvl="2"/>
            <a:r>
              <a:rPr kumimoji="1" lang="en-US" altLang="ja-JP" sz="2000" b="1" dirty="0" smtClean="0"/>
              <a:t>ISBN 978-4-592-18715-8</a:t>
            </a:r>
          </a:p>
          <a:p>
            <a:pPr lvl="2"/>
            <a:r>
              <a:rPr lang="ja-JP" altLang="en-US" sz="2000" b="1" dirty="0" smtClean="0"/>
              <a:t>図</a:t>
            </a:r>
            <a:r>
              <a:rPr lang="en-US" altLang="ja-JP" sz="2000" b="1" dirty="0" smtClean="0"/>
              <a:t>3</a:t>
            </a:r>
            <a:r>
              <a:rPr lang="ja-JP" altLang="en-US" sz="2000" b="1" dirty="0" err="1" smtClean="0"/>
              <a:t>にて</a:t>
            </a:r>
            <a:r>
              <a:rPr lang="ja-JP" altLang="en-US" sz="2000" b="1" dirty="0" smtClean="0"/>
              <a:t>引用</a:t>
            </a:r>
            <a:endParaRPr kumimoji="1" lang="ja-JP" altLang="en-US" sz="20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p:txBody>
          <a:bodyPr/>
          <a:lstStyle/>
          <a:p>
            <a:r>
              <a:rPr kumimoji="1" lang="ja-JP" altLang="en-US" sz="4400" b="1" dirty="0" smtClean="0"/>
              <a:t>デザインに見る視線誘導</a:t>
            </a:r>
            <a:endParaRPr kumimoji="1" lang="ja-JP" altLang="en-US" sz="4400" b="1" dirty="0"/>
          </a:p>
        </p:txBody>
      </p:sp>
      <p:sp>
        <p:nvSpPr>
          <p:cNvPr id="6" name="サブタイトル 5"/>
          <p:cNvSpPr>
            <a:spLocks noGrp="1"/>
          </p:cNvSpPr>
          <p:nvPr>
            <p:ph type="subTitle" idx="1"/>
          </p:nvPr>
        </p:nvSpPr>
        <p:spPr/>
        <p:txBody>
          <a:bodyPr/>
          <a:lstStyle/>
          <a:p>
            <a:endParaRPr kumimoji="1" lang="ja-JP"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近接</a:t>
            </a:r>
            <a:endParaRPr kumimoji="1" lang="ja-JP" altLang="en-US" dirty="0"/>
          </a:p>
        </p:txBody>
      </p:sp>
      <p:sp>
        <p:nvSpPr>
          <p:cNvPr id="3" name="コンテンツ プレースホルダ 2"/>
          <p:cNvSpPr>
            <a:spLocks noGrp="1"/>
          </p:cNvSpPr>
          <p:nvPr>
            <p:ph sz="half" idx="1"/>
          </p:nvPr>
        </p:nvSpPr>
        <p:spPr/>
        <p:txBody>
          <a:bodyPr/>
          <a:lstStyle/>
          <a:p>
            <a:endParaRPr lang="ja-JP" altLang="en-US" dirty="0" smtClean="0"/>
          </a:p>
        </p:txBody>
      </p:sp>
      <p:sp>
        <p:nvSpPr>
          <p:cNvPr id="4" name="コンテンツ プレースホルダ 3"/>
          <p:cNvSpPr>
            <a:spLocks noGrp="1"/>
          </p:cNvSpPr>
          <p:nvPr>
            <p:ph sz="half" idx="2"/>
          </p:nvPr>
        </p:nvSpPr>
        <p:spPr/>
        <p:txBody>
          <a:bodyPr/>
          <a:lstStyle/>
          <a:p>
            <a:r>
              <a:rPr lang="ja-JP" altLang="en-US" dirty="0" smtClean="0"/>
              <a:t>まとまりはまとめる</a:t>
            </a:r>
          </a:p>
          <a:p>
            <a:r>
              <a:rPr lang="ja-JP" altLang="en-US" dirty="0" smtClean="0"/>
              <a:t>視線の切れない範囲にグルーピングする</a:t>
            </a:r>
          </a:p>
        </p:txBody>
      </p:sp>
      <p:pic>
        <p:nvPicPr>
          <p:cNvPr id="1027" name="Picture 3" descr="C:\Users\aoi\Documents\わんくま\大阪32\fig_ex_1_1.bmp"/>
          <p:cNvPicPr>
            <a:picLocks noChangeAspect="1" noChangeArrowheads="1"/>
          </p:cNvPicPr>
          <p:nvPr/>
        </p:nvPicPr>
        <p:blipFill>
          <a:blip r:embed="rId2" cstate="print"/>
          <a:srcRect/>
          <a:stretch>
            <a:fillRect/>
          </a:stretch>
        </p:blipFill>
        <p:spPr bwMode="auto">
          <a:xfrm>
            <a:off x="428596" y="1071546"/>
            <a:ext cx="3643338" cy="4859682"/>
          </a:xfrm>
          <a:prstGeom prst="rect">
            <a:avLst/>
          </a:prstGeom>
          <a:noFill/>
          <a:ln>
            <a:solidFill>
              <a:schemeClr val="tx1">
                <a:lumMod val="95000"/>
                <a:lumOff val="5000"/>
              </a:schemeClr>
            </a:solidFill>
          </a:ln>
        </p:spPr>
      </p:pic>
      <p:pic>
        <p:nvPicPr>
          <p:cNvPr id="1029" name="Picture 5" descr="C:\Users\aoi\Documents\わんくま\大阪32\fig_ex_1_2.bmp"/>
          <p:cNvPicPr>
            <a:picLocks noChangeAspect="1" noChangeArrowheads="1"/>
          </p:cNvPicPr>
          <p:nvPr/>
        </p:nvPicPr>
        <p:blipFill>
          <a:blip r:embed="rId3" cstate="print"/>
          <a:srcRect/>
          <a:stretch>
            <a:fillRect/>
          </a:stretch>
        </p:blipFill>
        <p:spPr bwMode="auto">
          <a:xfrm>
            <a:off x="428595" y="1071546"/>
            <a:ext cx="3641915" cy="4857784"/>
          </a:xfrm>
          <a:prstGeom prst="rect">
            <a:avLst/>
          </a:prstGeom>
          <a:noFill/>
          <a:ln>
            <a:solidFill>
              <a:schemeClr val="tx1">
                <a:lumMod val="95000"/>
                <a:lumOff val="5000"/>
              </a:schemeClr>
            </a:solidFill>
          </a:ln>
        </p:spPr>
      </p:pic>
      <p:pic>
        <p:nvPicPr>
          <p:cNvPr id="1030" name="Picture 6" descr="C:\Users\aoi\Documents\わんくま\大阪32\fig_ex_2_1.bmp"/>
          <p:cNvPicPr>
            <a:picLocks noChangeAspect="1" noChangeArrowheads="1"/>
          </p:cNvPicPr>
          <p:nvPr/>
        </p:nvPicPr>
        <p:blipFill>
          <a:blip r:embed="rId4" cstate="print"/>
          <a:srcRect/>
          <a:stretch>
            <a:fillRect/>
          </a:stretch>
        </p:blipFill>
        <p:spPr bwMode="auto">
          <a:xfrm>
            <a:off x="428596" y="2500306"/>
            <a:ext cx="4060228" cy="2357454"/>
          </a:xfrm>
          <a:prstGeom prst="rect">
            <a:avLst/>
          </a:prstGeom>
          <a:noFill/>
          <a:ln>
            <a:solidFill>
              <a:schemeClr val="tx1">
                <a:lumMod val="95000"/>
                <a:lumOff val="5000"/>
              </a:schemeClr>
            </a:solidFill>
          </a:ln>
        </p:spPr>
      </p:pic>
      <p:pic>
        <p:nvPicPr>
          <p:cNvPr id="1031" name="Picture 7" descr="C:\Users\aoi\Documents\わんくま\大阪32\fig_ex_2_2.bmp"/>
          <p:cNvPicPr>
            <a:picLocks noChangeAspect="1" noChangeArrowheads="1"/>
          </p:cNvPicPr>
          <p:nvPr/>
        </p:nvPicPr>
        <p:blipFill>
          <a:blip r:embed="rId5" cstate="print"/>
          <a:srcRect/>
          <a:stretch>
            <a:fillRect/>
          </a:stretch>
        </p:blipFill>
        <p:spPr bwMode="auto">
          <a:xfrm>
            <a:off x="428596" y="2500306"/>
            <a:ext cx="4071966" cy="249101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repeatCount="indefinite" fill="hold" nodeType="clickEffect">
                                  <p:stCondLst>
                                    <p:cond delay="0"/>
                                  </p:stCondLst>
                                  <p:endCondLst>
                                    <p:cond evt="onNext" delay="0">
                                      <p:tgtEl>
                                        <p:sldTgt/>
                                      </p:tgtEl>
                                    </p:cond>
                                  </p:endCondLst>
                                  <p:childTnLst>
                                    <p:set>
                                      <p:cBhvr>
                                        <p:cTn id="6" dur="1000">
                                          <p:stCondLst>
                                            <p:cond delay="0"/>
                                          </p:stCondLst>
                                        </p:cTn>
                                        <p:tgtEl>
                                          <p:spTgt spid="10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29"/>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027"/>
                                        </p:tgtEl>
                                        <p:attrNameLst>
                                          <p:attrName>style.visibility</p:attrName>
                                        </p:attrNameLst>
                                      </p:cBhvr>
                                      <p:to>
                                        <p:strVal val="hidden"/>
                                      </p:to>
                                    </p:set>
                                  </p:childTnLst>
                                </p:cTn>
                              </p:par>
                              <p:par>
                                <p:cTn id="13" presetID="11" presetClass="entr" presetSubtype="0" repeatCount="indefinite" fill="hold" nodeType="withEffect">
                                  <p:stCondLst>
                                    <p:cond delay="0"/>
                                  </p:stCondLst>
                                  <p:endCondLst>
                                    <p:cond evt="onNext" delay="0">
                                      <p:tgtEl>
                                        <p:sldTgt/>
                                      </p:tgtEl>
                                    </p:cond>
                                  </p:endCondLst>
                                  <p:childTnLst>
                                    <p:set>
                                      <p:cBhvr>
                                        <p:cTn id="14" dur="1000">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1" presetClass="entr" presetSubtype="0" repeatCount="indefinite" fill="hold" nodeType="clickEffect">
                                  <p:stCondLst>
                                    <p:cond delay="0"/>
                                  </p:stCondLst>
                                  <p:endCondLst>
                                    <p:cond evt="onNext" delay="0">
                                      <p:tgtEl>
                                        <p:sldTgt/>
                                      </p:tgtEl>
                                    </p:cond>
                                  </p:endCondLst>
                                  <p:childTnLst>
                                    <p:set>
                                      <p:cBhvr>
                                        <p:cTn id="18" dur="1000">
                                          <p:stCondLst>
                                            <p:cond delay="0"/>
                                          </p:stCondLst>
                                        </p:cTn>
                                        <p:tgtEl>
                                          <p:spTgt spid="1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整列</a:t>
            </a:r>
            <a:endParaRPr kumimoji="1" lang="ja-JP" altLang="en-US" dirty="0"/>
          </a:p>
        </p:txBody>
      </p:sp>
      <p:sp>
        <p:nvSpPr>
          <p:cNvPr id="4" name="コンテンツ プレースホルダ 3"/>
          <p:cNvSpPr>
            <a:spLocks noGrp="1"/>
          </p:cNvSpPr>
          <p:nvPr>
            <p:ph sz="half" idx="1"/>
          </p:nvPr>
        </p:nvSpPr>
        <p:spPr/>
        <p:txBody>
          <a:bodyPr/>
          <a:lstStyle/>
          <a:p>
            <a:endParaRPr kumimoji="1" lang="ja-JP" altLang="en-US"/>
          </a:p>
        </p:txBody>
      </p:sp>
      <p:sp>
        <p:nvSpPr>
          <p:cNvPr id="5" name="コンテンツ プレースホルダ 4"/>
          <p:cNvSpPr>
            <a:spLocks noGrp="1"/>
          </p:cNvSpPr>
          <p:nvPr>
            <p:ph sz="half" idx="2"/>
          </p:nvPr>
        </p:nvSpPr>
        <p:spPr/>
        <p:txBody>
          <a:bodyPr/>
          <a:lstStyle/>
          <a:p>
            <a:r>
              <a:rPr lang="ja-JP" altLang="en-US" dirty="0" smtClean="0"/>
              <a:t>端はまとまり毎にそろえる</a:t>
            </a:r>
          </a:p>
          <a:p>
            <a:r>
              <a:rPr lang="ja-JP" altLang="en-US" dirty="0" smtClean="0"/>
              <a:t>整列具合で視線を跳ね返す</a:t>
            </a:r>
          </a:p>
          <a:p>
            <a:r>
              <a:rPr lang="ja-JP" altLang="en-US" dirty="0" smtClean="0"/>
              <a:t>整列具合で視線を流す</a:t>
            </a:r>
          </a:p>
        </p:txBody>
      </p:sp>
      <p:pic>
        <p:nvPicPr>
          <p:cNvPr id="2050" name="Picture 2" descr="C:\Users\aoi\Documents\わんくま\大阪32\fig_ex_3_1.bmp"/>
          <p:cNvPicPr>
            <a:picLocks noChangeAspect="1" noChangeArrowheads="1"/>
          </p:cNvPicPr>
          <p:nvPr/>
        </p:nvPicPr>
        <p:blipFill>
          <a:blip r:embed="rId2" cstate="print"/>
          <a:srcRect/>
          <a:stretch>
            <a:fillRect/>
          </a:stretch>
        </p:blipFill>
        <p:spPr bwMode="auto">
          <a:xfrm>
            <a:off x="500034" y="2108208"/>
            <a:ext cx="4027487" cy="2463800"/>
          </a:xfrm>
          <a:prstGeom prst="rect">
            <a:avLst/>
          </a:prstGeom>
          <a:noFill/>
          <a:ln>
            <a:solidFill>
              <a:schemeClr val="tx1">
                <a:lumMod val="95000"/>
                <a:lumOff val="5000"/>
              </a:schemeClr>
            </a:solidFill>
          </a:ln>
        </p:spPr>
      </p:pic>
      <p:pic>
        <p:nvPicPr>
          <p:cNvPr id="2051" name="Picture 3" descr="C:\Users\aoi\Documents\わんくま\大阪32\fig_ex_3_2.bmp"/>
          <p:cNvPicPr>
            <a:picLocks noChangeAspect="1" noChangeArrowheads="1"/>
          </p:cNvPicPr>
          <p:nvPr/>
        </p:nvPicPr>
        <p:blipFill>
          <a:blip r:embed="rId3" cstate="print"/>
          <a:srcRect/>
          <a:stretch>
            <a:fillRect/>
          </a:stretch>
        </p:blipFill>
        <p:spPr bwMode="auto">
          <a:xfrm>
            <a:off x="500034" y="2108208"/>
            <a:ext cx="4027487" cy="2463800"/>
          </a:xfrm>
          <a:prstGeom prst="rect">
            <a:avLst/>
          </a:prstGeom>
          <a:noFill/>
          <a:ln>
            <a:solidFill>
              <a:schemeClr val="tx1">
                <a:lumMod val="95000"/>
                <a:lumOff val="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repeatCount="indefinite" fill="hold" nodeType="clickEffect">
                                  <p:stCondLst>
                                    <p:cond delay="0"/>
                                  </p:stCondLst>
                                  <p:endCondLst>
                                    <p:cond evt="onNext" delay="0">
                                      <p:tgtEl>
                                        <p:sldTgt/>
                                      </p:tgtEl>
                                    </p:cond>
                                  </p:endCondLst>
                                  <p:childTnLst>
                                    <p:set>
                                      <p:cBhvr>
                                        <p:cTn id="6" dur="1000">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反復</a:t>
            </a:r>
            <a:endParaRPr kumimoji="1" lang="ja-JP" altLang="en-US" dirty="0"/>
          </a:p>
        </p:txBody>
      </p:sp>
      <p:sp>
        <p:nvSpPr>
          <p:cNvPr id="4" name="コンテンツ プレースホルダ 3"/>
          <p:cNvSpPr>
            <a:spLocks noGrp="1"/>
          </p:cNvSpPr>
          <p:nvPr>
            <p:ph sz="half" idx="1"/>
          </p:nvPr>
        </p:nvSpPr>
        <p:spPr/>
        <p:txBody>
          <a:bodyPr/>
          <a:lstStyle/>
          <a:p>
            <a:endParaRPr kumimoji="1" lang="ja-JP" altLang="en-US"/>
          </a:p>
        </p:txBody>
      </p:sp>
      <p:sp>
        <p:nvSpPr>
          <p:cNvPr id="5" name="コンテンツ プレースホルダ 4"/>
          <p:cNvSpPr>
            <a:spLocks noGrp="1"/>
          </p:cNvSpPr>
          <p:nvPr>
            <p:ph sz="half" idx="2"/>
          </p:nvPr>
        </p:nvSpPr>
        <p:spPr/>
        <p:txBody>
          <a:bodyPr/>
          <a:lstStyle/>
          <a:p>
            <a:r>
              <a:rPr lang="ja-JP" altLang="en-US" dirty="0" smtClean="0"/>
              <a:t>類似要素の繰り返しでテンポを作る</a:t>
            </a:r>
          </a:p>
          <a:p>
            <a:r>
              <a:rPr lang="ja-JP" altLang="en-US" dirty="0" smtClean="0"/>
              <a:t>視線は同じテンポのところに向かう</a:t>
            </a:r>
          </a:p>
          <a:p>
            <a:r>
              <a:rPr lang="ja-JP" altLang="en-US" dirty="0" smtClean="0"/>
              <a:t>開始と終端で反復要素を置くことで視線を留める</a:t>
            </a:r>
          </a:p>
        </p:txBody>
      </p:sp>
      <p:pic>
        <p:nvPicPr>
          <p:cNvPr id="3074" name="Picture 2" descr="C:\Users\aoi\Documents\わんくま\大阪32\fig_ex_3_2.bmp"/>
          <p:cNvPicPr>
            <a:picLocks noChangeAspect="1" noChangeArrowheads="1"/>
          </p:cNvPicPr>
          <p:nvPr/>
        </p:nvPicPr>
        <p:blipFill>
          <a:blip r:embed="rId2" cstate="print"/>
          <a:srcRect/>
          <a:stretch>
            <a:fillRect/>
          </a:stretch>
        </p:blipFill>
        <p:spPr bwMode="auto">
          <a:xfrm>
            <a:off x="473075" y="2357430"/>
            <a:ext cx="4027487" cy="2463800"/>
          </a:xfrm>
          <a:prstGeom prst="rect">
            <a:avLst/>
          </a:prstGeom>
          <a:noFill/>
          <a:ln>
            <a:solidFill>
              <a:schemeClr val="tx1">
                <a:lumMod val="95000"/>
                <a:lumOff val="5000"/>
              </a:schemeClr>
            </a:solidFill>
          </a:ln>
        </p:spPr>
      </p:pic>
      <p:pic>
        <p:nvPicPr>
          <p:cNvPr id="3075" name="Picture 3" descr="C:\Users\aoi\Documents\わんくま\大阪32\fig_ex_4_2.bmp"/>
          <p:cNvPicPr>
            <a:picLocks noChangeAspect="1" noChangeArrowheads="1"/>
          </p:cNvPicPr>
          <p:nvPr/>
        </p:nvPicPr>
        <p:blipFill>
          <a:blip r:embed="rId3" cstate="print"/>
          <a:srcRect/>
          <a:stretch>
            <a:fillRect/>
          </a:stretch>
        </p:blipFill>
        <p:spPr bwMode="auto">
          <a:xfrm>
            <a:off x="473074" y="2357430"/>
            <a:ext cx="4027488" cy="2463800"/>
          </a:xfrm>
          <a:prstGeom prst="rect">
            <a:avLst/>
          </a:prstGeom>
          <a:noFill/>
          <a:ln>
            <a:solidFill>
              <a:schemeClr val="tx1">
                <a:lumMod val="95000"/>
                <a:lumOff val="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repeatCount="indefinite" fill="hold" nodeType="clickEffect">
                                  <p:stCondLst>
                                    <p:cond delay="0"/>
                                  </p:stCondLst>
                                  <p:endCondLst>
                                    <p:cond evt="onNext" delay="0">
                                      <p:tgtEl>
                                        <p:sldTgt/>
                                      </p:tgtEl>
                                    </p:cond>
                                  </p:endCondLst>
                                  <p:childTnLst>
                                    <p:set>
                                      <p:cBhvr>
                                        <p:cTn id="6" dur="1000">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はじめに</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kumimoji="1" lang="ja-JP" altLang="en-US" dirty="0" smtClean="0"/>
              <a:t>視線誘導とは</a:t>
            </a:r>
            <a:endParaRPr kumimoji="1" lang="en-US" altLang="ja-JP" dirty="0" smtClean="0"/>
          </a:p>
          <a:p>
            <a:pPr lvl="1"/>
            <a:r>
              <a:rPr kumimoji="1" lang="ja-JP" altLang="en-US" dirty="0" smtClean="0"/>
              <a:t>字面の通り視線を誘導すること</a:t>
            </a:r>
            <a:endParaRPr kumimoji="1" lang="en-US" altLang="ja-JP" dirty="0" smtClean="0"/>
          </a:p>
          <a:p>
            <a:pPr lvl="1"/>
            <a:r>
              <a:rPr kumimoji="1" lang="ja-JP" altLang="en-US" dirty="0" smtClean="0"/>
              <a:t>或いはその方法</a:t>
            </a:r>
            <a:endParaRPr lang="en-US" altLang="ja-JP" dirty="0"/>
          </a:p>
          <a:p>
            <a:r>
              <a:rPr kumimoji="1" lang="ja-JP" altLang="en-US" dirty="0" smtClean="0"/>
              <a:t>なぜ必要か</a:t>
            </a:r>
            <a:endParaRPr kumimoji="1" lang="en-US" altLang="ja-JP" dirty="0" smtClean="0"/>
          </a:p>
          <a:p>
            <a:pPr lvl="1"/>
            <a:r>
              <a:rPr lang="ja-JP" altLang="en-US" dirty="0"/>
              <a:t>注意の調整</a:t>
            </a:r>
            <a:endParaRPr kumimoji="1" lang="en-US" altLang="ja-JP" dirty="0" smtClean="0"/>
          </a:p>
          <a:p>
            <a:pPr lvl="2"/>
            <a:r>
              <a:rPr lang="ja-JP" altLang="en-US" dirty="0" smtClean="0"/>
              <a:t>注目</a:t>
            </a:r>
            <a:r>
              <a:rPr lang="ja-JP" altLang="en-US" dirty="0"/>
              <a:t>してほしいところ</a:t>
            </a:r>
            <a:r>
              <a:rPr lang="ja-JP" altLang="en-US" dirty="0" smtClean="0"/>
              <a:t>に</a:t>
            </a:r>
            <a:r>
              <a:rPr lang="ja-JP" altLang="en-US" dirty="0"/>
              <a:t>注目</a:t>
            </a:r>
            <a:r>
              <a:rPr lang="ja-JP" altLang="en-US" dirty="0" smtClean="0"/>
              <a:t>させる</a:t>
            </a:r>
            <a:endParaRPr lang="en-US" altLang="ja-JP" dirty="0" smtClean="0"/>
          </a:p>
          <a:p>
            <a:pPr lvl="2"/>
            <a:r>
              <a:rPr kumimoji="1" lang="ja-JP" altLang="en-US" dirty="0" smtClean="0"/>
              <a:t>注目</a:t>
            </a:r>
            <a:r>
              <a:rPr kumimoji="1" lang="ja-JP" altLang="en-US" dirty="0"/>
              <a:t>させたくない</a:t>
            </a:r>
            <a:r>
              <a:rPr kumimoji="1" lang="ja-JP" altLang="en-US" dirty="0" smtClean="0"/>
              <a:t>ところから注意をそらす</a:t>
            </a:r>
            <a:endParaRPr kumimoji="1" lang="en-US" altLang="ja-JP" dirty="0" smtClean="0"/>
          </a:p>
          <a:p>
            <a:pPr lvl="1"/>
            <a:r>
              <a:rPr lang="ja-JP" altLang="en-US" dirty="0" smtClean="0"/>
              <a:t>時間的感覚の調整</a:t>
            </a:r>
            <a:endParaRPr lang="en-US" altLang="ja-JP" dirty="0" smtClean="0"/>
          </a:p>
          <a:p>
            <a:pPr lvl="2"/>
            <a:r>
              <a:rPr kumimoji="1" lang="ja-JP" altLang="en-US" dirty="0" smtClean="0"/>
              <a:t>速さ遅さを視線の流れで調整する</a:t>
            </a:r>
            <a:endParaRPr kumimoji="1" lang="en-US" altLang="ja-JP" dirty="0" smtClean="0"/>
          </a:p>
          <a:p>
            <a:pPr lvl="1"/>
            <a:r>
              <a:rPr lang="ja-JP" altLang="en-US" dirty="0" smtClean="0"/>
              <a:t>緊張感の調整</a:t>
            </a:r>
            <a:endParaRPr lang="en-US" altLang="ja-JP" dirty="0" smtClean="0"/>
          </a:p>
          <a:p>
            <a:pPr lvl="2"/>
            <a:r>
              <a:rPr kumimoji="1" lang="ja-JP" altLang="en-US" dirty="0" smtClean="0"/>
              <a:t>閉塞感や開放感を視線の流れで調整する</a:t>
            </a:r>
            <a:endParaRPr kumimoji="1" lang="ja-JP"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対比</a:t>
            </a:r>
            <a:endParaRPr kumimoji="1" lang="ja-JP" altLang="en-US" dirty="0"/>
          </a:p>
        </p:txBody>
      </p:sp>
      <p:sp>
        <p:nvSpPr>
          <p:cNvPr id="4" name="コンテンツ プレースホルダ 3"/>
          <p:cNvSpPr>
            <a:spLocks noGrp="1"/>
          </p:cNvSpPr>
          <p:nvPr>
            <p:ph sz="half" idx="1"/>
          </p:nvPr>
        </p:nvSpPr>
        <p:spPr>
          <a:xfrm>
            <a:off x="457200" y="1069994"/>
            <a:ext cx="4038600" cy="5073650"/>
          </a:xfrm>
        </p:spPr>
        <p:txBody>
          <a:bodyPr/>
          <a:lstStyle/>
          <a:p>
            <a:endParaRPr kumimoji="1" lang="ja-JP" altLang="en-US" dirty="0"/>
          </a:p>
        </p:txBody>
      </p:sp>
      <p:sp>
        <p:nvSpPr>
          <p:cNvPr id="5" name="コンテンツ プレースホルダ 4"/>
          <p:cNvSpPr>
            <a:spLocks noGrp="1"/>
          </p:cNvSpPr>
          <p:nvPr>
            <p:ph sz="half" idx="2"/>
          </p:nvPr>
        </p:nvSpPr>
        <p:spPr/>
        <p:txBody>
          <a:bodyPr/>
          <a:lstStyle/>
          <a:p>
            <a:r>
              <a:rPr lang="ja-JP" altLang="en-US" dirty="0" smtClean="0"/>
              <a:t>ギャップは目を引く</a:t>
            </a:r>
            <a:endParaRPr lang="en-US" altLang="ja-JP" dirty="0" smtClean="0"/>
          </a:p>
          <a:p>
            <a:r>
              <a:rPr lang="ja-JP" altLang="en-US" dirty="0" smtClean="0"/>
              <a:t>ギャップが大きいほど目を引く</a:t>
            </a:r>
          </a:p>
        </p:txBody>
      </p:sp>
      <p:pic>
        <p:nvPicPr>
          <p:cNvPr id="4098" name="Picture 2" descr="C:\Users\aoi\Documents\わんくま\大阪32\fig_ex_4_2.bmp"/>
          <p:cNvPicPr>
            <a:picLocks noChangeAspect="1" noChangeArrowheads="1"/>
          </p:cNvPicPr>
          <p:nvPr/>
        </p:nvPicPr>
        <p:blipFill>
          <a:blip r:embed="rId2" cstate="print"/>
          <a:srcRect/>
          <a:stretch>
            <a:fillRect/>
          </a:stretch>
        </p:blipFill>
        <p:spPr bwMode="auto">
          <a:xfrm>
            <a:off x="473074" y="2357430"/>
            <a:ext cx="4027488" cy="2463800"/>
          </a:xfrm>
          <a:prstGeom prst="rect">
            <a:avLst/>
          </a:prstGeom>
          <a:noFill/>
          <a:ln>
            <a:solidFill>
              <a:schemeClr val="tx1">
                <a:lumMod val="95000"/>
                <a:lumOff val="5000"/>
              </a:schemeClr>
            </a:solidFill>
          </a:ln>
        </p:spPr>
      </p:pic>
      <p:pic>
        <p:nvPicPr>
          <p:cNvPr id="4102" name="Picture 6" descr="C:\Users\aoi\Documents\わんくま\大阪32\fig_ex_5_2.bmp"/>
          <p:cNvPicPr>
            <a:picLocks noChangeAspect="1" noChangeArrowheads="1"/>
          </p:cNvPicPr>
          <p:nvPr/>
        </p:nvPicPr>
        <p:blipFill>
          <a:blip r:embed="rId3" cstate="print"/>
          <a:srcRect/>
          <a:stretch>
            <a:fillRect/>
          </a:stretch>
        </p:blipFill>
        <p:spPr bwMode="auto">
          <a:xfrm>
            <a:off x="473074" y="2357430"/>
            <a:ext cx="4027488" cy="2463800"/>
          </a:xfrm>
          <a:prstGeom prst="rect">
            <a:avLst/>
          </a:prstGeom>
          <a:noFill/>
          <a:ln>
            <a:solidFill>
              <a:schemeClr val="tx1">
                <a:lumMod val="95000"/>
                <a:lumOff val="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repeatCount="indefinite" fill="hold" nodeType="clickEffect">
                                  <p:stCondLst>
                                    <p:cond delay="0"/>
                                  </p:stCondLst>
                                  <p:endCondLst>
                                    <p:cond evt="onNext" delay="0">
                                      <p:tgtEl>
                                        <p:sldTgt/>
                                      </p:tgtEl>
                                    </p:cond>
                                  </p:endCondLst>
                                  <p:childTnLst>
                                    <p:set>
                                      <p:cBhvr>
                                        <p:cTn id="6" dur="1000">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大切なのはまとまりを見抜くこと</a:t>
            </a:r>
            <a:endParaRPr kumimoji="1" lang="en-US" altLang="ja-JP" dirty="0" smtClean="0"/>
          </a:p>
          <a:p>
            <a:r>
              <a:rPr lang="ja-JP" altLang="en-US" dirty="0" smtClean="0"/>
              <a:t>まとまりを整えること</a:t>
            </a:r>
            <a:endParaRPr lang="en-US" altLang="ja-JP" dirty="0" smtClean="0"/>
          </a:p>
          <a:p>
            <a:r>
              <a:rPr kumimoji="1" lang="ja-JP" altLang="en-US" dirty="0" smtClean="0"/>
              <a:t>メリハリが大切</a:t>
            </a:r>
            <a:endParaRPr kumimoji="1" lang="en-US" altLang="ja-JP" dirty="0" smtClean="0"/>
          </a:p>
          <a:p>
            <a:r>
              <a:rPr lang="ja-JP" altLang="en-US" dirty="0" smtClean="0"/>
              <a:t>やるなら徹底的に</a:t>
            </a:r>
            <a:endParaRPr kumimoji="1" lang="ja-JP"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参考文献</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参考文献</a:t>
            </a:r>
            <a:endParaRPr kumimoji="1" lang="en-US" altLang="ja-JP" dirty="0" smtClean="0"/>
          </a:p>
          <a:p>
            <a:pPr lvl="1"/>
            <a:r>
              <a:rPr kumimoji="1" lang="en-US" altLang="ja-JP" dirty="0" smtClean="0"/>
              <a:t>The Non-Designer’s Design Book</a:t>
            </a:r>
            <a:br>
              <a:rPr kumimoji="1" lang="en-US" altLang="ja-JP" dirty="0" smtClean="0"/>
            </a:br>
            <a:r>
              <a:rPr kumimoji="1" lang="ja-JP" altLang="en-US" dirty="0" smtClean="0"/>
              <a:t>　　　　　　　　　　　　　　</a:t>
            </a:r>
            <a:r>
              <a:rPr kumimoji="1" lang="en-US" altLang="ja-JP" dirty="0" smtClean="0"/>
              <a:t>Third Edition</a:t>
            </a:r>
          </a:p>
          <a:p>
            <a:pPr lvl="2"/>
            <a:r>
              <a:rPr kumimoji="1" lang="en-US" altLang="ja-JP" dirty="0" smtClean="0"/>
              <a:t>Robin Williams</a:t>
            </a:r>
            <a:r>
              <a:rPr kumimoji="1" lang="ja-JP" altLang="en-US" dirty="0" smtClean="0"/>
              <a:t>著</a:t>
            </a:r>
            <a:endParaRPr kumimoji="1" lang="en-US" altLang="ja-JP" dirty="0" smtClean="0"/>
          </a:p>
          <a:p>
            <a:pPr lvl="2"/>
            <a:r>
              <a:rPr kumimoji="1" lang="ja-JP" altLang="en-US" dirty="0" smtClean="0"/>
              <a:t>毎日コミュニケーションズ刊</a:t>
            </a:r>
            <a:endParaRPr kumimoji="1" lang="en-US" altLang="ja-JP" dirty="0" smtClean="0"/>
          </a:p>
          <a:p>
            <a:pPr lvl="2"/>
            <a:r>
              <a:rPr kumimoji="1" lang="ja-JP" altLang="en-US" dirty="0" smtClean="0"/>
              <a:t>定価</a:t>
            </a:r>
            <a:r>
              <a:rPr kumimoji="1" lang="en-US" altLang="ja-JP" dirty="0" smtClean="0"/>
              <a:t>2000</a:t>
            </a:r>
            <a:r>
              <a:rPr kumimoji="1" lang="ja-JP" altLang="en-US" dirty="0" smtClean="0"/>
              <a:t>円</a:t>
            </a:r>
            <a:r>
              <a:rPr kumimoji="1" lang="en-US" altLang="ja-JP" dirty="0" smtClean="0"/>
              <a:t>+</a:t>
            </a:r>
            <a:r>
              <a:rPr kumimoji="1" lang="ja-JP" altLang="en-US" dirty="0" smtClean="0"/>
              <a:t>税</a:t>
            </a:r>
            <a:endParaRPr kumimoji="1" lang="en-US" altLang="ja-JP" dirty="0" smtClean="0"/>
          </a:p>
          <a:p>
            <a:pPr lvl="2"/>
            <a:r>
              <a:rPr lang="en-US" altLang="ja-JP" dirty="0" smtClean="0"/>
              <a:t>ISBN: 978-4-8399-2840-7</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視線誘導の使われる場面</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ポスター</a:t>
            </a:r>
            <a:r>
              <a:rPr kumimoji="1" lang="en-US" altLang="ja-JP" dirty="0" smtClean="0"/>
              <a:t>/</a:t>
            </a:r>
            <a:r>
              <a:rPr kumimoji="1" lang="ja-JP" altLang="en-US" dirty="0" smtClean="0"/>
              <a:t>看板</a:t>
            </a:r>
            <a:r>
              <a:rPr kumimoji="1" lang="en-US" altLang="ja-JP" dirty="0" smtClean="0"/>
              <a:t>/</a:t>
            </a:r>
            <a:r>
              <a:rPr kumimoji="1" lang="ja-JP" altLang="en-US" dirty="0" smtClean="0"/>
              <a:t>広告</a:t>
            </a:r>
            <a:endParaRPr kumimoji="1" lang="en-US" altLang="ja-JP" dirty="0" smtClean="0"/>
          </a:p>
          <a:p>
            <a:r>
              <a:rPr lang="ja-JP" altLang="en-US" dirty="0" smtClean="0"/>
              <a:t>ウェブサイト</a:t>
            </a:r>
            <a:endParaRPr lang="en-US" altLang="ja-JP" dirty="0" smtClean="0"/>
          </a:p>
          <a:p>
            <a:r>
              <a:rPr lang="ja-JP" altLang="en-US" dirty="0" smtClean="0"/>
              <a:t>動画</a:t>
            </a:r>
            <a:endParaRPr lang="en-US" altLang="ja-JP" dirty="0" smtClean="0"/>
          </a:p>
          <a:p>
            <a:r>
              <a:rPr kumimoji="1" lang="ja-JP" altLang="en-US" dirty="0" smtClean="0"/>
              <a:t>マンガ</a:t>
            </a:r>
            <a:endParaRPr kumimoji="1" lang="en-US" altLang="ja-JP" dirty="0" smtClean="0"/>
          </a:p>
          <a:p>
            <a:endParaRPr lang="en-US" altLang="ja-JP" dirty="0"/>
          </a:p>
          <a:p>
            <a:r>
              <a:rPr kumimoji="1" lang="ja-JP" altLang="en-US" dirty="0" smtClean="0"/>
              <a:t>いわゆる視覚表現物全般</a:t>
            </a:r>
            <a:endParaRPr kumimoji="1" lang="ja-JP"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今回の範囲</a:t>
            </a:r>
            <a:endParaRPr kumimoji="1" lang="ja-JP" altLang="en-US" dirty="0"/>
          </a:p>
        </p:txBody>
      </p:sp>
      <p:sp>
        <p:nvSpPr>
          <p:cNvPr id="3" name="コンテンツ プレースホルダ 2"/>
          <p:cNvSpPr>
            <a:spLocks noGrp="1"/>
          </p:cNvSpPr>
          <p:nvPr>
            <p:ph idx="1"/>
          </p:nvPr>
        </p:nvSpPr>
        <p:spPr/>
        <p:txBody>
          <a:bodyPr>
            <a:normAutofit/>
          </a:bodyPr>
          <a:lstStyle/>
          <a:p>
            <a:r>
              <a:rPr kumimoji="1" lang="ja-JP" altLang="en-US" dirty="0" smtClean="0"/>
              <a:t>注意の誘導</a:t>
            </a:r>
            <a:endParaRPr kumimoji="1" lang="en-US" altLang="ja-JP" dirty="0" smtClean="0"/>
          </a:p>
          <a:p>
            <a:pPr lvl="1"/>
            <a:r>
              <a:rPr lang="ja-JP" altLang="en-US" dirty="0" smtClean="0"/>
              <a:t>視線はモチーフの方向に誘導される</a:t>
            </a:r>
            <a:endParaRPr kumimoji="1" lang="en-US" altLang="ja-JP" dirty="0" smtClean="0"/>
          </a:p>
          <a:p>
            <a:pPr lvl="1"/>
            <a:r>
              <a:rPr lang="ja-JP" altLang="en-US" dirty="0" smtClean="0"/>
              <a:t>モチーフから行き先を誘導する</a:t>
            </a:r>
            <a:endParaRPr lang="en-US" altLang="ja-JP" dirty="0" smtClean="0"/>
          </a:p>
          <a:p>
            <a:pPr lvl="1"/>
            <a:r>
              <a:rPr kumimoji="1" lang="ja-JP" altLang="en-US" dirty="0"/>
              <a:t>モチーフ</a:t>
            </a:r>
            <a:r>
              <a:rPr kumimoji="1" lang="ja-JP" altLang="en-US" dirty="0" smtClean="0"/>
              <a:t>から視線の流れを</a:t>
            </a:r>
            <a:r>
              <a:rPr kumimoji="1" lang="ja-JP" altLang="en-US" dirty="0"/>
              <a:t>外す</a:t>
            </a:r>
            <a:endParaRPr kumimoji="1" lang="en-US" altLang="ja-JP" dirty="0" smtClean="0"/>
          </a:p>
          <a:p>
            <a:r>
              <a:rPr lang="ja-JP" altLang="en-US" dirty="0" smtClean="0"/>
              <a:t>時間の誘導</a:t>
            </a:r>
            <a:endParaRPr lang="en-US" altLang="ja-JP" dirty="0" smtClean="0"/>
          </a:p>
          <a:p>
            <a:pPr lvl="1"/>
            <a:r>
              <a:rPr lang="ja-JP" altLang="en-US" dirty="0" smtClean="0"/>
              <a:t>視線の角度で時間感覚を誘導する</a:t>
            </a:r>
            <a:endParaRPr lang="en-US" altLang="ja-JP" dirty="0" smtClean="0"/>
          </a:p>
          <a:p>
            <a:pPr lvl="1"/>
            <a:r>
              <a:rPr lang="ja-JP" altLang="en-US" dirty="0"/>
              <a:t>鈍角</a:t>
            </a:r>
            <a:r>
              <a:rPr lang="ja-JP" altLang="en-US" dirty="0" smtClean="0"/>
              <a:t>の</a:t>
            </a:r>
            <a:r>
              <a:rPr lang="ja-JP" altLang="en-US" dirty="0"/>
              <a:t>流れ</a:t>
            </a:r>
            <a:r>
              <a:rPr lang="ja-JP" altLang="en-US" dirty="0" smtClean="0"/>
              <a:t>で遅く</a:t>
            </a:r>
            <a:endParaRPr lang="en-US" altLang="ja-JP" dirty="0" smtClean="0"/>
          </a:p>
          <a:p>
            <a:pPr lvl="1"/>
            <a:r>
              <a:rPr lang="ja-JP" altLang="en-US" dirty="0"/>
              <a:t>鋭角の流れ</a:t>
            </a:r>
            <a:r>
              <a:rPr lang="ja-JP" altLang="en-US" dirty="0" smtClean="0"/>
              <a:t>で速く</a:t>
            </a:r>
            <a:endParaRPr lang="en-US" altLang="ja-JP"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今回の範囲</a:t>
            </a:r>
            <a:endParaRPr kumimoji="1" lang="ja-JP" altLang="en-US" dirty="0"/>
          </a:p>
        </p:txBody>
      </p:sp>
      <p:sp>
        <p:nvSpPr>
          <p:cNvPr id="3" name="コンテンツ プレースホルダ 2"/>
          <p:cNvSpPr>
            <a:spLocks noGrp="1"/>
          </p:cNvSpPr>
          <p:nvPr>
            <p:ph idx="1"/>
          </p:nvPr>
        </p:nvSpPr>
        <p:spPr/>
        <p:txBody>
          <a:bodyPr/>
          <a:lstStyle/>
          <a:p>
            <a:r>
              <a:rPr lang="ja-JP" altLang="en-US" dirty="0"/>
              <a:t>緊張感の誘導</a:t>
            </a:r>
            <a:endParaRPr lang="en-US" altLang="ja-JP" dirty="0"/>
          </a:p>
          <a:p>
            <a:pPr lvl="1"/>
            <a:r>
              <a:rPr lang="ja-JP" altLang="en-US" dirty="0" smtClean="0"/>
              <a:t>視線の長さで緊張感を誘導する</a:t>
            </a:r>
            <a:endParaRPr lang="ja-JP" altLang="en-US" dirty="0"/>
          </a:p>
          <a:p>
            <a:pPr lvl="1"/>
            <a:r>
              <a:rPr lang="ja-JP" altLang="en-US" dirty="0" smtClean="0"/>
              <a:t>長い</a:t>
            </a:r>
            <a:r>
              <a:rPr lang="ja-JP" altLang="en-US" dirty="0"/>
              <a:t>流れ</a:t>
            </a:r>
            <a:r>
              <a:rPr lang="ja-JP" altLang="en-US" dirty="0" smtClean="0"/>
              <a:t>で緊張感を低く</a:t>
            </a:r>
            <a:endParaRPr lang="en-US" altLang="ja-JP" dirty="0" smtClean="0"/>
          </a:p>
          <a:p>
            <a:pPr lvl="1"/>
            <a:r>
              <a:rPr kumimoji="1" lang="ja-JP" altLang="en-US" dirty="0" smtClean="0"/>
              <a:t>短い</a:t>
            </a:r>
            <a:r>
              <a:rPr kumimoji="1" lang="ja-JP" altLang="en-US" dirty="0"/>
              <a:t>流れ</a:t>
            </a:r>
            <a:r>
              <a:rPr kumimoji="1" lang="ja-JP" altLang="en-US" dirty="0" smtClean="0"/>
              <a:t>で</a:t>
            </a:r>
            <a:r>
              <a:rPr kumimoji="1" lang="ja-JP" altLang="en-US" dirty="0"/>
              <a:t>緊張感</a:t>
            </a:r>
            <a:r>
              <a:rPr kumimoji="1" lang="ja-JP" altLang="en-US" dirty="0" smtClean="0"/>
              <a:t>を高く</a:t>
            </a:r>
            <a:endParaRPr kumimoji="1" lang="en-US" altLang="ja-JP" dirty="0" smtClean="0"/>
          </a:p>
          <a:p>
            <a:r>
              <a:rPr lang="ja-JP" altLang="en-US" dirty="0" smtClean="0"/>
              <a:t>コマの特性で補助する</a:t>
            </a:r>
            <a:endParaRPr lang="en-US" altLang="ja-JP" dirty="0" smtClean="0"/>
          </a:p>
          <a:p>
            <a:pPr lvl="1"/>
            <a:r>
              <a:rPr lang="ja-JP" altLang="en-US" dirty="0" smtClean="0"/>
              <a:t>右上始点左下</a:t>
            </a:r>
            <a:r>
              <a:rPr lang="ja-JP" altLang="en-US" dirty="0"/>
              <a:t>終点</a:t>
            </a:r>
            <a:endParaRPr lang="en-US" altLang="ja-JP" dirty="0" smtClean="0"/>
          </a:p>
          <a:p>
            <a:pPr lvl="1"/>
            <a:r>
              <a:rPr kumimoji="1" lang="ja-JP" altLang="en-US" dirty="0"/>
              <a:t>枠</a:t>
            </a:r>
            <a:r>
              <a:rPr kumimoji="1" lang="ja-JP" altLang="en-US" dirty="0" smtClean="0"/>
              <a:t>線</a:t>
            </a:r>
            <a:r>
              <a:rPr kumimoji="1" lang="ja-JP" altLang="en-US" dirty="0"/>
              <a:t>に</a:t>
            </a:r>
            <a:r>
              <a:rPr kumimoji="1" lang="ja-JP" altLang="en-US" dirty="0" smtClean="0"/>
              <a:t>よる</a:t>
            </a:r>
            <a:r>
              <a:rPr kumimoji="1" lang="ja-JP" altLang="en-US" dirty="0"/>
              <a:t>視線の</a:t>
            </a:r>
            <a:r>
              <a:rPr kumimoji="1" lang="ja-JP" altLang="en-US" dirty="0" smtClean="0"/>
              <a:t>反射</a:t>
            </a:r>
            <a:endParaRPr kumimoji="1" lang="en-US" altLang="ja-JP" dirty="0" smtClean="0"/>
          </a:p>
          <a:p>
            <a:pPr lvl="1"/>
            <a:r>
              <a:rPr lang="ja-JP" altLang="en-US" dirty="0" smtClean="0"/>
              <a:t>タチキリ</a:t>
            </a:r>
            <a:r>
              <a:rPr lang="ja-JP" altLang="en-US" dirty="0"/>
              <a:t>に</a:t>
            </a:r>
            <a:r>
              <a:rPr lang="ja-JP" altLang="en-US" dirty="0" smtClean="0"/>
              <a:t>よる視線の解放</a:t>
            </a:r>
            <a:endParaRPr kumimoji="1" lang="ja-JP"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今回の書き下ろし</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デザインに見る視線誘導</a:t>
            </a:r>
            <a:endParaRPr lang="en-US" altLang="ja-JP" dirty="0" smtClean="0"/>
          </a:p>
          <a:p>
            <a:pPr lvl="1"/>
            <a:r>
              <a:rPr lang="ja-JP" altLang="en-US" dirty="0" smtClean="0"/>
              <a:t>近接</a:t>
            </a:r>
            <a:endParaRPr lang="en-US" altLang="ja-JP" dirty="0" smtClean="0"/>
          </a:p>
          <a:p>
            <a:pPr lvl="1"/>
            <a:r>
              <a:rPr lang="ja-JP" altLang="en-US" dirty="0" smtClean="0"/>
              <a:t>整列</a:t>
            </a:r>
            <a:endParaRPr lang="en-US" altLang="ja-JP" dirty="0" smtClean="0"/>
          </a:p>
          <a:p>
            <a:pPr lvl="1"/>
            <a:r>
              <a:rPr lang="ja-JP" altLang="en-US" dirty="0" smtClean="0"/>
              <a:t>反復</a:t>
            </a:r>
            <a:endParaRPr lang="en-US" altLang="ja-JP" dirty="0" smtClean="0"/>
          </a:p>
          <a:p>
            <a:pPr lvl="1"/>
            <a:r>
              <a:rPr lang="ja-JP" altLang="en-US" dirty="0" smtClean="0"/>
              <a:t>対比</a:t>
            </a:r>
            <a:endParaRPr lang="en-US" altLang="ja-JP"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sz="6000" dirty="0" smtClean="0"/>
              <a:t>注意の誘導</a:t>
            </a:r>
            <a:endParaRPr kumimoji="1" lang="ja-JP" altLang="en-US" sz="6000" dirty="0"/>
          </a:p>
        </p:txBody>
      </p:sp>
      <p:sp>
        <p:nvSpPr>
          <p:cNvPr id="7" name="サブタイトル 6"/>
          <p:cNvSpPr>
            <a:spLocks noGrp="1"/>
          </p:cNvSpPr>
          <p:nvPr>
            <p:ph type="subTitle" idx="1"/>
          </p:nvPr>
        </p:nvSpPr>
        <p:spPr/>
        <p:txBody>
          <a:bodyPr/>
          <a:lstStyle/>
          <a:p>
            <a:r>
              <a:rPr kumimoji="1" lang="ja-JP" altLang="en-US" dirty="0" smtClean="0"/>
              <a:t>視線誘導の基本</a:t>
            </a:r>
            <a:endParaRPr kumimoji="1" lang="ja-JP"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視線はモチーフの方向に誘導される</a:t>
            </a:r>
            <a:endParaRPr kumimoji="1" lang="ja-JP" altLang="en-US" dirty="0"/>
          </a:p>
        </p:txBody>
      </p:sp>
      <p:sp>
        <p:nvSpPr>
          <p:cNvPr id="6" name="コンテンツ プレースホルダ 5"/>
          <p:cNvSpPr>
            <a:spLocks noGrp="1"/>
          </p:cNvSpPr>
          <p:nvPr>
            <p:ph sz="half" idx="1"/>
          </p:nvPr>
        </p:nvSpPr>
        <p:spPr>
          <a:xfrm>
            <a:off x="457200" y="1052513"/>
            <a:ext cx="8258204" cy="3019429"/>
          </a:xfrm>
        </p:spPr>
        <p:txBody>
          <a:bodyPr/>
          <a:lstStyle/>
          <a:p>
            <a:r>
              <a:rPr kumimoji="1" lang="ja-JP" altLang="en-US" dirty="0" smtClean="0"/>
              <a:t>図</a:t>
            </a:r>
            <a:r>
              <a:rPr kumimoji="1" lang="en-US" altLang="ja-JP" dirty="0" smtClean="0"/>
              <a:t>1</a:t>
            </a:r>
            <a:endParaRPr kumimoji="1" lang="ja-JP" altLang="en-US" dirty="0"/>
          </a:p>
        </p:txBody>
      </p:sp>
      <p:sp>
        <p:nvSpPr>
          <p:cNvPr id="7" name="コンテンツ プレースホルダ 6"/>
          <p:cNvSpPr>
            <a:spLocks noGrp="1"/>
          </p:cNvSpPr>
          <p:nvPr>
            <p:ph sz="half" idx="2"/>
          </p:nvPr>
        </p:nvSpPr>
        <p:spPr>
          <a:xfrm>
            <a:off x="500034" y="4071941"/>
            <a:ext cx="8186766" cy="2054221"/>
          </a:xfrm>
        </p:spPr>
        <p:txBody>
          <a:bodyPr/>
          <a:lstStyle/>
          <a:p>
            <a:r>
              <a:rPr kumimoji="1" lang="ja-JP" altLang="en-US" dirty="0" smtClean="0"/>
              <a:t>コマの外からの視線はメインモチーフへ向かう</a:t>
            </a:r>
            <a:endParaRPr kumimoji="1" lang="en-US" altLang="ja-JP" dirty="0" smtClean="0"/>
          </a:p>
          <a:p>
            <a:pPr lvl="1"/>
            <a:r>
              <a:rPr kumimoji="1" lang="ja-JP" altLang="en-US" dirty="0" smtClean="0"/>
              <a:t>とりあえず絵を置くだけで視線が動く方向がある程度決まる</a:t>
            </a:r>
            <a:endParaRPr kumimoji="1" lang="en-US" altLang="ja-JP" dirty="0" smtClean="0"/>
          </a:p>
          <a:p>
            <a:pPr lvl="1"/>
            <a:endParaRPr kumimoji="1" lang="ja-JP" altLang="en-US" dirty="0"/>
          </a:p>
        </p:txBody>
      </p:sp>
      <p:pic>
        <p:nvPicPr>
          <p:cNvPr id="1026" name="Picture 2" descr="\\Aoi2008\share_disk\Pictures\わんくま\名古屋9\jpg\1.jpg"/>
          <p:cNvPicPr>
            <a:picLocks noChangeAspect="1" noChangeArrowheads="1"/>
          </p:cNvPicPr>
          <p:nvPr/>
        </p:nvPicPr>
        <p:blipFill>
          <a:blip r:embed="rId2" cstate="print"/>
          <a:srcRect/>
          <a:stretch>
            <a:fillRect/>
          </a:stretch>
        </p:blipFill>
        <p:spPr bwMode="auto">
          <a:xfrm>
            <a:off x="1928794" y="1071546"/>
            <a:ext cx="5284434" cy="3019371"/>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スライドマスタT10">
  <a:themeElements>
    <a:clrScheme name="プレゼンテーション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プレゼンテーション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プレゼンテーション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プレゼンテーション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プレゼンテーション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プレゼンテーション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プレゼンテーション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プレゼンテーション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プレゼンテーション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プレゼンテーション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プレゼンテーション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プレゼンテーション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プレゼンテーション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プレゼンテーション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スライドマスタO32</Template>
  <TotalTime>11289</TotalTime>
  <Words>1067</Words>
  <Application>Microsoft Office PowerPoint</Application>
  <PresentationFormat>画面に合わせる (4:3)</PresentationFormat>
  <Paragraphs>174</Paragraphs>
  <Slides>32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32</vt:i4>
      </vt:variant>
    </vt:vector>
  </HeadingPairs>
  <TitlesOfParts>
    <vt:vector size="36" baseType="lpstr">
      <vt:lpstr>Arial</vt:lpstr>
      <vt:lpstr>ＭＳ Ｐゴシック</vt:lpstr>
      <vt:lpstr>Calibri</vt:lpstr>
      <vt:lpstr>スライドマスタT10</vt:lpstr>
      <vt:lpstr>マンガで覚える視線誘導 おかわり</vt:lpstr>
      <vt:lpstr>自己紹介</vt:lpstr>
      <vt:lpstr>はじめに</vt:lpstr>
      <vt:lpstr>視線誘導の使われる場面</vt:lpstr>
      <vt:lpstr>今回の範囲</vt:lpstr>
      <vt:lpstr>今回の範囲</vt:lpstr>
      <vt:lpstr>今回の書き下ろし</vt:lpstr>
      <vt:lpstr>注意の誘導</vt:lpstr>
      <vt:lpstr>視線はモチーフの方向に誘導される</vt:lpstr>
      <vt:lpstr>モチーフから行き先を誘導する</vt:lpstr>
      <vt:lpstr>モチーフから視線の流れを外す</vt:lpstr>
      <vt:lpstr>時間の誘導</vt:lpstr>
      <vt:lpstr>視線の角度で時間感覚を誘導する</vt:lpstr>
      <vt:lpstr>鈍角の流れで遅く</vt:lpstr>
      <vt:lpstr>鋭角の流れで速く</vt:lpstr>
      <vt:lpstr>緊張感の誘導</vt:lpstr>
      <vt:lpstr>視線の長さで緊張感を誘導する</vt:lpstr>
      <vt:lpstr>長い流れで緊張感を低く</vt:lpstr>
      <vt:lpstr>短い流れで緊張感を高く</vt:lpstr>
      <vt:lpstr>コマの特性で補助する</vt:lpstr>
      <vt:lpstr>右上始点左下終点</vt:lpstr>
      <vt:lpstr>枠線による視線の反射</vt:lpstr>
      <vt:lpstr>タチキリによる視線の解放</vt:lpstr>
      <vt:lpstr>参考文献/引用元</vt:lpstr>
      <vt:lpstr>引用元</vt:lpstr>
      <vt:lpstr>デザインに見る視線誘導</vt:lpstr>
      <vt:lpstr>近接</vt:lpstr>
      <vt:lpstr>整列</vt:lpstr>
      <vt:lpstr>反復</vt:lpstr>
      <vt:lpstr>対比</vt:lpstr>
      <vt:lpstr>まとめ</vt:lpstr>
      <vt:lpstr>参考文献</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マンガで覚える視線誘導</dc:title>
  <dc:creator>長月葵</dc:creator>
  <cp:lastModifiedBy>わんくま同盟</cp:lastModifiedBy>
  <cp:revision>229</cp:revision>
  <dcterms:created xsi:type="dcterms:W3CDTF">2009-09-01T01:10:33Z</dcterms:created>
  <dcterms:modified xsi:type="dcterms:W3CDTF">2009-10-25T09:17:29Z</dcterms:modified>
</cp:coreProperties>
</file>