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75"/>
  </p:notesMasterIdLst>
  <p:handoutMasterIdLst>
    <p:handoutMasterId r:id="rId76"/>
  </p:handoutMasterIdLst>
  <p:sldIdLst>
    <p:sldId id="265" r:id="rId2"/>
    <p:sldId id="266" r:id="rId3"/>
    <p:sldId id="267" r:id="rId4"/>
    <p:sldId id="323" r:id="rId5"/>
    <p:sldId id="324" r:id="rId6"/>
    <p:sldId id="325" r:id="rId7"/>
    <p:sldId id="331" r:id="rId8"/>
    <p:sldId id="333" r:id="rId9"/>
    <p:sldId id="334" r:id="rId10"/>
    <p:sldId id="332" r:id="rId11"/>
    <p:sldId id="335" r:id="rId12"/>
    <p:sldId id="336" r:id="rId13"/>
    <p:sldId id="405" r:id="rId14"/>
    <p:sldId id="406" r:id="rId15"/>
    <p:sldId id="407" r:id="rId16"/>
    <p:sldId id="355" r:id="rId17"/>
    <p:sldId id="404" r:id="rId18"/>
    <p:sldId id="403" r:id="rId19"/>
    <p:sldId id="360" r:id="rId20"/>
    <p:sldId id="361" r:id="rId21"/>
    <p:sldId id="364" r:id="rId22"/>
    <p:sldId id="399" r:id="rId23"/>
    <p:sldId id="400" r:id="rId24"/>
    <p:sldId id="401" r:id="rId25"/>
    <p:sldId id="402" r:id="rId26"/>
    <p:sldId id="276" r:id="rId27"/>
    <p:sldId id="277" r:id="rId28"/>
    <p:sldId id="278" r:id="rId29"/>
    <p:sldId id="279" r:id="rId30"/>
    <p:sldId id="280" r:id="rId31"/>
    <p:sldId id="397"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270" r:id="rId74"/>
  </p:sldIdLst>
  <p:sldSz cx="9144000" cy="6858000" type="screen4x3"/>
  <p:notesSz cx="6735763" cy="9866313"/>
  <p:embeddedFontLst>
    <p:embeddedFont>
      <p:font typeface="Calibri" pitchFamily="34" charset="0"/>
      <p:regular r:id="rId77"/>
      <p:bold r:id="rId78"/>
      <p:italic r:id="rId79"/>
      <p:boldItalic r:id="rId80"/>
    </p:embeddedFont>
    <p:embeddedFont>
      <p:font typeface="HGP創英ﾌﾟﾚｾﾞﾝｽEB" pitchFamily="18" charset="-128"/>
      <p:regular r:id="rId81"/>
    </p:embeddedFont>
    <p:embeddedFont>
      <p:font typeface="HGP創英角ﾎﾟｯﾌﾟ体" pitchFamily="50" charset="-128"/>
      <p:regular r:id="rId82"/>
    </p:embeddedFont>
    <p:embeddedFont>
      <p:font typeface="Impact" pitchFamily="34" charset="0"/>
      <p:regular r:id="rId83"/>
    </p:embeddedFont>
    <p:embeddedFont>
      <p:font typeface="HGP創英角ｺﾞｼｯｸUB" pitchFamily="50" charset="-128"/>
      <p:regular r:id="rId84"/>
    </p:embeddedFont>
    <p:embeddedFont>
      <p:font typeface="HGPｺﾞｼｯｸE" pitchFamily="50" charset="-128"/>
      <p:regular r:id="rId85"/>
    </p:embeddedFont>
    <p:embeddedFont>
      <p:font typeface="DotumChe" pitchFamily="49" charset="-127"/>
      <p:regular r:id="rId86"/>
    </p:embeddedFont>
    <p:embeddedFont>
      <p:font typeface="Rockwell" pitchFamily="18" charset="0"/>
      <p:regular r:id="rId87"/>
      <p:bold r:id="rId88"/>
      <p:italic r:id="rId89"/>
      <p:boldItalic r:id="rId90"/>
    </p:embeddedFont>
    <p:embeddedFont>
      <p:font typeface="HGPｺﾞｼｯｸM" pitchFamily="50" charset="-128"/>
      <p:regular r:id="rId91"/>
    </p:embeddedFont>
    <p:embeddedFont>
      <p:font typeface="Tahoma" pitchFamily="34" charset="0"/>
      <p:regular r:id="rId92"/>
      <p:bold r:id="rId93"/>
    </p:embeddedFont>
    <p:embeddedFont>
      <p:font typeface="BatangChe" pitchFamily="49" charset="-127"/>
      <p:regular r:id="rId94"/>
    </p:embeddedFont>
    <p:embeddedFont>
      <p:font typeface="굴림" pitchFamily="34" charset="-127"/>
      <p:regular r:id="rId95"/>
    </p:embeddedFont>
    <p:embeddedFont>
      <p:font typeface="Microsoft Sans Serif" pitchFamily="34" charset="0"/>
      <p:regular r:id="rId96"/>
    </p:embeddedFont>
    <p:embeddedFont>
      <p:font typeface="GulimChe" pitchFamily="49" charset="-127"/>
      <p:regular r:id="rId97"/>
    </p:embeddedFont>
    <p:embeddedFont>
      <p:font typeface="Arial Rounded MT Bold" pitchFamily="34" charset="0"/>
      <p:regular r:id="rId98"/>
    </p:embeddedFont>
    <p:embeddedFont>
      <p:font typeface="HGS創英角ﾎﾟｯﾌﾟ体" pitchFamily="50" charset="-128"/>
      <p:regular r:id="rId99"/>
    </p:embeddedFont>
  </p:embeddedFontLst>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4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89714" autoAdjust="0"/>
  </p:normalViewPr>
  <p:slideViewPr>
    <p:cSldViewPr>
      <p:cViewPr varScale="1">
        <p:scale>
          <a:sx n="83" d="100"/>
          <a:sy n="83" d="100"/>
        </p:scale>
        <p:origin x="-1182" y="-8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65" d="100"/>
          <a:sy n="65" d="100"/>
        </p:scale>
        <p:origin x="-2952" y="-114"/>
      </p:cViewPr>
      <p:guideLst>
        <p:guide orient="horz" pos="3107"/>
        <p:guide pos="212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8.fntdata"/><Relationship Id="rId89"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3.fntdata"/><Relationship Id="rId87" Type="http://schemas.openxmlformats.org/officeDocument/2006/relationships/font" Target="fonts/font11.fntdata"/><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6.fntdata"/><Relationship Id="rId90" Type="http://schemas.openxmlformats.org/officeDocument/2006/relationships/font" Target="fonts/font14.fntdata"/><Relationship Id="rId95"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85" Type="http://schemas.openxmlformats.org/officeDocument/2006/relationships/font" Target="fonts/font9.fntdata"/><Relationship Id="rId93" Type="http://schemas.openxmlformats.org/officeDocument/2006/relationships/font" Target="fonts/font17.fntdata"/><Relationship Id="rId98"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font" Target="fonts/font15.fntdata"/><Relationship Id="rId96"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font" Target="fonts/font18.fntdata"/><Relationship Id="rId99" Type="http://schemas.openxmlformats.org/officeDocument/2006/relationships/font" Target="fonts/font23.fntdata"/><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97" Type="http://schemas.openxmlformats.org/officeDocument/2006/relationships/font" Target="fonts/font21.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atin typeface="Arial" charset="0"/>
                <a:ea typeface="ＭＳ Ｐゴシック" charset="-128"/>
              </a:defRPr>
            </a:lvl1pPr>
          </a:lstStyle>
          <a:p>
            <a:pPr>
              <a:defRPr/>
            </a:pPr>
            <a:fld id="{45FF28BB-ADFC-4454-8674-D38DE468469C}" type="slidenum">
              <a:rPr lang="ja-JP" altLang="en-US"/>
              <a:pPr>
                <a:defRPr/>
              </a:pPr>
              <a:t>&lt;#&gt;</a:t>
            </a:fld>
            <a:endParaRPr lang="ja-JP"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dirty="0">
                <a:latin typeface="Arial" charset="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dirty="0">
                <a:latin typeface="Arial" charset="0"/>
                <a:ea typeface="ＭＳ Ｐゴシック" charset="-128"/>
              </a:defRPr>
            </a:lvl1pPr>
          </a:lstStyle>
          <a:p>
            <a:pPr>
              <a:defRPr/>
            </a:pPr>
            <a:r>
              <a:rPr lang="en-US" altLang="ja-JP"/>
              <a:t>2008/09/20</a:t>
            </a:r>
            <a:endParaRPr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dirty="0"/>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dirty="0">
                <a:latin typeface="Arial" charset="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atin typeface="Arial" charset="0"/>
                <a:ea typeface="ＭＳ Ｐゴシック" charset="-128"/>
              </a:defRPr>
            </a:lvl1pPr>
          </a:lstStyle>
          <a:p>
            <a:pPr>
              <a:defRPr/>
            </a:pPr>
            <a:fld id="{7FE9BF82-1ECC-4E47-9BC8-02636E7AB39E}" type="slidenum">
              <a:rPr lang="ja-JP" altLang="en-US"/>
              <a:pPr>
                <a:defRPr/>
              </a:pPr>
              <a:t>&lt;#&gt;</a:t>
            </a:fld>
            <a:endParaRPr lang="ja-JP"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1206D48-C64C-47CB-85D0-83CB6004023D}" type="slidenum">
              <a:rPr lang="ko-KR" altLang="en-US" smtClean="0">
                <a:latin typeface="Arial" pitchFamily="34" charset="0"/>
                <a:ea typeface="ＭＳ Ｐゴシック" pitchFamily="50" charset="-128"/>
              </a:rPr>
              <a:pPr/>
              <a:t>4</a:t>
            </a:fld>
            <a:endParaRPr lang="en-US" altLang="ko-KR" smtClean="0">
              <a:latin typeface="Arial" pitchFamily="34" charset="0"/>
              <a:ea typeface="ＭＳ Ｐゴシック" pitchFamily="50" charset="-128"/>
            </a:endParaRPr>
          </a:p>
        </p:txBody>
      </p:sp>
      <p:sp>
        <p:nvSpPr>
          <p:cNvPr id="77827" name="Rectangle 2"/>
          <p:cNvSpPr>
            <a:spLocks noChangeArrowheads="1" noTextEdit="1"/>
          </p:cNvSpPr>
          <p:nvPr>
            <p:ph type="sldImg"/>
          </p:nvPr>
        </p:nvSpPr>
        <p:spPr bwMode="auto">
          <a:xfrm>
            <a:off x="901700" y="739775"/>
            <a:ext cx="4933950" cy="3700463"/>
          </a:xfrm>
          <a:noFill/>
          <a:ln>
            <a:solidFill>
              <a:srgbClr val="000000"/>
            </a:solidFill>
            <a:miter lim="800000"/>
            <a:headEnd/>
            <a:tailEnd/>
          </a:ln>
        </p:spPr>
      </p:sp>
      <p:sp>
        <p:nvSpPr>
          <p:cNvPr id="77828" name="Rectangle 3"/>
          <p:cNvSpPr>
            <a:spLocks noGrp="1" noChangeArrowheads="1"/>
          </p:cNvSpPr>
          <p:nvPr>
            <p:ph type="body" idx="1"/>
          </p:nvPr>
        </p:nvSpPr>
        <p:spPr bwMode="auto">
          <a:xfrm>
            <a:off x="674688" y="4687888"/>
            <a:ext cx="5386387" cy="4438650"/>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918CA19-D874-4923-BBB6-10F30F8EF420}" type="slidenum">
              <a:rPr lang="ko-KR" altLang="en-US" smtClean="0">
                <a:latin typeface="Arial" pitchFamily="34" charset="0"/>
                <a:ea typeface="ＭＳ Ｐゴシック" pitchFamily="50" charset="-128"/>
              </a:rPr>
              <a:pPr/>
              <a:t>13</a:t>
            </a:fld>
            <a:endParaRPr lang="en-US" altLang="ko-KR" smtClean="0">
              <a:latin typeface="Arial" pitchFamily="34" charset="0"/>
              <a:ea typeface="ＭＳ Ｐゴシック" pitchFamily="50" charset="-128"/>
            </a:endParaRPr>
          </a:p>
        </p:txBody>
      </p:sp>
      <p:sp>
        <p:nvSpPr>
          <p:cNvPr id="87043" name="Rectangle 2"/>
          <p:cNvSpPr>
            <a:spLocks noChangeArrowheads="1" noTextEdit="1"/>
          </p:cNvSpPr>
          <p:nvPr>
            <p:ph type="sldImg"/>
          </p:nvPr>
        </p:nvSpPr>
        <p:spPr bwMode="auto">
          <a:xfrm>
            <a:off x="901700" y="739775"/>
            <a:ext cx="4933950" cy="3700463"/>
          </a:xfrm>
          <a:noFill/>
          <a:ln>
            <a:solidFill>
              <a:srgbClr val="000000"/>
            </a:solidFill>
            <a:miter lim="800000"/>
            <a:headEnd/>
            <a:tailEnd/>
          </a:ln>
        </p:spPr>
      </p:sp>
      <p:sp>
        <p:nvSpPr>
          <p:cNvPr id="87044" name="Rectangle 3"/>
          <p:cNvSpPr>
            <a:spLocks noGrp="1" noChangeArrowheads="1"/>
          </p:cNvSpPr>
          <p:nvPr>
            <p:ph type="body" idx="1"/>
          </p:nvPr>
        </p:nvSpPr>
        <p:spPr bwMode="auto">
          <a:xfrm>
            <a:off x="674688" y="4687888"/>
            <a:ext cx="5386387" cy="4438650"/>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E91C326D-09F7-4360-8492-BB479BEE693C}" type="slidenum">
              <a:rPr lang="ja-JP" altLang="en-US" smtClean="0">
                <a:latin typeface="Arial" pitchFamily="34" charset="0"/>
                <a:ea typeface="ＭＳ Ｐゴシック" pitchFamily="50" charset="-128"/>
              </a:rPr>
              <a:pPr defTabSz="906463"/>
              <a:t>15</a:t>
            </a:fld>
            <a:endParaRPr lang="en-US" altLang="ja-JP" smtClean="0">
              <a:latin typeface="Arial" pitchFamily="34" charset="0"/>
              <a:ea typeface="ＭＳ Ｐゴシック" pitchFamily="50" charset="-128"/>
            </a:endParaRPr>
          </a:p>
        </p:txBody>
      </p:sp>
      <p:sp>
        <p:nvSpPr>
          <p:cNvPr id="88067" name="Rectangle 2"/>
          <p:cNvSpPr>
            <a:spLocks noChangeArrowheads="1" noTextEdit="1"/>
          </p:cNvSpPr>
          <p:nvPr>
            <p:ph type="sldImg"/>
          </p:nvPr>
        </p:nvSpPr>
        <p:spPr bwMode="auto">
          <a:xfrm>
            <a:off x="904875" y="741363"/>
            <a:ext cx="4930775" cy="3698875"/>
          </a:xfrm>
          <a:noFill/>
          <a:ln>
            <a:solidFill>
              <a:srgbClr val="000000"/>
            </a:solidFill>
            <a:miter lim="800000"/>
            <a:headEnd/>
            <a:tailEnd/>
          </a:ln>
        </p:spPr>
      </p:sp>
      <p:sp>
        <p:nvSpPr>
          <p:cNvPr id="88068" name="Rectangle 3"/>
          <p:cNvSpPr>
            <a:spLocks noGrp="1" noChangeArrowheads="1"/>
          </p:cNvSpPr>
          <p:nvPr>
            <p:ph type="body" idx="1"/>
          </p:nvPr>
        </p:nvSpPr>
        <p:spPr bwMode="auto">
          <a:xfrm>
            <a:off x="674688" y="4686300"/>
            <a:ext cx="5386387" cy="4438650"/>
          </a:xfrm>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7C39EB4-E9A5-471E-98F8-8CA2A9E27FD3}" type="slidenum">
              <a:rPr lang="ko-KR" altLang="en-US" smtClean="0">
                <a:latin typeface="Arial" pitchFamily="34" charset="0"/>
                <a:ea typeface="ＭＳ Ｐゴシック" pitchFamily="50" charset="-128"/>
              </a:rPr>
              <a:pPr/>
              <a:t>16</a:t>
            </a:fld>
            <a:endParaRPr lang="en-US" altLang="ko-KR" smtClean="0">
              <a:latin typeface="Arial" pitchFamily="34" charset="0"/>
              <a:ea typeface="ＭＳ Ｐゴシック" pitchFamily="50" charset="-128"/>
            </a:endParaRPr>
          </a:p>
        </p:txBody>
      </p:sp>
      <p:sp>
        <p:nvSpPr>
          <p:cNvPr id="89091" name="Rectangle 2"/>
          <p:cNvSpPr>
            <a:spLocks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ja-JP" altLang="en-US" sz="1000" smtClean="0">
              <a:solidFill>
                <a:schemeClr val="tx2"/>
              </a:solidFill>
              <a:latin typeface="ＭＳ Ｐゴシック"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AAD9F97B-A522-40B8-A780-B0C1F8BD28F7}" type="slidenum">
              <a:rPr lang="ja-JP" altLang="en-US" smtClean="0">
                <a:latin typeface="Arial" pitchFamily="34" charset="0"/>
                <a:ea typeface="ＭＳ Ｐゴシック" pitchFamily="50" charset="-128"/>
              </a:rPr>
              <a:pPr defTabSz="906463"/>
              <a:t>17</a:t>
            </a:fld>
            <a:endParaRPr lang="en-US" altLang="ja-JP" smtClean="0">
              <a:latin typeface="Arial" pitchFamily="34" charset="0"/>
              <a:ea typeface="ＭＳ Ｐゴシック" pitchFamily="50" charset="-128"/>
            </a:endParaRPr>
          </a:p>
        </p:txBody>
      </p:sp>
      <p:sp>
        <p:nvSpPr>
          <p:cNvPr id="90115" name="Rectangle 2"/>
          <p:cNvSpPr>
            <a:spLocks noChangeArrowheads="1" noTextEdit="1"/>
          </p:cNvSpPr>
          <p:nvPr>
            <p:ph type="sldImg"/>
          </p:nvPr>
        </p:nvSpPr>
        <p:spPr bwMode="auto">
          <a:xfrm>
            <a:off x="904875" y="741363"/>
            <a:ext cx="4930775" cy="3698875"/>
          </a:xfrm>
          <a:noFill/>
          <a:ln>
            <a:solidFill>
              <a:srgbClr val="000000"/>
            </a:solidFill>
            <a:miter lim="800000"/>
            <a:headEnd/>
            <a:tailEnd/>
          </a:ln>
        </p:spPr>
      </p:sp>
      <p:sp>
        <p:nvSpPr>
          <p:cNvPr id="50180" name="Rectangle 3"/>
          <p:cNvSpPr>
            <a:spLocks noGrp="1" noChangeArrowheads="1"/>
          </p:cNvSpPr>
          <p:nvPr>
            <p:ph type="body" idx="1"/>
          </p:nvPr>
        </p:nvSpPr>
        <p:spPr>
          <a:xfrm>
            <a:off x="674688" y="4686300"/>
            <a:ext cx="5386387" cy="4438650"/>
          </a:xfrm>
          <a:ln/>
        </p:spPr>
        <p:txBody>
          <a:bodyPr>
            <a:normAutofit fontScale="25000" lnSpcReduction="20000"/>
          </a:bodyPr>
          <a:lstStyle/>
          <a:p>
            <a:pPr>
              <a:lnSpc>
                <a:spcPts val="2196"/>
              </a:lnSpc>
              <a:defRPr/>
            </a:pPr>
            <a:endParaRPr lang="ja-JP" altLang="en-US" dirty="0" smtClean="0">
              <a:latin typeface="HGP創英角ｺﾞｼｯｸUB" pitchFamily="50" charset="-128"/>
              <a:ea typeface="HGP創英角ｺﾞｼｯｸUB" pitchFamily="5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691846C0-EEB6-4C2F-87A9-7611F14683E7}" type="slidenum">
              <a:rPr lang="ja-JP" altLang="en-US" smtClean="0">
                <a:latin typeface="Arial" pitchFamily="34" charset="0"/>
                <a:ea typeface="ＭＳ Ｐゴシック" pitchFamily="50" charset="-128"/>
              </a:rPr>
              <a:pPr defTabSz="906463"/>
              <a:t>18</a:t>
            </a:fld>
            <a:endParaRPr lang="en-US" altLang="ja-JP" smtClean="0">
              <a:latin typeface="Arial" pitchFamily="34" charset="0"/>
              <a:ea typeface="ＭＳ Ｐゴシック" pitchFamily="50" charset="-128"/>
            </a:endParaRPr>
          </a:p>
        </p:txBody>
      </p:sp>
      <p:sp>
        <p:nvSpPr>
          <p:cNvPr id="91139" name="Rectangle 2"/>
          <p:cNvSpPr>
            <a:spLocks noChangeArrowheads="1" noTextEdit="1"/>
          </p:cNvSpPr>
          <p:nvPr>
            <p:ph type="sldImg"/>
          </p:nvPr>
        </p:nvSpPr>
        <p:spPr bwMode="auto">
          <a:xfrm>
            <a:off x="904875" y="741363"/>
            <a:ext cx="4930775" cy="3698875"/>
          </a:xfrm>
          <a:noFill/>
          <a:ln>
            <a:solidFill>
              <a:srgbClr val="000000"/>
            </a:solidFill>
            <a:miter lim="800000"/>
            <a:headEnd/>
            <a:tailEnd/>
          </a:ln>
        </p:spPr>
      </p:sp>
      <p:sp>
        <p:nvSpPr>
          <p:cNvPr id="55300" name="Rectangle 3"/>
          <p:cNvSpPr>
            <a:spLocks noGrp="1" noChangeArrowheads="1"/>
          </p:cNvSpPr>
          <p:nvPr>
            <p:ph type="body" idx="1"/>
          </p:nvPr>
        </p:nvSpPr>
        <p:spPr>
          <a:xfrm>
            <a:off x="674688" y="4686300"/>
            <a:ext cx="5386387" cy="4438650"/>
          </a:xfrm>
          <a:ln/>
        </p:spPr>
        <p:txBody>
          <a:bodyPr>
            <a:normAutofit lnSpcReduction="10000"/>
          </a:bodyPr>
          <a:lstStyle/>
          <a:p>
            <a:pPr eaLnBrk="1" hangingPunct="1">
              <a:defRPr/>
            </a:pPr>
            <a:endParaRPr lang="ja-JP"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D0722D97-D803-44CD-9524-98D00BC4D470}" type="slidenum">
              <a:rPr lang="ja-JP" altLang="en-US" smtClean="0">
                <a:latin typeface="Arial" pitchFamily="34" charset="0"/>
                <a:ea typeface="ＭＳ Ｐゴシック" pitchFamily="50" charset="-128"/>
              </a:rPr>
              <a:pPr defTabSz="906463"/>
              <a:t>22</a:t>
            </a:fld>
            <a:endParaRPr lang="en-US" altLang="ja-JP" smtClean="0">
              <a:latin typeface="Arial" pitchFamily="34" charset="0"/>
              <a:ea typeface="ＭＳ Ｐゴシック" pitchFamily="50" charset="-128"/>
            </a:endParaRPr>
          </a:p>
        </p:txBody>
      </p:sp>
      <p:sp>
        <p:nvSpPr>
          <p:cNvPr id="92163" name="Rectangle 2"/>
          <p:cNvSpPr>
            <a:spLocks noChangeArrowheads="1" noTextEdit="1"/>
          </p:cNvSpPr>
          <p:nvPr>
            <p:ph type="sldImg"/>
          </p:nvPr>
        </p:nvSpPr>
        <p:spPr bwMode="auto">
          <a:xfrm>
            <a:off x="904875" y="741363"/>
            <a:ext cx="4930775" cy="3698875"/>
          </a:xfrm>
          <a:noFill/>
          <a:ln>
            <a:solidFill>
              <a:srgbClr val="000000"/>
            </a:solidFill>
            <a:miter lim="800000"/>
            <a:headEnd/>
            <a:tailEnd/>
          </a:ln>
        </p:spPr>
      </p:sp>
      <p:sp>
        <p:nvSpPr>
          <p:cNvPr id="92164" name="Rectangle 3"/>
          <p:cNvSpPr>
            <a:spLocks noGrp="1" noChangeArrowheads="1"/>
          </p:cNvSpPr>
          <p:nvPr>
            <p:ph type="body" idx="1"/>
          </p:nvPr>
        </p:nvSpPr>
        <p:spPr bwMode="auto">
          <a:xfrm>
            <a:off x="674688" y="4686300"/>
            <a:ext cx="5386387" cy="4438650"/>
          </a:xfrm>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7D2DB472-25DF-4A80-B55B-47A002092DB0}" type="slidenum">
              <a:rPr lang="ja-JP" altLang="en-US" smtClean="0">
                <a:latin typeface="Arial" pitchFamily="34" charset="0"/>
                <a:ea typeface="ＭＳ Ｐゴシック" pitchFamily="50" charset="-128"/>
              </a:rPr>
              <a:pPr defTabSz="906463"/>
              <a:t>23</a:t>
            </a:fld>
            <a:endParaRPr lang="en-US" altLang="ja-JP" smtClean="0">
              <a:latin typeface="Arial" pitchFamily="34" charset="0"/>
              <a:ea typeface="ＭＳ Ｐゴシック" pitchFamily="50" charset="-128"/>
            </a:endParaRPr>
          </a:p>
        </p:txBody>
      </p:sp>
      <p:sp>
        <p:nvSpPr>
          <p:cNvPr id="93187" name="Rectangle 2"/>
          <p:cNvSpPr>
            <a:spLocks noChangeArrowheads="1" noTextEdit="1"/>
          </p:cNvSpPr>
          <p:nvPr>
            <p:ph type="sldImg"/>
          </p:nvPr>
        </p:nvSpPr>
        <p:spPr bwMode="auto">
          <a:xfrm>
            <a:off x="904875" y="741363"/>
            <a:ext cx="4930775" cy="3698875"/>
          </a:xfrm>
          <a:noFill/>
          <a:ln>
            <a:solidFill>
              <a:srgbClr val="000000"/>
            </a:solidFill>
            <a:miter lim="800000"/>
            <a:headEnd/>
            <a:tailEnd/>
          </a:ln>
        </p:spPr>
      </p:sp>
      <p:sp>
        <p:nvSpPr>
          <p:cNvPr id="93188" name="Rectangle 3"/>
          <p:cNvSpPr>
            <a:spLocks noGrp="1" noChangeArrowheads="1"/>
          </p:cNvSpPr>
          <p:nvPr>
            <p:ph type="body" idx="1"/>
          </p:nvPr>
        </p:nvSpPr>
        <p:spPr bwMode="auto">
          <a:xfrm>
            <a:off x="674688" y="4686300"/>
            <a:ext cx="5386387" cy="4438650"/>
          </a:xfrm>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E8F9C41C-2B5C-480D-A649-86C005295072}" type="slidenum">
              <a:rPr lang="ja-JP" altLang="en-US" smtClean="0">
                <a:latin typeface="Arial" pitchFamily="34" charset="0"/>
                <a:ea typeface="ＭＳ Ｐゴシック" pitchFamily="50" charset="-128"/>
              </a:rPr>
              <a:pPr defTabSz="906463"/>
              <a:t>24</a:t>
            </a:fld>
            <a:endParaRPr lang="en-US" altLang="ja-JP" smtClean="0">
              <a:latin typeface="Arial" pitchFamily="34" charset="0"/>
              <a:ea typeface="ＭＳ Ｐゴシック" pitchFamily="50" charset="-128"/>
            </a:endParaRPr>
          </a:p>
        </p:txBody>
      </p:sp>
      <p:sp>
        <p:nvSpPr>
          <p:cNvPr id="94211" name="Rectangle 2"/>
          <p:cNvSpPr>
            <a:spLocks noChangeArrowheads="1" noTextEdit="1"/>
          </p:cNvSpPr>
          <p:nvPr>
            <p:ph type="sldImg"/>
          </p:nvPr>
        </p:nvSpPr>
        <p:spPr bwMode="auto">
          <a:xfrm>
            <a:off x="904875" y="741363"/>
            <a:ext cx="4930775" cy="3698875"/>
          </a:xfrm>
          <a:noFill/>
          <a:ln>
            <a:solidFill>
              <a:srgbClr val="000000"/>
            </a:solidFill>
            <a:miter lim="800000"/>
            <a:headEnd/>
            <a:tailEnd/>
          </a:ln>
        </p:spPr>
      </p:sp>
      <p:sp>
        <p:nvSpPr>
          <p:cNvPr id="94212" name="Rectangle 3"/>
          <p:cNvSpPr>
            <a:spLocks noGrp="1" noChangeArrowheads="1"/>
          </p:cNvSpPr>
          <p:nvPr>
            <p:ph type="body" idx="1"/>
          </p:nvPr>
        </p:nvSpPr>
        <p:spPr bwMode="auto">
          <a:xfrm>
            <a:off x="674688" y="4686300"/>
            <a:ext cx="5386387" cy="4438650"/>
          </a:xfrm>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5B6FA8A4-5F76-424E-A6B7-1EA9F57BB625}" type="slidenum">
              <a:rPr lang="ja-JP" altLang="en-US" smtClean="0">
                <a:latin typeface="Arial" pitchFamily="34" charset="0"/>
                <a:ea typeface="ＭＳ Ｐゴシック" pitchFamily="50" charset="-128"/>
              </a:rPr>
              <a:pPr defTabSz="906463"/>
              <a:t>25</a:t>
            </a:fld>
            <a:endParaRPr lang="en-US" altLang="ja-JP" smtClean="0">
              <a:latin typeface="Arial" pitchFamily="34" charset="0"/>
              <a:ea typeface="ＭＳ Ｐゴシック" pitchFamily="50" charset="-128"/>
            </a:endParaRPr>
          </a:p>
        </p:txBody>
      </p:sp>
      <p:sp>
        <p:nvSpPr>
          <p:cNvPr id="95235" name="Rectangle 2"/>
          <p:cNvSpPr>
            <a:spLocks noChangeArrowheads="1" noTextEdit="1"/>
          </p:cNvSpPr>
          <p:nvPr>
            <p:ph type="sldImg"/>
          </p:nvPr>
        </p:nvSpPr>
        <p:spPr bwMode="auto">
          <a:xfrm>
            <a:off x="904875" y="741363"/>
            <a:ext cx="4930775" cy="3698875"/>
          </a:xfrm>
          <a:noFill/>
          <a:ln>
            <a:solidFill>
              <a:srgbClr val="000000"/>
            </a:solidFill>
            <a:miter lim="800000"/>
            <a:headEnd/>
            <a:tailEnd/>
          </a:ln>
        </p:spPr>
      </p:sp>
      <p:sp>
        <p:nvSpPr>
          <p:cNvPr id="95236" name="Rectangle 3"/>
          <p:cNvSpPr>
            <a:spLocks noGrp="1" noChangeArrowheads="1"/>
          </p:cNvSpPr>
          <p:nvPr>
            <p:ph type="body" idx="1"/>
          </p:nvPr>
        </p:nvSpPr>
        <p:spPr bwMode="auto">
          <a:xfrm>
            <a:off x="674688" y="4686300"/>
            <a:ext cx="5386387" cy="4438650"/>
          </a:xfrm>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16350" y="9372600"/>
            <a:ext cx="2919413" cy="493713"/>
          </a:xfrm>
          <a:prstGeom prst="rect">
            <a:avLst/>
          </a:prstGeom>
          <a:noFill/>
          <a:ln w="9525">
            <a:noFill/>
            <a:miter lim="800000"/>
            <a:headEnd/>
            <a:tailEnd/>
          </a:ln>
        </p:spPr>
        <p:txBody>
          <a:bodyPr lIns="90743" tIns="45373" rIns="90743" bIns="45373" anchor="b"/>
          <a:lstStyle/>
          <a:p>
            <a:pPr algn="r" latinLnBrk="1"/>
            <a:fld id="{E7A06A59-565F-4EBA-B5DF-0837F0E1DB76}" type="slidenum">
              <a:rPr lang="ko-KR" altLang="en-US" sz="1200">
                <a:latin typeface="Times New Roman" pitchFamily="18" charset="0"/>
                <a:ea typeface="굴림" pitchFamily="34" charset="-127"/>
              </a:rPr>
              <a:pPr algn="r" latinLnBrk="1"/>
              <a:t>26</a:t>
            </a:fld>
            <a:endParaRPr lang="en-US" altLang="ko-KR" sz="1200">
              <a:latin typeface="Times New Roman" pitchFamily="18" charset="0"/>
              <a:ea typeface="굴림" pitchFamily="34" charset="-127"/>
            </a:endParaRPr>
          </a:p>
        </p:txBody>
      </p:sp>
      <p:sp>
        <p:nvSpPr>
          <p:cNvPr id="96259" name="Rectangle 2"/>
          <p:cNvSpPr>
            <a:spLocks noChangeArrowheads="1" noTextEdit="1"/>
          </p:cNvSpPr>
          <p:nvPr>
            <p:ph type="sldImg"/>
          </p:nvPr>
        </p:nvSpPr>
        <p:spPr bwMode="auto">
          <a:xfrm>
            <a:off x="903288" y="739775"/>
            <a:ext cx="4932362" cy="3700463"/>
          </a:xfrm>
          <a:noFill/>
          <a:ln>
            <a:solidFill>
              <a:srgbClr val="000000"/>
            </a:solidFill>
            <a:miter lim="800000"/>
            <a:headEnd/>
            <a:tailEnd/>
          </a:ln>
        </p:spPr>
      </p:sp>
      <p:sp>
        <p:nvSpPr>
          <p:cNvPr id="96260" name="Rectangle 3"/>
          <p:cNvSpPr>
            <a:spLocks noGrp="1" noChangeArrowheads="1"/>
          </p:cNvSpPr>
          <p:nvPr>
            <p:ph type="body" idx="1"/>
          </p:nvPr>
        </p:nvSpPr>
        <p:spPr bwMode="auto">
          <a:xfrm>
            <a:off x="674688" y="4687888"/>
            <a:ext cx="5386387" cy="4438650"/>
          </a:xfrm>
          <a:noFill/>
        </p:spPr>
        <p:txBody>
          <a:bodyPr wrap="square" lIns="90743" tIns="45373" rIns="90743" bIns="45373"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4D6888F-41A8-4DAE-BBC9-A95DE679D838}" type="slidenum">
              <a:rPr lang="ko-KR" altLang="en-US" smtClean="0">
                <a:latin typeface="Arial" pitchFamily="34" charset="0"/>
                <a:ea typeface="ＭＳ Ｐゴシック" pitchFamily="50" charset="-128"/>
              </a:rPr>
              <a:pPr/>
              <a:t>5</a:t>
            </a:fld>
            <a:endParaRPr lang="en-US" altLang="ko-KR" smtClean="0">
              <a:latin typeface="Arial" pitchFamily="34" charset="0"/>
              <a:ea typeface="ＭＳ Ｐゴシック" pitchFamily="50" charset="-128"/>
            </a:endParaRPr>
          </a:p>
        </p:txBody>
      </p:sp>
      <p:sp>
        <p:nvSpPr>
          <p:cNvPr id="78851" name="Rectangle 2"/>
          <p:cNvSpPr>
            <a:spLocks noChangeArrowheads="1" noTextEdit="1"/>
          </p:cNvSpPr>
          <p:nvPr>
            <p:ph type="sldImg"/>
          </p:nvPr>
        </p:nvSpPr>
        <p:spPr bwMode="auto">
          <a:xfrm>
            <a:off x="901700" y="739775"/>
            <a:ext cx="4933950" cy="3700463"/>
          </a:xfrm>
          <a:noFill/>
          <a:ln>
            <a:solidFill>
              <a:srgbClr val="000000"/>
            </a:solidFill>
            <a:miter lim="800000"/>
            <a:headEnd/>
            <a:tailEnd/>
          </a:ln>
        </p:spPr>
      </p:sp>
      <p:sp>
        <p:nvSpPr>
          <p:cNvPr id="78852" name="Rectangle 3"/>
          <p:cNvSpPr>
            <a:spLocks noGrp="1" noChangeArrowheads="1"/>
          </p:cNvSpPr>
          <p:nvPr>
            <p:ph type="body" idx="1"/>
          </p:nvPr>
        </p:nvSpPr>
        <p:spPr bwMode="auto">
          <a:xfrm>
            <a:off x="674688" y="4687888"/>
            <a:ext cx="5386387" cy="4438650"/>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16350" y="9374188"/>
            <a:ext cx="2919413" cy="492125"/>
          </a:xfrm>
          <a:prstGeom prst="rect">
            <a:avLst/>
          </a:prstGeom>
          <a:noFill/>
          <a:ln w="9525">
            <a:noFill/>
            <a:miter lim="800000"/>
            <a:headEnd/>
            <a:tailEnd/>
          </a:ln>
        </p:spPr>
        <p:txBody>
          <a:bodyPr lIns="90734" tIns="45369" rIns="90734" bIns="45369" anchor="b"/>
          <a:lstStyle/>
          <a:p>
            <a:pPr algn="r" latinLnBrk="1"/>
            <a:fld id="{CC9626DB-A812-418C-BE06-895133E05589}" type="slidenum">
              <a:rPr lang="ko-KR" altLang="en-US" sz="1200">
                <a:latin typeface="Times New Roman" pitchFamily="18" charset="0"/>
                <a:ea typeface="굴림" pitchFamily="34" charset="-127"/>
              </a:rPr>
              <a:pPr algn="r" latinLnBrk="1"/>
              <a:t>29</a:t>
            </a:fld>
            <a:endParaRPr lang="en-US" altLang="ko-KR" sz="1200">
              <a:latin typeface="Times New Roman" pitchFamily="18" charset="0"/>
              <a:ea typeface="굴림" pitchFamily="34" charset="-127"/>
            </a:endParaRPr>
          </a:p>
        </p:txBody>
      </p:sp>
      <p:sp>
        <p:nvSpPr>
          <p:cNvPr id="97283" name="Rectangle 2"/>
          <p:cNvSpPr>
            <a:spLocks noChangeArrowheads="1" noTextEdit="1"/>
          </p:cNvSpPr>
          <p:nvPr>
            <p:ph type="sldImg"/>
          </p:nvPr>
        </p:nvSpPr>
        <p:spPr bwMode="auto">
          <a:xfrm>
            <a:off x="903288" y="739775"/>
            <a:ext cx="4933950" cy="3702050"/>
          </a:xfrm>
          <a:noFill/>
          <a:ln>
            <a:solidFill>
              <a:srgbClr val="000000"/>
            </a:solidFill>
            <a:miter lim="800000"/>
            <a:headEnd/>
            <a:tailEnd/>
          </a:ln>
        </p:spPr>
      </p:sp>
      <p:sp>
        <p:nvSpPr>
          <p:cNvPr id="97284" name="Rectangle 3"/>
          <p:cNvSpPr>
            <a:spLocks noGrp="1" noChangeArrowheads="1"/>
          </p:cNvSpPr>
          <p:nvPr>
            <p:ph type="body" idx="1"/>
          </p:nvPr>
        </p:nvSpPr>
        <p:spPr bwMode="auto">
          <a:xfrm>
            <a:off x="674688" y="4687888"/>
            <a:ext cx="5386387" cy="4438650"/>
          </a:xfrm>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16350" y="9374188"/>
            <a:ext cx="2919413" cy="492125"/>
          </a:xfrm>
          <a:prstGeom prst="rect">
            <a:avLst/>
          </a:prstGeom>
          <a:noFill/>
          <a:ln w="9525">
            <a:noFill/>
            <a:miter lim="800000"/>
            <a:headEnd/>
            <a:tailEnd/>
          </a:ln>
        </p:spPr>
        <p:txBody>
          <a:bodyPr lIns="90734" tIns="45369" rIns="90734" bIns="45369" anchor="b"/>
          <a:lstStyle/>
          <a:p>
            <a:pPr algn="r" latinLnBrk="1"/>
            <a:fld id="{CF068D52-3C6C-439D-8642-972986B2FBF5}" type="slidenum">
              <a:rPr lang="ko-KR" altLang="en-US" sz="1200">
                <a:latin typeface="Times New Roman" pitchFamily="18" charset="0"/>
                <a:ea typeface="굴림" pitchFamily="34" charset="-127"/>
              </a:rPr>
              <a:pPr algn="r" latinLnBrk="1"/>
              <a:t>30</a:t>
            </a:fld>
            <a:endParaRPr lang="en-US" altLang="ko-KR" sz="1200">
              <a:latin typeface="Times New Roman" pitchFamily="18" charset="0"/>
              <a:ea typeface="굴림" pitchFamily="34" charset="-127"/>
            </a:endParaRPr>
          </a:p>
        </p:txBody>
      </p:sp>
      <p:sp>
        <p:nvSpPr>
          <p:cNvPr id="98307" name="Rectangle 2"/>
          <p:cNvSpPr>
            <a:spLocks noChangeArrowheads="1" noTextEdit="1"/>
          </p:cNvSpPr>
          <p:nvPr>
            <p:ph type="sldImg"/>
          </p:nvPr>
        </p:nvSpPr>
        <p:spPr bwMode="auto">
          <a:xfrm>
            <a:off x="903288" y="739775"/>
            <a:ext cx="4933950" cy="3702050"/>
          </a:xfrm>
          <a:noFill/>
          <a:ln>
            <a:solidFill>
              <a:srgbClr val="000000"/>
            </a:solidFill>
            <a:miter lim="800000"/>
            <a:headEnd/>
            <a:tailEnd/>
          </a:ln>
        </p:spPr>
      </p:sp>
      <p:sp>
        <p:nvSpPr>
          <p:cNvPr id="98308" name="Rectangle 3"/>
          <p:cNvSpPr>
            <a:spLocks noGrp="1" noChangeArrowheads="1"/>
          </p:cNvSpPr>
          <p:nvPr>
            <p:ph type="body" idx="1"/>
          </p:nvPr>
        </p:nvSpPr>
        <p:spPr bwMode="auto">
          <a:xfrm>
            <a:off x="674688" y="4687888"/>
            <a:ext cx="5386387" cy="4438650"/>
          </a:xfrm>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3D98FC2-047A-4621-8B37-91F9C28FF6E7}" type="slidenum">
              <a:rPr lang="ko-KR" altLang="en-US" smtClean="0">
                <a:latin typeface="Arial" pitchFamily="34" charset="0"/>
                <a:ea typeface="ＭＳ Ｐゴシック" pitchFamily="50" charset="-128"/>
              </a:rPr>
              <a:pPr/>
              <a:t>31</a:t>
            </a:fld>
            <a:endParaRPr lang="en-US" altLang="ko-KR" smtClean="0">
              <a:latin typeface="Arial" pitchFamily="34" charset="0"/>
              <a:ea typeface="ＭＳ Ｐゴシック" pitchFamily="50" charset="-128"/>
            </a:endParaRPr>
          </a:p>
        </p:txBody>
      </p:sp>
      <p:sp>
        <p:nvSpPr>
          <p:cNvPr id="99331" name="Rectangle 2"/>
          <p:cNvSpPr>
            <a:spLocks noChangeArrowheads="1" noTextEdit="1"/>
          </p:cNvSpPr>
          <p:nvPr>
            <p:ph type="sldImg"/>
          </p:nvPr>
        </p:nvSpPr>
        <p:spPr bwMode="auto">
          <a:xfrm>
            <a:off x="901700" y="738188"/>
            <a:ext cx="4935538" cy="3702050"/>
          </a:xfrm>
          <a:noFill/>
          <a:ln>
            <a:solidFill>
              <a:srgbClr val="000000"/>
            </a:solidFill>
            <a:miter lim="800000"/>
            <a:headEnd/>
            <a:tailEnd/>
          </a:ln>
        </p:spPr>
      </p:sp>
      <p:sp>
        <p:nvSpPr>
          <p:cNvPr id="99332" name="Rectangle 3"/>
          <p:cNvSpPr>
            <a:spLocks noGrp="1" noChangeArrowheads="1"/>
          </p:cNvSpPr>
          <p:nvPr>
            <p:ph type="body" idx="1"/>
          </p:nvPr>
        </p:nvSpPr>
        <p:spPr bwMode="auto">
          <a:xfrm>
            <a:off x="674688" y="4687888"/>
            <a:ext cx="5386387" cy="4440237"/>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408D733A-C728-4F98-BFF2-74023ED12ECD}" type="slidenum">
              <a:rPr lang="ja-JP" altLang="en-US" smtClean="0">
                <a:latin typeface="Arial" pitchFamily="34" charset="0"/>
                <a:ea typeface="ＭＳ Ｐゴシック" pitchFamily="50" charset="-128"/>
              </a:rPr>
              <a:pPr defTabSz="906463"/>
              <a:t>35</a:t>
            </a:fld>
            <a:endParaRPr lang="en-US" altLang="ja-JP" smtClean="0">
              <a:latin typeface="Arial" pitchFamily="34" charset="0"/>
              <a:ea typeface="ＭＳ Ｐゴシック" pitchFamily="50" charset="-128"/>
            </a:endParaRPr>
          </a:p>
        </p:txBody>
      </p:sp>
      <p:sp>
        <p:nvSpPr>
          <p:cNvPr id="100355" name="Rectangle 2"/>
          <p:cNvSpPr>
            <a:spLocks noRot="1" noChangeArrowheads="1" noTextEdit="1"/>
          </p:cNvSpPr>
          <p:nvPr>
            <p:ph type="sldImg"/>
          </p:nvPr>
        </p:nvSpPr>
        <p:spPr bwMode="auto">
          <a:xfrm>
            <a:off x="906463" y="739775"/>
            <a:ext cx="4933950" cy="3700463"/>
          </a:xfrm>
          <a:noFill/>
          <a:ln>
            <a:solidFill>
              <a:srgbClr val="000000"/>
            </a:solidFill>
            <a:miter lim="800000"/>
            <a:headEnd/>
            <a:tailEnd/>
          </a:ln>
        </p:spPr>
      </p:sp>
      <p:sp>
        <p:nvSpPr>
          <p:cNvPr id="100356" name="Rectangle 3"/>
          <p:cNvSpPr>
            <a:spLocks noGrp="1" noChangeArrowheads="1"/>
          </p:cNvSpPr>
          <p:nvPr>
            <p:ph type="body" idx="1"/>
          </p:nvPr>
        </p:nvSpPr>
        <p:spPr bwMode="auto">
          <a:xfrm>
            <a:off x="900113" y="4687888"/>
            <a:ext cx="4935537" cy="4438650"/>
          </a:xfrm>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EF0399C8-0DA8-4E33-919E-7FFCF18C0C95}" type="slidenum">
              <a:rPr lang="ja-JP" altLang="en-US" smtClean="0">
                <a:latin typeface="Arial" pitchFamily="34" charset="0"/>
                <a:ea typeface="ＭＳ Ｐゴシック" pitchFamily="50" charset="-128"/>
              </a:rPr>
              <a:pPr defTabSz="906463"/>
              <a:t>36</a:t>
            </a:fld>
            <a:endParaRPr lang="en-US" altLang="ja-JP" smtClean="0">
              <a:latin typeface="Arial" pitchFamily="34" charset="0"/>
              <a:ea typeface="ＭＳ Ｐゴシック" pitchFamily="50" charset="-128"/>
            </a:endParaRPr>
          </a:p>
        </p:txBody>
      </p:sp>
      <p:sp>
        <p:nvSpPr>
          <p:cNvPr id="101379" name="Rectangle 2"/>
          <p:cNvSpPr>
            <a:spLocks noChangeArrowheads="1" noTextEdit="1"/>
          </p:cNvSpPr>
          <p:nvPr>
            <p:ph type="sldImg"/>
          </p:nvPr>
        </p:nvSpPr>
        <p:spPr bwMode="auto">
          <a:xfrm>
            <a:off x="904875" y="741363"/>
            <a:ext cx="4930775" cy="3698875"/>
          </a:xfrm>
          <a:noFill/>
          <a:ln>
            <a:solidFill>
              <a:srgbClr val="000000"/>
            </a:solidFill>
            <a:miter lim="800000"/>
            <a:headEnd/>
            <a:tailEnd/>
          </a:ln>
        </p:spPr>
      </p:sp>
      <p:sp>
        <p:nvSpPr>
          <p:cNvPr id="101380" name="Rectangle 3"/>
          <p:cNvSpPr>
            <a:spLocks noGrp="1" noChangeArrowheads="1"/>
          </p:cNvSpPr>
          <p:nvPr>
            <p:ph type="body" idx="1"/>
          </p:nvPr>
        </p:nvSpPr>
        <p:spPr bwMode="auto">
          <a:xfrm>
            <a:off x="674688" y="4686300"/>
            <a:ext cx="5386387" cy="4438650"/>
          </a:xfrm>
          <a:noFill/>
        </p:spPr>
        <p:txBody>
          <a:bodyPr wrap="square" numCol="1" anchor="t" anchorCtr="0" compatLnSpc="1">
            <a:prstTxWarp prst="textNoShape">
              <a:avLst/>
            </a:prstTxWarp>
          </a:bodyPr>
          <a:lstStyle/>
          <a:p>
            <a:endParaRPr lang="ja-JP" altLang="en-US" smtClean="0">
              <a:latin typeface="Impact" pitchFamily="34" charset="0"/>
              <a:ea typeface="HGP創英角ｺﾞｼｯｸUB" pitchFamily="5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EF3F23B1-F441-4277-A685-D812AAA30379}" type="slidenum">
              <a:rPr lang="ja-JP" altLang="en-US" smtClean="0">
                <a:latin typeface="Arial" pitchFamily="34" charset="0"/>
                <a:ea typeface="ＭＳ Ｐゴシック" pitchFamily="50" charset="-128"/>
              </a:rPr>
              <a:pPr defTabSz="906463"/>
              <a:t>37</a:t>
            </a:fld>
            <a:endParaRPr lang="en-US" altLang="ja-JP" smtClean="0">
              <a:latin typeface="Arial" pitchFamily="34" charset="0"/>
              <a:ea typeface="ＭＳ Ｐゴシック" pitchFamily="50" charset="-128"/>
            </a:endParaRPr>
          </a:p>
        </p:txBody>
      </p:sp>
      <p:sp>
        <p:nvSpPr>
          <p:cNvPr id="102403" name="Rectangle 2"/>
          <p:cNvSpPr>
            <a:spLocks noChangeArrowheads="1" noTextEdit="1"/>
          </p:cNvSpPr>
          <p:nvPr>
            <p:ph type="sldImg"/>
          </p:nvPr>
        </p:nvSpPr>
        <p:spPr bwMode="auto">
          <a:xfrm>
            <a:off x="904875" y="741363"/>
            <a:ext cx="4930775" cy="3698875"/>
          </a:xfrm>
          <a:noFill/>
          <a:ln>
            <a:solidFill>
              <a:srgbClr val="000000"/>
            </a:solidFill>
            <a:miter lim="800000"/>
            <a:headEnd/>
            <a:tailEnd/>
          </a:ln>
        </p:spPr>
      </p:sp>
      <p:sp>
        <p:nvSpPr>
          <p:cNvPr id="102404" name="Rectangle 3"/>
          <p:cNvSpPr>
            <a:spLocks noGrp="1" noChangeArrowheads="1"/>
          </p:cNvSpPr>
          <p:nvPr>
            <p:ph type="body" idx="1"/>
          </p:nvPr>
        </p:nvSpPr>
        <p:spPr bwMode="auto">
          <a:xfrm>
            <a:off x="674688" y="4686300"/>
            <a:ext cx="5386387" cy="4438650"/>
          </a:xfrm>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470E494E-A4A2-4205-99DF-20C80335E44B}" type="slidenum">
              <a:rPr lang="ja-JP" altLang="en-US" smtClean="0">
                <a:latin typeface="Arial" pitchFamily="34" charset="0"/>
                <a:ea typeface="ＭＳ Ｐゴシック" pitchFamily="50" charset="-128"/>
              </a:rPr>
              <a:pPr defTabSz="906463"/>
              <a:t>38</a:t>
            </a:fld>
            <a:endParaRPr lang="en-US" altLang="ja-JP" smtClean="0">
              <a:latin typeface="Arial" pitchFamily="34" charset="0"/>
              <a:ea typeface="ＭＳ Ｐゴシック" pitchFamily="50" charset="-128"/>
            </a:endParaRPr>
          </a:p>
        </p:txBody>
      </p:sp>
      <p:sp>
        <p:nvSpPr>
          <p:cNvPr id="103427" name="Rectangle 2"/>
          <p:cNvSpPr>
            <a:spLocks noChangeArrowheads="1" noTextEdit="1"/>
          </p:cNvSpPr>
          <p:nvPr>
            <p:ph type="sldImg"/>
          </p:nvPr>
        </p:nvSpPr>
        <p:spPr bwMode="auto">
          <a:xfrm>
            <a:off x="904875" y="741363"/>
            <a:ext cx="4930775" cy="3698875"/>
          </a:xfrm>
          <a:noFill/>
          <a:ln>
            <a:solidFill>
              <a:srgbClr val="000000"/>
            </a:solidFill>
            <a:miter lim="800000"/>
            <a:headEnd/>
            <a:tailEnd/>
          </a:ln>
        </p:spPr>
      </p:sp>
      <p:sp>
        <p:nvSpPr>
          <p:cNvPr id="103428" name="Rectangle 3"/>
          <p:cNvSpPr>
            <a:spLocks noGrp="1" noChangeArrowheads="1"/>
          </p:cNvSpPr>
          <p:nvPr>
            <p:ph type="body" idx="1"/>
          </p:nvPr>
        </p:nvSpPr>
        <p:spPr bwMode="auto">
          <a:xfrm>
            <a:off x="674688" y="4686300"/>
            <a:ext cx="5386387" cy="4438650"/>
          </a:xfrm>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5332D342-7EAC-4C26-B949-8A93D09B5607}" type="slidenum">
              <a:rPr lang="ja-JP" altLang="en-US" smtClean="0">
                <a:latin typeface="Arial" pitchFamily="34" charset="0"/>
                <a:ea typeface="ＭＳ Ｐゴシック" pitchFamily="50" charset="-128"/>
              </a:rPr>
              <a:pPr defTabSz="906463"/>
              <a:t>39</a:t>
            </a:fld>
            <a:endParaRPr lang="en-US" altLang="ja-JP" smtClean="0">
              <a:latin typeface="Arial" pitchFamily="34" charset="0"/>
              <a:ea typeface="ＭＳ Ｐゴシック" pitchFamily="50" charset="-128"/>
            </a:endParaRPr>
          </a:p>
        </p:txBody>
      </p:sp>
      <p:sp>
        <p:nvSpPr>
          <p:cNvPr id="104451" name="Rectangle 2"/>
          <p:cNvSpPr>
            <a:spLocks noChangeArrowheads="1" noTextEdit="1"/>
          </p:cNvSpPr>
          <p:nvPr>
            <p:ph type="sldImg"/>
          </p:nvPr>
        </p:nvSpPr>
        <p:spPr bwMode="auto">
          <a:xfrm>
            <a:off x="904875" y="741363"/>
            <a:ext cx="4930775" cy="3698875"/>
          </a:xfrm>
          <a:noFill/>
          <a:ln>
            <a:solidFill>
              <a:srgbClr val="000000"/>
            </a:solidFill>
            <a:miter lim="800000"/>
            <a:headEnd/>
            <a:tailEnd/>
          </a:ln>
        </p:spPr>
      </p:sp>
      <p:sp>
        <p:nvSpPr>
          <p:cNvPr id="104452" name="Rectangle 3"/>
          <p:cNvSpPr>
            <a:spLocks noGrp="1" noChangeArrowheads="1"/>
          </p:cNvSpPr>
          <p:nvPr>
            <p:ph type="body" idx="1"/>
          </p:nvPr>
        </p:nvSpPr>
        <p:spPr bwMode="auto">
          <a:xfrm>
            <a:off x="674688" y="4686300"/>
            <a:ext cx="5386387" cy="4438650"/>
          </a:xfrm>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CCA9BC24-D167-4917-9DBD-032E7A06CB3D}" type="slidenum">
              <a:rPr lang="ja-JP" altLang="en-US" smtClean="0">
                <a:latin typeface="Arial" pitchFamily="34" charset="0"/>
                <a:ea typeface="ＭＳ Ｐゴシック" pitchFamily="50" charset="-128"/>
              </a:rPr>
              <a:pPr defTabSz="906463"/>
              <a:t>40</a:t>
            </a:fld>
            <a:endParaRPr lang="en-US" altLang="ja-JP" smtClean="0">
              <a:latin typeface="Arial" pitchFamily="34" charset="0"/>
              <a:ea typeface="ＭＳ Ｐゴシック" pitchFamily="50" charset="-128"/>
            </a:endParaRPr>
          </a:p>
        </p:txBody>
      </p:sp>
      <p:sp>
        <p:nvSpPr>
          <p:cNvPr id="105475" name="Rectangle 2"/>
          <p:cNvSpPr>
            <a:spLocks noChangeArrowheads="1" noTextEdit="1"/>
          </p:cNvSpPr>
          <p:nvPr>
            <p:ph type="sldImg"/>
          </p:nvPr>
        </p:nvSpPr>
        <p:spPr bwMode="auto">
          <a:xfrm>
            <a:off x="904875" y="741363"/>
            <a:ext cx="4930775" cy="3698875"/>
          </a:xfrm>
          <a:noFill/>
          <a:ln>
            <a:solidFill>
              <a:srgbClr val="000000"/>
            </a:solidFill>
            <a:miter lim="800000"/>
            <a:headEnd/>
            <a:tailEnd/>
          </a:ln>
        </p:spPr>
      </p:sp>
      <p:sp>
        <p:nvSpPr>
          <p:cNvPr id="105476" name="Rectangle 3"/>
          <p:cNvSpPr>
            <a:spLocks noGrp="1" noChangeArrowheads="1"/>
          </p:cNvSpPr>
          <p:nvPr>
            <p:ph type="body" idx="1"/>
          </p:nvPr>
        </p:nvSpPr>
        <p:spPr bwMode="auto">
          <a:xfrm>
            <a:off x="674688" y="4686300"/>
            <a:ext cx="5386387" cy="4438650"/>
          </a:xfrm>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7B1567A8-0B16-447D-8154-929739CC6498}" type="slidenum">
              <a:rPr lang="ja-JP" altLang="en-US" smtClean="0">
                <a:latin typeface="Arial" pitchFamily="34" charset="0"/>
                <a:ea typeface="ＭＳ Ｐゴシック" pitchFamily="50" charset="-128"/>
              </a:rPr>
              <a:pPr defTabSz="906463"/>
              <a:t>41</a:t>
            </a:fld>
            <a:endParaRPr lang="en-US" altLang="ja-JP" smtClean="0">
              <a:latin typeface="Arial" pitchFamily="34" charset="0"/>
              <a:ea typeface="ＭＳ Ｐゴシック" pitchFamily="50" charset="-128"/>
            </a:endParaRPr>
          </a:p>
        </p:txBody>
      </p:sp>
      <p:sp>
        <p:nvSpPr>
          <p:cNvPr id="106499" name="Rectangle 2"/>
          <p:cNvSpPr>
            <a:spLocks noChangeArrowheads="1" noTextEdit="1"/>
          </p:cNvSpPr>
          <p:nvPr>
            <p:ph type="sldImg"/>
          </p:nvPr>
        </p:nvSpPr>
        <p:spPr bwMode="auto">
          <a:xfrm>
            <a:off x="904875" y="741363"/>
            <a:ext cx="4930775" cy="3698875"/>
          </a:xfrm>
          <a:noFill/>
          <a:ln>
            <a:solidFill>
              <a:srgbClr val="000000"/>
            </a:solidFill>
            <a:miter lim="800000"/>
            <a:headEnd/>
            <a:tailEnd/>
          </a:ln>
        </p:spPr>
      </p:sp>
      <p:sp>
        <p:nvSpPr>
          <p:cNvPr id="106500" name="Rectangle 3"/>
          <p:cNvSpPr>
            <a:spLocks noGrp="1" noChangeArrowheads="1"/>
          </p:cNvSpPr>
          <p:nvPr>
            <p:ph type="body" idx="1"/>
          </p:nvPr>
        </p:nvSpPr>
        <p:spPr bwMode="auto">
          <a:xfrm>
            <a:off x="674688" y="4686300"/>
            <a:ext cx="5386387" cy="4438650"/>
          </a:xfrm>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08DA2E4-4552-4C6B-8983-460CEDD07B96}" type="slidenum">
              <a:rPr lang="ko-KR" altLang="en-US" smtClean="0">
                <a:latin typeface="Arial" pitchFamily="34" charset="0"/>
                <a:ea typeface="ＭＳ Ｐゴシック" pitchFamily="50" charset="-128"/>
              </a:rPr>
              <a:pPr/>
              <a:t>6</a:t>
            </a:fld>
            <a:endParaRPr lang="en-US" altLang="ko-KR" smtClean="0">
              <a:latin typeface="Arial" pitchFamily="34" charset="0"/>
              <a:ea typeface="ＭＳ Ｐゴシック" pitchFamily="50" charset="-128"/>
            </a:endParaRPr>
          </a:p>
        </p:txBody>
      </p:sp>
      <p:sp>
        <p:nvSpPr>
          <p:cNvPr id="79875" name="Rectangle 2"/>
          <p:cNvSpPr>
            <a:spLocks noChangeArrowheads="1" noTextEdit="1"/>
          </p:cNvSpPr>
          <p:nvPr>
            <p:ph type="sldImg"/>
          </p:nvPr>
        </p:nvSpPr>
        <p:spPr bwMode="auto">
          <a:xfrm>
            <a:off x="901700" y="739775"/>
            <a:ext cx="4933950" cy="3700463"/>
          </a:xfrm>
          <a:noFill/>
          <a:ln>
            <a:solidFill>
              <a:srgbClr val="000000"/>
            </a:solidFill>
            <a:miter lim="800000"/>
            <a:headEnd/>
            <a:tailEnd/>
          </a:ln>
        </p:spPr>
      </p:sp>
      <p:sp>
        <p:nvSpPr>
          <p:cNvPr id="79876" name="Rectangle 3"/>
          <p:cNvSpPr>
            <a:spLocks noGrp="1" noChangeArrowheads="1"/>
          </p:cNvSpPr>
          <p:nvPr>
            <p:ph type="body" idx="1"/>
          </p:nvPr>
        </p:nvSpPr>
        <p:spPr bwMode="auto">
          <a:xfrm>
            <a:off x="674688" y="4687888"/>
            <a:ext cx="5386387" cy="4438650"/>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7B2172D4-CD28-4964-8CFD-0AC29A958ED9}" type="slidenum">
              <a:rPr lang="ja-JP" altLang="en-US" smtClean="0">
                <a:latin typeface="Arial" pitchFamily="34" charset="0"/>
                <a:ea typeface="ＭＳ Ｐゴシック" pitchFamily="50" charset="-128"/>
              </a:rPr>
              <a:pPr defTabSz="906463"/>
              <a:t>42</a:t>
            </a:fld>
            <a:endParaRPr lang="en-US" altLang="ja-JP" smtClean="0">
              <a:latin typeface="Arial" pitchFamily="34" charset="0"/>
              <a:ea typeface="ＭＳ Ｐゴシック" pitchFamily="50" charset="-128"/>
            </a:endParaRPr>
          </a:p>
        </p:txBody>
      </p:sp>
      <p:sp>
        <p:nvSpPr>
          <p:cNvPr id="107523" name="Rectangle 2"/>
          <p:cNvSpPr>
            <a:spLocks noChangeArrowheads="1" noTextEdit="1"/>
          </p:cNvSpPr>
          <p:nvPr>
            <p:ph type="sldImg"/>
          </p:nvPr>
        </p:nvSpPr>
        <p:spPr bwMode="auto">
          <a:xfrm>
            <a:off x="904875" y="741363"/>
            <a:ext cx="4930775" cy="3698875"/>
          </a:xfrm>
          <a:noFill/>
          <a:ln>
            <a:solidFill>
              <a:srgbClr val="000000"/>
            </a:solidFill>
            <a:miter lim="800000"/>
            <a:headEnd/>
            <a:tailEnd/>
          </a:ln>
        </p:spPr>
      </p:sp>
      <p:sp>
        <p:nvSpPr>
          <p:cNvPr id="107524" name="Rectangle 3"/>
          <p:cNvSpPr>
            <a:spLocks noGrp="1" noChangeArrowheads="1"/>
          </p:cNvSpPr>
          <p:nvPr>
            <p:ph type="body" idx="1"/>
          </p:nvPr>
        </p:nvSpPr>
        <p:spPr bwMode="auto">
          <a:xfrm>
            <a:off x="674688" y="4686300"/>
            <a:ext cx="5386387" cy="4438650"/>
          </a:xfrm>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noTextEdit="1"/>
          </p:cNvSpPr>
          <p:nvPr>
            <p:ph type="sldImg"/>
          </p:nvPr>
        </p:nvSpPr>
        <p:spPr bwMode="auto">
          <a:xfrm>
            <a:off x="906463" y="742950"/>
            <a:ext cx="4930775" cy="3698875"/>
          </a:xfrm>
          <a:noFill/>
          <a:ln>
            <a:solidFill>
              <a:srgbClr val="000000"/>
            </a:solidFill>
            <a:miter lim="800000"/>
            <a:headEnd/>
            <a:tailEnd/>
          </a:ln>
        </p:spPr>
      </p:sp>
      <p:sp>
        <p:nvSpPr>
          <p:cNvPr id="108547" name="Rectangle 3"/>
          <p:cNvSpPr>
            <a:spLocks noGrp="1" noChangeArrowheads="1"/>
          </p:cNvSpPr>
          <p:nvPr>
            <p:ph type="body" idx="1"/>
          </p:nvPr>
        </p:nvSpPr>
        <p:spPr bwMode="auto">
          <a:xfrm>
            <a:off x="898525" y="4687888"/>
            <a:ext cx="4938713" cy="4435475"/>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B47B26C7-E0A8-48D8-8AAC-7B1BB25612B3}" type="slidenum">
              <a:rPr lang="ja-JP" altLang="en-US" smtClean="0">
                <a:latin typeface="Arial" pitchFamily="34" charset="0"/>
                <a:ea typeface="ＭＳ Ｐゴシック" pitchFamily="50" charset="-128"/>
              </a:rPr>
              <a:pPr defTabSz="906463"/>
              <a:t>44</a:t>
            </a:fld>
            <a:endParaRPr lang="en-US" altLang="ja-JP" smtClean="0">
              <a:latin typeface="Arial" pitchFamily="34" charset="0"/>
              <a:ea typeface="ＭＳ Ｐゴシック" pitchFamily="50" charset="-128"/>
            </a:endParaRPr>
          </a:p>
        </p:txBody>
      </p:sp>
      <p:sp>
        <p:nvSpPr>
          <p:cNvPr id="109571" name="Rectangle 2"/>
          <p:cNvSpPr>
            <a:spLocks noRot="1" noChangeArrowheads="1" noTextEdit="1"/>
          </p:cNvSpPr>
          <p:nvPr>
            <p:ph type="sldImg"/>
          </p:nvPr>
        </p:nvSpPr>
        <p:spPr bwMode="auto">
          <a:xfrm>
            <a:off x="906463" y="741363"/>
            <a:ext cx="4930775" cy="3698875"/>
          </a:xfrm>
          <a:noFill/>
          <a:ln>
            <a:solidFill>
              <a:srgbClr val="000000"/>
            </a:solidFill>
            <a:miter lim="800000"/>
            <a:headEnd/>
            <a:tailEnd/>
          </a:ln>
        </p:spPr>
      </p:sp>
      <p:sp>
        <p:nvSpPr>
          <p:cNvPr id="109572" name="Rectangle 3"/>
          <p:cNvSpPr>
            <a:spLocks noGrp="1" noChangeArrowheads="1"/>
          </p:cNvSpPr>
          <p:nvPr>
            <p:ph type="body" idx="1"/>
          </p:nvPr>
        </p:nvSpPr>
        <p:spPr bwMode="auto">
          <a:xfrm>
            <a:off x="900113" y="4687888"/>
            <a:ext cx="4935537" cy="4437062"/>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D806FB89-F7B9-43E8-843D-DFE11B3835FE}" type="slidenum">
              <a:rPr lang="ja-JP" altLang="en-US" smtClean="0">
                <a:latin typeface="Arial" pitchFamily="34" charset="0"/>
                <a:ea typeface="ＭＳ Ｐゴシック" pitchFamily="50" charset="-128"/>
              </a:rPr>
              <a:pPr defTabSz="906463"/>
              <a:t>45</a:t>
            </a:fld>
            <a:endParaRPr lang="en-US" altLang="ja-JP" smtClean="0">
              <a:latin typeface="Arial" pitchFamily="34" charset="0"/>
              <a:ea typeface="ＭＳ Ｐゴシック" pitchFamily="50" charset="-128"/>
            </a:endParaRPr>
          </a:p>
        </p:txBody>
      </p:sp>
      <p:sp>
        <p:nvSpPr>
          <p:cNvPr id="110595" name="Rectangle 2"/>
          <p:cNvSpPr>
            <a:spLocks noRot="1" noChangeArrowheads="1" noTextEdit="1"/>
          </p:cNvSpPr>
          <p:nvPr>
            <p:ph type="sldImg"/>
          </p:nvPr>
        </p:nvSpPr>
        <p:spPr bwMode="auto">
          <a:xfrm>
            <a:off x="906463" y="741363"/>
            <a:ext cx="4930775" cy="3698875"/>
          </a:xfrm>
          <a:noFill/>
          <a:ln>
            <a:solidFill>
              <a:srgbClr val="000000"/>
            </a:solidFill>
            <a:miter lim="800000"/>
            <a:headEnd/>
            <a:tailEnd/>
          </a:ln>
        </p:spPr>
      </p:sp>
      <p:sp>
        <p:nvSpPr>
          <p:cNvPr id="110596" name="Rectangle 3"/>
          <p:cNvSpPr>
            <a:spLocks noGrp="1" noChangeArrowheads="1"/>
          </p:cNvSpPr>
          <p:nvPr>
            <p:ph type="body" idx="1"/>
          </p:nvPr>
        </p:nvSpPr>
        <p:spPr bwMode="auto">
          <a:xfrm>
            <a:off x="900113" y="4687888"/>
            <a:ext cx="4935537" cy="4437062"/>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A2A860C4-2855-4B37-BB1D-A5FCF7FB8493}" type="slidenum">
              <a:rPr lang="ja-JP" altLang="en-US" smtClean="0">
                <a:latin typeface="Arial" pitchFamily="34" charset="0"/>
                <a:ea typeface="ＭＳ Ｐゴシック" pitchFamily="50" charset="-128"/>
              </a:rPr>
              <a:pPr defTabSz="906463"/>
              <a:t>46</a:t>
            </a:fld>
            <a:endParaRPr lang="en-US" altLang="ja-JP" smtClean="0">
              <a:latin typeface="Arial" pitchFamily="34" charset="0"/>
              <a:ea typeface="ＭＳ Ｐゴシック" pitchFamily="50" charset="-128"/>
            </a:endParaRPr>
          </a:p>
        </p:txBody>
      </p:sp>
      <p:sp>
        <p:nvSpPr>
          <p:cNvPr id="111619" name="Rectangle 2"/>
          <p:cNvSpPr>
            <a:spLocks noRot="1" noChangeArrowheads="1" noTextEdit="1"/>
          </p:cNvSpPr>
          <p:nvPr>
            <p:ph type="sldImg"/>
          </p:nvPr>
        </p:nvSpPr>
        <p:spPr bwMode="auto">
          <a:xfrm>
            <a:off x="906463" y="741363"/>
            <a:ext cx="4930775" cy="3698875"/>
          </a:xfrm>
          <a:noFill/>
          <a:ln>
            <a:solidFill>
              <a:srgbClr val="000000"/>
            </a:solidFill>
            <a:miter lim="800000"/>
            <a:headEnd/>
            <a:tailEnd/>
          </a:ln>
        </p:spPr>
      </p:sp>
      <p:sp>
        <p:nvSpPr>
          <p:cNvPr id="111620" name="Rectangle 3"/>
          <p:cNvSpPr>
            <a:spLocks noGrp="1" noChangeArrowheads="1"/>
          </p:cNvSpPr>
          <p:nvPr>
            <p:ph type="body" idx="1"/>
          </p:nvPr>
        </p:nvSpPr>
        <p:spPr bwMode="auto">
          <a:xfrm>
            <a:off x="900113" y="4687888"/>
            <a:ext cx="4935537" cy="4437062"/>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65471FB5-76D4-4252-86AB-4FA2AA302F66}" type="slidenum">
              <a:rPr lang="ja-JP" altLang="en-US" smtClean="0">
                <a:latin typeface="Arial" pitchFamily="34" charset="0"/>
                <a:ea typeface="ＭＳ Ｐゴシック" pitchFamily="50" charset="-128"/>
              </a:rPr>
              <a:pPr defTabSz="906463"/>
              <a:t>47</a:t>
            </a:fld>
            <a:endParaRPr lang="en-US" altLang="ja-JP" smtClean="0">
              <a:latin typeface="Arial" pitchFamily="34" charset="0"/>
              <a:ea typeface="ＭＳ Ｐゴシック" pitchFamily="50" charset="-128"/>
            </a:endParaRPr>
          </a:p>
        </p:txBody>
      </p:sp>
      <p:sp>
        <p:nvSpPr>
          <p:cNvPr id="112643" name="Rectangle 2"/>
          <p:cNvSpPr>
            <a:spLocks noRot="1" noChangeArrowheads="1" noTextEdit="1"/>
          </p:cNvSpPr>
          <p:nvPr>
            <p:ph type="sldImg"/>
          </p:nvPr>
        </p:nvSpPr>
        <p:spPr bwMode="auto">
          <a:xfrm>
            <a:off x="906463" y="741363"/>
            <a:ext cx="4930775" cy="3698875"/>
          </a:xfrm>
          <a:noFill/>
          <a:ln>
            <a:solidFill>
              <a:srgbClr val="000000"/>
            </a:solidFill>
            <a:miter lim="800000"/>
            <a:headEnd/>
            <a:tailEnd/>
          </a:ln>
        </p:spPr>
      </p:sp>
      <p:sp>
        <p:nvSpPr>
          <p:cNvPr id="112644" name="Rectangle 3"/>
          <p:cNvSpPr>
            <a:spLocks noGrp="1" noChangeArrowheads="1"/>
          </p:cNvSpPr>
          <p:nvPr>
            <p:ph type="body" idx="1"/>
          </p:nvPr>
        </p:nvSpPr>
        <p:spPr bwMode="auto">
          <a:xfrm>
            <a:off x="900113" y="4687888"/>
            <a:ext cx="4935537" cy="4437062"/>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245E364F-7610-4892-8616-7ED674E1A202}" type="slidenum">
              <a:rPr lang="ja-JP" altLang="en-US" smtClean="0">
                <a:latin typeface="Arial" pitchFamily="34" charset="0"/>
                <a:ea typeface="ＭＳ Ｐゴシック" pitchFamily="50" charset="-128"/>
              </a:rPr>
              <a:pPr defTabSz="906463"/>
              <a:t>48</a:t>
            </a:fld>
            <a:endParaRPr lang="en-US" altLang="ja-JP" smtClean="0">
              <a:latin typeface="Arial" pitchFamily="34" charset="0"/>
              <a:ea typeface="ＭＳ Ｐゴシック" pitchFamily="50" charset="-128"/>
            </a:endParaRPr>
          </a:p>
        </p:txBody>
      </p:sp>
      <p:sp>
        <p:nvSpPr>
          <p:cNvPr id="113667" name="Rectangle 2"/>
          <p:cNvSpPr>
            <a:spLocks noRot="1" noChangeArrowheads="1" noTextEdit="1"/>
          </p:cNvSpPr>
          <p:nvPr>
            <p:ph type="sldImg"/>
          </p:nvPr>
        </p:nvSpPr>
        <p:spPr bwMode="auto">
          <a:xfrm>
            <a:off x="906463" y="741363"/>
            <a:ext cx="4930775" cy="3698875"/>
          </a:xfrm>
          <a:noFill/>
          <a:ln>
            <a:solidFill>
              <a:srgbClr val="000000"/>
            </a:solidFill>
            <a:miter lim="800000"/>
            <a:headEnd/>
            <a:tailEnd/>
          </a:ln>
        </p:spPr>
      </p:sp>
      <p:sp>
        <p:nvSpPr>
          <p:cNvPr id="113668" name="Rectangle 3"/>
          <p:cNvSpPr>
            <a:spLocks noGrp="1" noChangeArrowheads="1"/>
          </p:cNvSpPr>
          <p:nvPr>
            <p:ph type="body" idx="1"/>
          </p:nvPr>
        </p:nvSpPr>
        <p:spPr bwMode="auto">
          <a:xfrm>
            <a:off x="900113" y="4687888"/>
            <a:ext cx="4935537" cy="4437062"/>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13E60889-7A7E-4060-800D-F47D7EDB01B9}" type="slidenum">
              <a:rPr lang="ja-JP" altLang="en-US" smtClean="0">
                <a:latin typeface="Arial" pitchFamily="34" charset="0"/>
                <a:ea typeface="ＭＳ Ｐゴシック" pitchFamily="50" charset="-128"/>
              </a:rPr>
              <a:pPr defTabSz="906463"/>
              <a:t>49</a:t>
            </a:fld>
            <a:endParaRPr lang="en-US" altLang="ja-JP" smtClean="0">
              <a:latin typeface="Arial" pitchFamily="34" charset="0"/>
              <a:ea typeface="ＭＳ Ｐゴシック" pitchFamily="50" charset="-128"/>
            </a:endParaRPr>
          </a:p>
        </p:txBody>
      </p:sp>
      <p:sp>
        <p:nvSpPr>
          <p:cNvPr id="114691" name="Rectangle 2"/>
          <p:cNvSpPr>
            <a:spLocks noRot="1" noChangeArrowheads="1" noTextEdit="1"/>
          </p:cNvSpPr>
          <p:nvPr>
            <p:ph type="sldImg"/>
          </p:nvPr>
        </p:nvSpPr>
        <p:spPr bwMode="auto">
          <a:xfrm>
            <a:off x="906463" y="741363"/>
            <a:ext cx="4930775" cy="3698875"/>
          </a:xfrm>
          <a:noFill/>
          <a:ln>
            <a:solidFill>
              <a:srgbClr val="000000"/>
            </a:solidFill>
            <a:miter lim="800000"/>
            <a:headEnd/>
            <a:tailEnd/>
          </a:ln>
        </p:spPr>
      </p:sp>
      <p:sp>
        <p:nvSpPr>
          <p:cNvPr id="114692" name="Rectangle 3"/>
          <p:cNvSpPr>
            <a:spLocks noGrp="1" noChangeArrowheads="1"/>
          </p:cNvSpPr>
          <p:nvPr>
            <p:ph type="body" idx="1"/>
          </p:nvPr>
        </p:nvSpPr>
        <p:spPr bwMode="auto">
          <a:xfrm>
            <a:off x="900113" y="4687888"/>
            <a:ext cx="4935537" cy="4437062"/>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A9F6359D-64B9-4F26-8A89-D8703CDA9ADD}" type="slidenum">
              <a:rPr lang="ja-JP" altLang="en-US" smtClean="0">
                <a:latin typeface="Arial" pitchFamily="34" charset="0"/>
                <a:ea typeface="ＭＳ Ｐゴシック" pitchFamily="50" charset="-128"/>
              </a:rPr>
              <a:pPr defTabSz="906463"/>
              <a:t>50</a:t>
            </a:fld>
            <a:endParaRPr lang="en-US" altLang="ja-JP" smtClean="0">
              <a:latin typeface="Arial" pitchFamily="34" charset="0"/>
              <a:ea typeface="ＭＳ Ｐゴシック" pitchFamily="50" charset="-128"/>
            </a:endParaRPr>
          </a:p>
        </p:txBody>
      </p:sp>
      <p:sp>
        <p:nvSpPr>
          <p:cNvPr id="115715" name="Rectangle 2"/>
          <p:cNvSpPr>
            <a:spLocks noRot="1" noChangeArrowheads="1" noTextEdit="1"/>
          </p:cNvSpPr>
          <p:nvPr>
            <p:ph type="sldImg"/>
          </p:nvPr>
        </p:nvSpPr>
        <p:spPr bwMode="auto">
          <a:xfrm>
            <a:off x="906463" y="741363"/>
            <a:ext cx="4930775" cy="3698875"/>
          </a:xfrm>
          <a:noFill/>
          <a:ln>
            <a:solidFill>
              <a:srgbClr val="000000"/>
            </a:solidFill>
            <a:miter lim="800000"/>
            <a:headEnd/>
            <a:tailEnd/>
          </a:ln>
        </p:spPr>
      </p:sp>
      <p:sp>
        <p:nvSpPr>
          <p:cNvPr id="115716" name="Rectangle 3"/>
          <p:cNvSpPr>
            <a:spLocks noGrp="1" noChangeArrowheads="1"/>
          </p:cNvSpPr>
          <p:nvPr>
            <p:ph type="body" idx="1"/>
          </p:nvPr>
        </p:nvSpPr>
        <p:spPr bwMode="auto">
          <a:xfrm>
            <a:off x="900113" y="4687888"/>
            <a:ext cx="4935537" cy="4437062"/>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00B92BF2-E90A-497B-B925-1C2747DFE4DB}" type="slidenum">
              <a:rPr lang="ja-JP" altLang="en-US" smtClean="0">
                <a:latin typeface="Arial" pitchFamily="34" charset="0"/>
                <a:ea typeface="ＭＳ Ｐゴシック" pitchFamily="50" charset="-128"/>
              </a:rPr>
              <a:pPr defTabSz="906463"/>
              <a:t>51</a:t>
            </a:fld>
            <a:endParaRPr lang="en-US" altLang="ja-JP" smtClean="0">
              <a:latin typeface="Arial" pitchFamily="34" charset="0"/>
              <a:ea typeface="ＭＳ Ｐゴシック" pitchFamily="50" charset="-128"/>
            </a:endParaRPr>
          </a:p>
        </p:txBody>
      </p:sp>
      <p:sp>
        <p:nvSpPr>
          <p:cNvPr id="116739" name="Rectangle 2"/>
          <p:cNvSpPr>
            <a:spLocks noRot="1" noChangeArrowheads="1" noTextEdit="1"/>
          </p:cNvSpPr>
          <p:nvPr>
            <p:ph type="sldImg"/>
          </p:nvPr>
        </p:nvSpPr>
        <p:spPr bwMode="auto">
          <a:xfrm>
            <a:off x="906463" y="741363"/>
            <a:ext cx="4930775" cy="3698875"/>
          </a:xfrm>
          <a:noFill/>
          <a:ln>
            <a:solidFill>
              <a:srgbClr val="000000"/>
            </a:solidFill>
            <a:miter lim="800000"/>
            <a:headEnd/>
            <a:tailEnd/>
          </a:ln>
        </p:spPr>
      </p:sp>
      <p:sp>
        <p:nvSpPr>
          <p:cNvPr id="116740" name="Rectangle 3"/>
          <p:cNvSpPr>
            <a:spLocks noGrp="1" noChangeArrowheads="1"/>
          </p:cNvSpPr>
          <p:nvPr>
            <p:ph type="body" idx="1"/>
          </p:nvPr>
        </p:nvSpPr>
        <p:spPr bwMode="auto">
          <a:xfrm>
            <a:off x="900113" y="4687888"/>
            <a:ext cx="4935537" cy="4437062"/>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08E52E1-7277-4543-8B56-EE598B62BAFE}" type="slidenum">
              <a:rPr lang="ko-KR" altLang="en-US" smtClean="0">
                <a:latin typeface="Arial" pitchFamily="34" charset="0"/>
                <a:ea typeface="ＭＳ Ｐゴシック" pitchFamily="50" charset="-128"/>
              </a:rPr>
              <a:pPr/>
              <a:t>7</a:t>
            </a:fld>
            <a:endParaRPr lang="en-US" altLang="ko-KR" smtClean="0">
              <a:latin typeface="Arial" pitchFamily="34" charset="0"/>
              <a:ea typeface="ＭＳ Ｐゴシック" pitchFamily="50" charset="-128"/>
            </a:endParaRPr>
          </a:p>
        </p:txBody>
      </p:sp>
      <p:sp>
        <p:nvSpPr>
          <p:cNvPr id="80899" name="Rectangle 2"/>
          <p:cNvSpPr>
            <a:spLocks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ja-JP" sz="1000" smtClean="0">
              <a:solidFill>
                <a:schemeClr val="tx2"/>
              </a:solidFill>
              <a:latin typeface="ＭＳ Ｐゴシック" pitchFamily="50"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27748FAF-5964-4FF2-B08A-3BDCD121E06C}" type="slidenum">
              <a:rPr lang="ja-JP" altLang="en-US" smtClean="0">
                <a:latin typeface="Arial" pitchFamily="34" charset="0"/>
                <a:ea typeface="ＭＳ Ｐゴシック" pitchFamily="50" charset="-128"/>
              </a:rPr>
              <a:pPr defTabSz="906463"/>
              <a:t>52</a:t>
            </a:fld>
            <a:endParaRPr lang="en-US" altLang="ja-JP" smtClean="0">
              <a:latin typeface="Arial" pitchFamily="34" charset="0"/>
              <a:ea typeface="ＭＳ Ｐゴシック" pitchFamily="50" charset="-128"/>
            </a:endParaRPr>
          </a:p>
        </p:txBody>
      </p:sp>
      <p:sp>
        <p:nvSpPr>
          <p:cNvPr id="117763" name="Rectangle 2"/>
          <p:cNvSpPr>
            <a:spLocks noRot="1" noChangeArrowheads="1" noTextEdit="1"/>
          </p:cNvSpPr>
          <p:nvPr>
            <p:ph type="sldImg"/>
          </p:nvPr>
        </p:nvSpPr>
        <p:spPr bwMode="auto">
          <a:xfrm>
            <a:off x="906463" y="741363"/>
            <a:ext cx="4930775" cy="3698875"/>
          </a:xfrm>
          <a:noFill/>
          <a:ln>
            <a:solidFill>
              <a:srgbClr val="000000"/>
            </a:solidFill>
            <a:miter lim="800000"/>
            <a:headEnd/>
            <a:tailEnd/>
          </a:ln>
        </p:spPr>
      </p:sp>
      <p:sp>
        <p:nvSpPr>
          <p:cNvPr id="117764" name="Rectangle 3"/>
          <p:cNvSpPr>
            <a:spLocks noGrp="1" noChangeArrowheads="1"/>
          </p:cNvSpPr>
          <p:nvPr>
            <p:ph type="body" idx="1"/>
          </p:nvPr>
        </p:nvSpPr>
        <p:spPr bwMode="auto">
          <a:xfrm>
            <a:off x="900113" y="4687888"/>
            <a:ext cx="4935537" cy="4437062"/>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F0A5B77A-8938-4B06-9335-BB100421D14D}" type="slidenum">
              <a:rPr lang="ja-JP" altLang="en-US" smtClean="0">
                <a:latin typeface="Arial" pitchFamily="34" charset="0"/>
                <a:ea typeface="ＭＳ Ｐゴシック" pitchFamily="50" charset="-128"/>
              </a:rPr>
              <a:pPr defTabSz="906463"/>
              <a:t>53</a:t>
            </a:fld>
            <a:endParaRPr lang="en-US" altLang="ja-JP" smtClean="0">
              <a:latin typeface="Arial" pitchFamily="34" charset="0"/>
              <a:ea typeface="ＭＳ Ｐゴシック" pitchFamily="50" charset="-128"/>
            </a:endParaRPr>
          </a:p>
        </p:txBody>
      </p:sp>
      <p:sp>
        <p:nvSpPr>
          <p:cNvPr id="118787" name="Rectangle 2"/>
          <p:cNvSpPr>
            <a:spLocks noRot="1" noChangeArrowheads="1" noTextEdit="1"/>
          </p:cNvSpPr>
          <p:nvPr>
            <p:ph type="sldImg"/>
          </p:nvPr>
        </p:nvSpPr>
        <p:spPr bwMode="auto">
          <a:xfrm>
            <a:off x="906463" y="741363"/>
            <a:ext cx="4930775" cy="3698875"/>
          </a:xfrm>
          <a:noFill/>
          <a:ln>
            <a:solidFill>
              <a:srgbClr val="000000"/>
            </a:solidFill>
            <a:miter lim="800000"/>
            <a:headEnd/>
            <a:tailEnd/>
          </a:ln>
        </p:spPr>
      </p:sp>
      <p:sp>
        <p:nvSpPr>
          <p:cNvPr id="118788" name="Rectangle 3"/>
          <p:cNvSpPr>
            <a:spLocks noGrp="1" noChangeArrowheads="1"/>
          </p:cNvSpPr>
          <p:nvPr>
            <p:ph type="body" idx="1"/>
          </p:nvPr>
        </p:nvSpPr>
        <p:spPr bwMode="auto">
          <a:xfrm>
            <a:off x="900113" y="4687888"/>
            <a:ext cx="4935537" cy="4437062"/>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6463"/>
            <a:fld id="{AAA93174-0D46-45FF-B0D2-7DA6B11EE447}" type="slidenum">
              <a:rPr lang="ja-JP" altLang="en-US" smtClean="0">
                <a:latin typeface="Arial" pitchFamily="34" charset="0"/>
                <a:ea typeface="ＭＳ Ｐゴシック" pitchFamily="50" charset="-128"/>
              </a:rPr>
              <a:pPr defTabSz="906463"/>
              <a:t>54</a:t>
            </a:fld>
            <a:endParaRPr lang="en-US" altLang="ja-JP" smtClean="0">
              <a:latin typeface="Arial" pitchFamily="34" charset="0"/>
              <a:ea typeface="ＭＳ Ｐゴシック" pitchFamily="50" charset="-128"/>
            </a:endParaRPr>
          </a:p>
        </p:txBody>
      </p:sp>
      <p:sp>
        <p:nvSpPr>
          <p:cNvPr id="119811" name="Rectangle 2"/>
          <p:cNvSpPr>
            <a:spLocks noRot="1" noChangeArrowheads="1" noTextEdit="1"/>
          </p:cNvSpPr>
          <p:nvPr>
            <p:ph type="sldImg"/>
          </p:nvPr>
        </p:nvSpPr>
        <p:spPr bwMode="auto">
          <a:xfrm>
            <a:off x="906463" y="741363"/>
            <a:ext cx="4930775" cy="3698875"/>
          </a:xfrm>
          <a:noFill/>
          <a:ln>
            <a:solidFill>
              <a:srgbClr val="000000"/>
            </a:solidFill>
            <a:miter lim="800000"/>
            <a:headEnd/>
            <a:tailEnd/>
          </a:ln>
        </p:spPr>
      </p:sp>
      <p:sp>
        <p:nvSpPr>
          <p:cNvPr id="119812" name="Rectangle 3"/>
          <p:cNvSpPr>
            <a:spLocks noGrp="1" noChangeArrowheads="1"/>
          </p:cNvSpPr>
          <p:nvPr>
            <p:ph type="body" idx="1"/>
          </p:nvPr>
        </p:nvSpPr>
        <p:spPr bwMode="auto">
          <a:xfrm>
            <a:off x="900113" y="4687888"/>
            <a:ext cx="4935537" cy="4437062"/>
          </a:xfrm>
          <a:noFill/>
        </p:spPr>
        <p:txBody>
          <a:bodyPr wrap="square" numCol="1" anchor="t" anchorCtr="0" compatLnSpc="1">
            <a:prstTxWarp prst="textNoShape">
              <a:avLst/>
            </a:prstTxWarp>
          </a:bodyPr>
          <a:lstStyle/>
          <a:p>
            <a:endParaRPr lang="ja-JP" altLang="en-US" smtClean="0">
              <a:latin typeface="Impact" pitchFamily="34" charset="0"/>
              <a:ea typeface="HGP創英角ｺﾞｼｯｸUB" pitchFamily="50"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noTextEdit="1"/>
          </p:cNvSpPr>
          <p:nvPr>
            <p:ph type="sldImg"/>
          </p:nvPr>
        </p:nvSpPr>
        <p:spPr bwMode="auto">
          <a:xfrm>
            <a:off x="906463" y="741363"/>
            <a:ext cx="4932362" cy="3700462"/>
          </a:xfrm>
          <a:noFill/>
          <a:ln>
            <a:solidFill>
              <a:srgbClr val="000000"/>
            </a:solidFill>
            <a:miter lim="800000"/>
            <a:headEnd/>
            <a:tailEnd/>
          </a:ln>
        </p:spPr>
      </p:sp>
      <p:sp>
        <p:nvSpPr>
          <p:cNvPr id="12083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noTextEdit="1"/>
          </p:cNvSpPr>
          <p:nvPr>
            <p:ph type="sldImg"/>
          </p:nvPr>
        </p:nvSpPr>
        <p:spPr bwMode="auto">
          <a:xfrm>
            <a:off x="906463" y="741363"/>
            <a:ext cx="4932362" cy="3700462"/>
          </a:xfrm>
          <a:noFill/>
          <a:ln>
            <a:solidFill>
              <a:srgbClr val="000000"/>
            </a:solidFill>
            <a:miter lim="800000"/>
            <a:headEnd/>
            <a:tailEnd/>
          </a:ln>
        </p:spPr>
      </p:sp>
      <p:sp>
        <p:nvSpPr>
          <p:cNvPr id="1218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noTextEdit="1"/>
          </p:cNvSpPr>
          <p:nvPr>
            <p:ph type="sldImg"/>
          </p:nvPr>
        </p:nvSpPr>
        <p:spPr bwMode="auto">
          <a:xfrm>
            <a:off x="906463" y="742950"/>
            <a:ext cx="4930775" cy="3698875"/>
          </a:xfrm>
          <a:noFill/>
          <a:ln>
            <a:solidFill>
              <a:srgbClr val="000000"/>
            </a:solidFill>
            <a:miter lim="800000"/>
            <a:headEnd/>
            <a:tailEnd/>
          </a:ln>
        </p:spPr>
      </p:sp>
      <p:sp>
        <p:nvSpPr>
          <p:cNvPr id="122883" name="Rectangle 3"/>
          <p:cNvSpPr>
            <a:spLocks noGrp="1" noChangeArrowheads="1"/>
          </p:cNvSpPr>
          <p:nvPr>
            <p:ph type="body" idx="1"/>
          </p:nvPr>
        </p:nvSpPr>
        <p:spPr bwMode="auto">
          <a:xfrm>
            <a:off x="898525" y="4687888"/>
            <a:ext cx="4938713" cy="4435475"/>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noTextEdit="1"/>
          </p:cNvSpPr>
          <p:nvPr>
            <p:ph type="sldImg"/>
          </p:nvPr>
        </p:nvSpPr>
        <p:spPr bwMode="auto">
          <a:noFill/>
          <a:ln>
            <a:solidFill>
              <a:srgbClr val="000000"/>
            </a:solidFill>
            <a:miter lim="800000"/>
            <a:headEnd/>
            <a:tailEnd/>
          </a:ln>
        </p:spPr>
      </p:sp>
      <p:sp>
        <p:nvSpPr>
          <p:cNvPr id="1239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ja-JP" sz="1000" smtClean="0">
              <a:solidFill>
                <a:schemeClr val="tx2"/>
              </a:solidFill>
              <a:latin typeface="ＭＳ Ｐゴシック" pitchFamily="50"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noTextEdit="1"/>
          </p:cNvSpPr>
          <p:nvPr>
            <p:ph type="sldImg"/>
          </p:nvPr>
        </p:nvSpPr>
        <p:spPr bwMode="auto">
          <a:xfrm>
            <a:off x="906463" y="742950"/>
            <a:ext cx="4930775" cy="3698875"/>
          </a:xfrm>
          <a:noFill/>
          <a:ln>
            <a:solidFill>
              <a:srgbClr val="000000"/>
            </a:solidFill>
            <a:miter lim="800000"/>
            <a:headEnd/>
            <a:tailEnd/>
          </a:ln>
        </p:spPr>
      </p:sp>
      <p:sp>
        <p:nvSpPr>
          <p:cNvPr id="124931" name="Rectangle 3"/>
          <p:cNvSpPr>
            <a:spLocks noGrp="1" noChangeArrowheads="1"/>
          </p:cNvSpPr>
          <p:nvPr>
            <p:ph type="body" idx="1"/>
          </p:nvPr>
        </p:nvSpPr>
        <p:spPr bwMode="auto">
          <a:xfrm>
            <a:off x="898525" y="4687888"/>
            <a:ext cx="4938713" cy="4435475"/>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noTextEdit="1"/>
          </p:cNvSpPr>
          <p:nvPr>
            <p:ph type="sldImg"/>
          </p:nvPr>
        </p:nvSpPr>
        <p:spPr bwMode="auto">
          <a:xfrm>
            <a:off x="904875" y="742950"/>
            <a:ext cx="4927600" cy="3697288"/>
          </a:xfrm>
          <a:noFill/>
          <a:ln>
            <a:solidFill>
              <a:srgbClr val="000000"/>
            </a:solidFill>
            <a:miter lim="800000"/>
            <a:headEnd/>
            <a:tailEnd/>
          </a:ln>
        </p:spPr>
      </p:sp>
      <p:sp>
        <p:nvSpPr>
          <p:cNvPr id="125955" name="Rectangle 3"/>
          <p:cNvSpPr>
            <a:spLocks noGrp="1" noChangeArrowheads="1"/>
          </p:cNvSpPr>
          <p:nvPr>
            <p:ph type="body" idx="1"/>
          </p:nvPr>
        </p:nvSpPr>
        <p:spPr bwMode="auto">
          <a:xfrm>
            <a:off x="898525" y="4687888"/>
            <a:ext cx="4938713" cy="4435475"/>
          </a:xfrm>
          <a:noFill/>
        </p:spPr>
        <p:txBody>
          <a:bodyPr wrap="square" lIns="90743" tIns="45373" rIns="90743" bIns="45373" numCol="1" anchor="t" anchorCtr="0" compatLnSpc="1">
            <a:prstTxWarp prst="textNoShape">
              <a:avLst/>
            </a:prstTxWarp>
          </a:bodyPr>
          <a:lstStyle/>
          <a:p>
            <a:endParaRPr lang="ja-JP"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16350" y="9374188"/>
            <a:ext cx="2919413" cy="492125"/>
          </a:xfrm>
          <a:prstGeom prst="rect">
            <a:avLst/>
          </a:prstGeom>
          <a:noFill/>
          <a:ln w="9525">
            <a:noFill/>
            <a:miter lim="800000"/>
            <a:headEnd/>
            <a:tailEnd/>
          </a:ln>
        </p:spPr>
        <p:txBody>
          <a:bodyPr lIns="90734" tIns="45369" rIns="90734" bIns="45369" anchor="b"/>
          <a:lstStyle/>
          <a:p>
            <a:pPr algn="r" latinLnBrk="1"/>
            <a:fld id="{3DECFDAC-0AC4-4471-896D-46E5B4D5DD63}" type="slidenum">
              <a:rPr lang="ko-KR" altLang="en-US" sz="1200">
                <a:latin typeface="Times New Roman" pitchFamily="18" charset="0"/>
                <a:ea typeface="굴림" pitchFamily="34" charset="-127"/>
              </a:rPr>
              <a:pPr algn="r" latinLnBrk="1"/>
              <a:t>65</a:t>
            </a:fld>
            <a:endParaRPr lang="en-US" altLang="ko-KR" sz="1200">
              <a:latin typeface="Times New Roman" pitchFamily="18" charset="0"/>
              <a:ea typeface="굴림" pitchFamily="34" charset="-127"/>
            </a:endParaRPr>
          </a:p>
        </p:txBody>
      </p:sp>
      <p:sp>
        <p:nvSpPr>
          <p:cNvPr id="126979" name="Rectangle 2"/>
          <p:cNvSpPr>
            <a:spLocks noChangeArrowheads="1" noTextEdit="1"/>
          </p:cNvSpPr>
          <p:nvPr>
            <p:ph type="sldImg"/>
          </p:nvPr>
        </p:nvSpPr>
        <p:spPr bwMode="auto">
          <a:xfrm>
            <a:off x="903288" y="739775"/>
            <a:ext cx="4933950" cy="3702050"/>
          </a:xfrm>
          <a:noFill/>
          <a:ln>
            <a:solidFill>
              <a:srgbClr val="000000"/>
            </a:solidFill>
            <a:miter lim="800000"/>
            <a:headEnd/>
            <a:tailEnd/>
          </a:ln>
        </p:spPr>
      </p:sp>
      <p:sp>
        <p:nvSpPr>
          <p:cNvPr id="126980" name="Rectangle 3"/>
          <p:cNvSpPr>
            <a:spLocks noGrp="1" noChangeArrowheads="1"/>
          </p:cNvSpPr>
          <p:nvPr>
            <p:ph type="body" idx="1"/>
          </p:nvPr>
        </p:nvSpPr>
        <p:spPr bwMode="auto">
          <a:xfrm>
            <a:off x="674688" y="4687888"/>
            <a:ext cx="5386387" cy="4438650"/>
          </a:xfrm>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B04B9EB-9351-4157-8B16-6D9F3EFD95C7}" type="slidenum">
              <a:rPr lang="ko-KR" altLang="en-US" smtClean="0">
                <a:latin typeface="Arial" pitchFamily="34" charset="0"/>
                <a:ea typeface="ＭＳ Ｐゴシック" pitchFamily="50" charset="-128"/>
              </a:rPr>
              <a:pPr/>
              <a:t>8</a:t>
            </a:fld>
            <a:endParaRPr lang="en-US" altLang="ko-KR" smtClean="0">
              <a:latin typeface="Arial" pitchFamily="34" charset="0"/>
              <a:ea typeface="ＭＳ Ｐゴシック" pitchFamily="50" charset="-128"/>
            </a:endParaRPr>
          </a:p>
        </p:txBody>
      </p:sp>
      <p:sp>
        <p:nvSpPr>
          <p:cNvPr id="81923" name="Rectangle 2"/>
          <p:cNvSpPr>
            <a:spLocks noChangeArrowheads="1" noTextEdit="1"/>
          </p:cNvSpPr>
          <p:nvPr>
            <p:ph type="sldImg"/>
          </p:nvPr>
        </p:nvSpPr>
        <p:spPr bwMode="auto">
          <a:xfrm>
            <a:off x="903288" y="741363"/>
            <a:ext cx="4930775" cy="3698875"/>
          </a:xfrm>
          <a:noFill/>
          <a:ln>
            <a:solidFill>
              <a:srgbClr val="000000"/>
            </a:solidFill>
            <a:miter lim="800000"/>
            <a:headEnd/>
            <a:tailEnd/>
          </a:ln>
        </p:spPr>
      </p:sp>
      <p:sp>
        <p:nvSpPr>
          <p:cNvPr id="81924" name="Rectangle 3"/>
          <p:cNvSpPr>
            <a:spLocks noGrp="1" noChangeArrowheads="1"/>
          </p:cNvSpPr>
          <p:nvPr>
            <p:ph type="body" idx="1"/>
          </p:nvPr>
        </p:nvSpPr>
        <p:spPr bwMode="auto">
          <a:xfrm>
            <a:off x="898525" y="4687888"/>
            <a:ext cx="4938713" cy="4437062"/>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16350" y="9374188"/>
            <a:ext cx="2919413" cy="492125"/>
          </a:xfrm>
          <a:prstGeom prst="rect">
            <a:avLst/>
          </a:prstGeom>
          <a:noFill/>
          <a:ln w="9525">
            <a:noFill/>
            <a:miter lim="800000"/>
            <a:headEnd/>
            <a:tailEnd/>
          </a:ln>
        </p:spPr>
        <p:txBody>
          <a:bodyPr lIns="90734" tIns="45369" rIns="90734" bIns="45369" anchor="b"/>
          <a:lstStyle/>
          <a:p>
            <a:pPr algn="r" latinLnBrk="1"/>
            <a:fld id="{1DF4369A-4147-4B3F-BA49-56EFF4970456}" type="slidenum">
              <a:rPr lang="ko-KR" altLang="en-US" sz="1200">
                <a:latin typeface="Times New Roman" pitchFamily="18" charset="0"/>
                <a:ea typeface="굴림" pitchFamily="34" charset="-127"/>
              </a:rPr>
              <a:pPr algn="r" latinLnBrk="1"/>
              <a:t>66</a:t>
            </a:fld>
            <a:endParaRPr lang="en-US" altLang="ko-KR" sz="1200">
              <a:latin typeface="Times New Roman" pitchFamily="18" charset="0"/>
              <a:ea typeface="굴림" pitchFamily="34" charset="-127"/>
            </a:endParaRPr>
          </a:p>
        </p:txBody>
      </p:sp>
      <p:sp>
        <p:nvSpPr>
          <p:cNvPr id="128003" name="Rectangle 2"/>
          <p:cNvSpPr>
            <a:spLocks noChangeArrowheads="1" noTextEdit="1"/>
          </p:cNvSpPr>
          <p:nvPr>
            <p:ph type="sldImg"/>
          </p:nvPr>
        </p:nvSpPr>
        <p:spPr bwMode="auto">
          <a:xfrm>
            <a:off x="903288" y="739775"/>
            <a:ext cx="4933950" cy="3702050"/>
          </a:xfrm>
          <a:noFill/>
          <a:ln>
            <a:solidFill>
              <a:srgbClr val="000000"/>
            </a:solidFill>
            <a:miter lim="800000"/>
            <a:headEnd/>
            <a:tailEnd/>
          </a:ln>
        </p:spPr>
      </p:sp>
      <p:sp>
        <p:nvSpPr>
          <p:cNvPr id="128004" name="Rectangle 3"/>
          <p:cNvSpPr>
            <a:spLocks noGrp="1" noChangeArrowheads="1"/>
          </p:cNvSpPr>
          <p:nvPr>
            <p:ph type="body" idx="1"/>
          </p:nvPr>
        </p:nvSpPr>
        <p:spPr bwMode="auto">
          <a:xfrm>
            <a:off x="674688" y="4687888"/>
            <a:ext cx="5386387" cy="4438650"/>
          </a:xfrm>
          <a:noFill/>
        </p:spPr>
        <p:txBody>
          <a:bodyPr wrap="square"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16350" y="9372600"/>
            <a:ext cx="2919413" cy="493713"/>
          </a:xfrm>
          <a:prstGeom prst="rect">
            <a:avLst/>
          </a:prstGeom>
          <a:noFill/>
          <a:ln w="9525">
            <a:noFill/>
            <a:miter lim="800000"/>
            <a:headEnd/>
            <a:tailEnd/>
          </a:ln>
        </p:spPr>
        <p:txBody>
          <a:bodyPr lIns="90743" tIns="45373" rIns="90743" bIns="45373" anchor="b"/>
          <a:lstStyle/>
          <a:p>
            <a:pPr algn="r" latinLnBrk="1"/>
            <a:fld id="{ADB81AC2-2AC5-4DC4-BE28-604DEA5C766F}" type="slidenum">
              <a:rPr lang="ko-KR" altLang="en-US" sz="1200">
                <a:latin typeface="Times New Roman" pitchFamily="18" charset="0"/>
                <a:ea typeface="굴림" pitchFamily="34" charset="-127"/>
              </a:rPr>
              <a:pPr algn="r" latinLnBrk="1"/>
              <a:t>67</a:t>
            </a:fld>
            <a:endParaRPr lang="en-US" altLang="ko-KR" sz="1200">
              <a:latin typeface="Times New Roman" pitchFamily="18" charset="0"/>
              <a:ea typeface="굴림" pitchFamily="34" charset="-127"/>
            </a:endParaRPr>
          </a:p>
        </p:txBody>
      </p:sp>
      <p:sp>
        <p:nvSpPr>
          <p:cNvPr id="129027" name="Rectangle 2"/>
          <p:cNvSpPr>
            <a:spLocks noChangeArrowheads="1" noTextEdit="1"/>
          </p:cNvSpPr>
          <p:nvPr>
            <p:ph type="sldImg"/>
          </p:nvPr>
        </p:nvSpPr>
        <p:spPr bwMode="auto">
          <a:xfrm>
            <a:off x="904875" y="742950"/>
            <a:ext cx="4927600" cy="3697288"/>
          </a:xfrm>
          <a:noFill/>
          <a:ln>
            <a:solidFill>
              <a:srgbClr val="000000"/>
            </a:solidFill>
            <a:miter lim="800000"/>
            <a:headEnd/>
            <a:tailEnd/>
          </a:ln>
        </p:spPr>
      </p:sp>
      <p:sp>
        <p:nvSpPr>
          <p:cNvPr id="129028" name="Rectangle 3"/>
          <p:cNvSpPr>
            <a:spLocks noGrp="1" noChangeArrowheads="1"/>
          </p:cNvSpPr>
          <p:nvPr>
            <p:ph type="body" idx="1"/>
          </p:nvPr>
        </p:nvSpPr>
        <p:spPr bwMode="auto">
          <a:xfrm>
            <a:off x="898525" y="4687888"/>
            <a:ext cx="4938713" cy="4435475"/>
          </a:xfrm>
          <a:noFill/>
        </p:spPr>
        <p:txBody>
          <a:bodyPr wrap="square" lIns="90743" tIns="45373" rIns="90743" bIns="45373"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16350" y="9372600"/>
            <a:ext cx="2919413" cy="493713"/>
          </a:xfrm>
          <a:prstGeom prst="rect">
            <a:avLst/>
          </a:prstGeom>
          <a:noFill/>
          <a:ln w="9525">
            <a:noFill/>
            <a:miter lim="800000"/>
            <a:headEnd/>
            <a:tailEnd/>
          </a:ln>
        </p:spPr>
        <p:txBody>
          <a:bodyPr lIns="90743" tIns="45373" rIns="90743" bIns="45373" anchor="b"/>
          <a:lstStyle/>
          <a:p>
            <a:pPr algn="r" latinLnBrk="1"/>
            <a:fld id="{EB3A4174-CD5F-40B3-BABC-555C7E1A90C0}" type="slidenum">
              <a:rPr lang="ko-KR" altLang="en-US" sz="1200">
                <a:latin typeface="Times New Roman" pitchFamily="18" charset="0"/>
                <a:ea typeface="굴림" pitchFamily="34" charset="-127"/>
              </a:rPr>
              <a:pPr algn="r" latinLnBrk="1"/>
              <a:t>68</a:t>
            </a:fld>
            <a:endParaRPr lang="en-US" altLang="ko-KR" sz="1200">
              <a:latin typeface="Times New Roman" pitchFamily="18" charset="0"/>
              <a:ea typeface="굴림" pitchFamily="34" charset="-127"/>
            </a:endParaRPr>
          </a:p>
        </p:txBody>
      </p:sp>
      <p:sp>
        <p:nvSpPr>
          <p:cNvPr id="130051" name="Rectangle 2"/>
          <p:cNvSpPr>
            <a:spLocks noChangeArrowheads="1" noTextEdit="1"/>
          </p:cNvSpPr>
          <p:nvPr>
            <p:ph type="sldImg"/>
          </p:nvPr>
        </p:nvSpPr>
        <p:spPr bwMode="auto">
          <a:xfrm>
            <a:off x="904875" y="742950"/>
            <a:ext cx="4927600" cy="3697288"/>
          </a:xfrm>
          <a:noFill/>
          <a:ln>
            <a:solidFill>
              <a:srgbClr val="000000"/>
            </a:solidFill>
            <a:miter lim="800000"/>
            <a:headEnd/>
            <a:tailEnd/>
          </a:ln>
        </p:spPr>
      </p:sp>
      <p:sp>
        <p:nvSpPr>
          <p:cNvPr id="130052" name="Rectangle 3"/>
          <p:cNvSpPr>
            <a:spLocks noGrp="1" noChangeArrowheads="1"/>
          </p:cNvSpPr>
          <p:nvPr>
            <p:ph type="body" idx="1"/>
          </p:nvPr>
        </p:nvSpPr>
        <p:spPr bwMode="auto">
          <a:xfrm>
            <a:off x="898525" y="4687888"/>
            <a:ext cx="4938713" cy="4435475"/>
          </a:xfrm>
          <a:noFill/>
        </p:spPr>
        <p:txBody>
          <a:bodyPr wrap="square" lIns="90743" tIns="45373" rIns="90743" bIns="45373"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16350" y="9372600"/>
            <a:ext cx="2919413" cy="493713"/>
          </a:xfrm>
          <a:prstGeom prst="rect">
            <a:avLst/>
          </a:prstGeom>
          <a:noFill/>
          <a:ln w="9525">
            <a:noFill/>
            <a:miter lim="800000"/>
            <a:headEnd/>
            <a:tailEnd/>
          </a:ln>
        </p:spPr>
        <p:txBody>
          <a:bodyPr lIns="90743" tIns="45373" rIns="90743" bIns="45373" anchor="b"/>
          <a:lstStyle/>
          <a:p>
            <a:pPr algn="r" latinLnBrk="1"/>
            <a:fld id="{51F381A0-9D43-41B5-A979-B84C22B13E7F}" type="slidenum">
              <a:rPr lang="ko-KR" altLang="en-US" sz="1200">
                <a:latin typeface="Times New Roman" pitchFamily="18" charset="0"/>
                <a:ea typeface="굴림" pitchFamily="34" charset="-127"/>
              </a:rPr>
              <a:pPr algn="r" latinLnBrk="1"/>
              <a:t>69</a:t>
            </a:fld>
            <a:endParaRPr lang="en-US" altLang="ko-KR" sz="1200">
              <a:latin typeface="Times New Roman" pitchFamily="18" charset="0"/>
              <a:ea typeface="굴림" pitchFamily="34" charset="-127"/>
            </a:endParaRPr>
          </a:p>
        </p:txBody>
      </p:sp>
      <p:sp>
        <p:nvSpPr>
          <p:cNvPr id="131075" name="Rectangle 2"/>
          <p:cNvSpPr>
            <a:spLocks noChangeArrowheads="1" noTextEdit="1"/>
          </p:cNvSpPr>
          <p:nvPr>
            <p:ph type="sldImg"/>
          </p:nvPr>
        </p:nvSpPr>
        <p:spPr bwMode="auto">
          <a:xfrm>
            <a:off x="904875" y="742950"/>
            <a:ext cx="4927600" cy="3697288"/>
          </a:xfrm>
          <a:noFill/>
          <a:ln>
            <a:solidFill>
              <a:srgbClr val="000000"/>
            </a:solidFill>
            <a:miter lim="800000"/>
            <a:headEnd/>
            <a:tailEnd/>
          </a:ln>
        </p:spPr>
      </p:sp>
      <p:sp>
        <p:nvSpPr>
          <p:cNvPr id="131076" name="Rectangle 3"/>
          <p:cNvSpPr>
            <a:spLocks noGrp="1" noChangeArrowheads="1"/>
          </p:cNvSpPr>
          <p:nvPr>
            <p:ph type="body" idx="1"/>
          </p:nvPr>
        </p:nvSpPr>
        <p:spPr bwMode="auto">
          <a:xfrm>
            <a:off x="898525" y="4687888"/>
            <a:ext cx="4938713" cy="4435475"/>
          </a:xfrm>
          <a:noFill/>
        </p:spPr>
        <p:txBody>
          <a:bodyPr wrap="square" lIns="90743" tIns="45373" rIns="90743" bIns="45373"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16350" y="9372600"/>
            <a:ext cx="2919413" cy="493713"/>
          </a:xfrm>
          <a:prstGeom prst="rect">
            <a:avLst/>
          </a:prstGeom>
          <a:noFill/>
          <a:ln w="9525">
            <a:noFill/>
            <a:miter lim="800000"/>
            <a:headEnd/>
            <a:tailEnd/>
          </a:ln>
        </p:spPr>
        <p:txBody>
          <a:bodyPr lIns="90743" tIns="45373" rIns="90743" bIns="45373" anchor="b"/>
          <a:lstStyle/>
          <a:p>
            <a:pPr algn="r" latinLnBrk="1"/>
            <a:fld id="{B7BF8DE4-752D-43C7-BE97-5AB8B4DA847C}" type="slidenum">
              <a:rPr lang="ko-KR" altLang="en-US" sz="1200">
                <a:latin typeface="Times New Roman" pitchFamily="18" charset="0"/>
                <a:ea typeface="굴림" pitchFamily="34" charset="-127"/>
              </a:rPr>
              <a:pPr algn="r" latinLnBrk="1"/>
              <a:t>70</a:t>
            </a:fld>
            <a:endParaRPr lang="en-US" altLang="ko-KR" sz="1200">
              <a:latin typeface="Times New Roman" pitchFamily="18" charset="0"/>
              <a:ea typeface="굴림" pitchFamily="34" charset="-127"/>
            </a:endParaRPr>
          </a:p>
        </p:txBody>
      </p:sp>
      <p:sp>
        <p:nvSpPr>
          <p:cNvPr id="132099" name="Rectangle 2"/>
          <p:cNvSpPr>
            <a:spLocks noChangeArrowheads="1" noTextEdit="1"/>
          </p:cNvSpPr>
          <p:nvPr>
            <p:ph type="sldImg"/>
          </p:nvPr>
        </p:nvSpPr>
        <p:spPr bwMode="auto">
          <a:xfrm>
            <a:off x="904875" y="742950"/>
            <a:ext cx="4927600" cy="3697288"/>
          </a:xfrm>
          <a:noFill/>
          <a:ln>
            <a:solidFill>
              <a:srgbClr val="000000"/>
            </a:solidFill>
            <a:miter lim="800000"/>
            <a:headEnd/>
            <a:tailEnd/>
          </a:ln>
        </p:spPr>
      </p:sp>
      <p:sp>
        <p:nvSpPr>
          <p:cNvPr id="132100" name="Rectangle 3"/>
          <p:cNvSpPr>
            <a:spLocks noGrp="1" noChangeArrowheads="1"/>
          </p:cNvSpPr>
          <p:nvPr>
            <p:ph type="body" idx="1"/>
          </p:nvPr>
        </p:nvSpPr>
        <p:spPr bwMode="auto">
          <a:xfrm>
            <a:off x="898525" y="4687888"/>
            <a:ext cx="4938713" cy="4435475"/>
          </a:xfrm>
          <a:noFill/>
        </p:spPr>
        <p:txBody>
          <a:bodyPr wrap="square" lIns="90743" tIns="45373" rIns="90743" bIns="45373" numCol="1" anchor="t" anchorCtr="0" compatLnSpc="1">
            <a:prstTxWarp prst="textNoShape">
              <a:avLst/>
            </a:prstTxWarp>
          </a:bodyPr>
          <a:lstStyle/>
          <a:p>
            <a:pPr eaLnBrk="1" hangingPunct="1"/>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C458AEC-8AD9-436E-AC6C-634C9DFF6EE7}" type="slidenum">
              <a:rPr lang="ko-KR" altLang="en-US" smtClean="0">
                <a:latin typeface="Arial" pitchFamily="34" charset="0"/>
                <a:ea typeface="ＭＳ Ｐゴシック" pitchFamily="50" charset="-128"/>
              </a:rPr>
              <a:pPr/>
              <a:t>9</a:t>
            </a:fld>
            <a:endParaRPr lang="en-US" altLang="ko-KR" smtClean="0">
              <a:latin typeface="Arial" pitchFamily="34" charset="0"/>
              <a:ea typeface="ＭＳ Ｐゴシック" pitchFamily="50" charset="-128"/>
            </a:endParaRPr>
          </a:p>
        </p:txBody>
      </p:sp>
      <p:sp>
        <p:nvSpPr>
          <p:cNvPr id="82947" name="Rectangle 2"/>
          <p:cNvSpPr>
            <a:spLocks noChangeArrowheads="1" noTextEdit="1"/>
          </p:cNvSpPr>
          <p:nvPr>
            <p:ph type="sldImg"/>
          </p:nvPr>
        </p:nvSpPr>
        <p:spPr bwMode="auto">
          <a:xfrm>
            <a:off x="903288" y="741363"/>
            <a:ext cx="4930775" cy="3698875"/>
          </a:xfrm>
          <a:noFill/>
          <a:ln>
            <a:solidFill>
              <a:srgbClr val="000000"/>
            </a:solidFill>
            <a:miter lim="800000"/>
            <a:headEnd/>
            <a:tailEnd/>
          </a:ln>
        </p:spPr>
      </p:sp>
      <p:sp>
        <p:nvSpPr>
          <p:cNvPr id="82948" name="Rectangle 3"/>
          <p:cNvSpPr>
            <a:spLocks noGrp="1" noChangeArrowheads="1"/>
          </p:cNvSpPr>
          <p:nvPr>
            <p:ph type="body" idx="1"/>
          </p:nvPr>
        </p:nvSpPr>
        <p:spPr bwMode="auto">
          <a:xfrm>
            <a:off x="898525" y="4687888"/>
            <a:ext cx="4938713" cy="4437062"/>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342AF53-540B-4F16-BAD0-E814942607CD}" type="slidenum">
              <a:rPr lang="ko-KR" altLang="en-US" smtClean="0">
                <a:latin typeface="Arial" pitchFamily="34" charset="0"/>
                <a:ea typeface="ＭＳ Ｐゴシック" pitchFamily="50" charset="-128"/>
              </a:rPr>
              <a:pPr/>
              <a:t>10</a:t>
            </a:fld>
            <a:endParaRPr lang="en-US" altLang="ko-KR" smtClean="0">
              <a:latin typeface="Arial" pitchFamily="34" charset="0"/>
              <a:ea typeface="ＭＳ Ｐゴシック" pitchFamily="50" charset="-128"/>
            </a:endParaRPr>
          </a:p>
        </p:txBody>
      </p:sp>
      <p:sp>
        <p:nvSpPr>
          <p:cNvPr id="83971" name="Rectangle 2"/>
          <p:cNvSpPr>
            <a:spLocks noChangeArrowheads="1" noTextEdit="1"/>
          </p:cNvSpPr>
          <p:nvPr>
            <p:ph type="sldImg"/>
          </p:nvPr>
        </p:nvSpPr>
        <p:spPr bwMode="auto">
          <a:xfrm>
            <a:off x="903288" y="741363"/>
            <a:ext cx="4930775" cy="3698875"/>
          </a:xfrm>
          <a:noFill/>
          <a:ln>
            <a:solidFill>
              <a:srgbClr val="000000"/>
            </a:solidFill>
            <a:miter lim="800000"/>
            <a:headEnd/>
            <a:tailEnd/>
          </a:ln>
        </p:spPr>
      </p:sp>
      <p:sp>
        <p:nvSpPr>
          <p:cNvPr id="83972" name="Rectangle 3"/>
          <p:cNvSpPr>
            <a:spLocks noGrp="1" noChangeArrowheads="1"/>
          </p:cNvSpPr>
          <p:nvPr>
            <p:ph type="body" idx="1"/>
          </p:nvPr>
        </p:nvSpPr>
        <p:spPr bwMode="auto">
          <a:xfrm>
            <a:off x="898525" y="4687888"/>
            <a:ext cx="4938713" cy="4437062"/>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032B878-07F5-4925-ADFC-0154BD43A90D}" type="slidenum">
              <a:rPr lang="ko-KR" altLang="en-US" smtClean="0">
                <a:latin typeface="Arial" pitchFamily="34" charset="0"/>
                <a:ea typeface="ＭＳ Ｐゴシック" pitchFamily="50" charset="-128"/>
              </a:rPr>
              <a:pPr/>
              <a:t>11</a:t>
            </a:fld>
            <a:endParaRPr lang="en-US" altLang="ko-KR" smtClean="0">
              <a:latin typeface="Arial" pitchFamily="34" charset="0"/>
              <a:ea typeface="ＭＳ Ｐゴシック" pitchFamily="50" charset="-128"/>
            </a:endParaRPr>
          </a:p>
        </p:txBody>
      </p:sp>
      <p:sp>
        <p:nvSpPr>
          <p:cNvPr id="84995" name="Rectangle 2"/>
          <p:cNvSpPr>
            <a:spLocks noChangeArrowheads="1" noTextEdit="1"/>
          </p:cNvSpPr>
          <p:nvPr>
            <p:ph type="sldImg"/>
          </p:nvPr>
        </p:nvSpPr>
        <p:spPr bwMode="auto">
          <a:xfrm>
            <a:off x="901700" y="739775"/>
            <a:ext cx="4933950" cy="3700463"/>
          </a:xfrm>
          <a:noFill/>
          <a:ln>
            <a:solidFill>
              <a:srgbClr val="000000"/>
            </a:solidFill>
            <a:miter lim="800000"/>
            <a:headEnd/>
            <a:tailEnd/>
          </a:ln>
        </p:spPr>
      </p:sp>
      <p:sp>
        <p:nvSpPr>
          <p:cNvPr id="84996" name="Rectangle 3"/>
          <p:cNvSpPr>
            <a:spLocks noGrp="1" noChangeArrowheads="1"/>
          </p:cNvSpPr>
          <p:nvPr>
            <p:ph type="body" idx="1"/>
          </p:nvPr>
        </p:nvSpPr>
        <p:spPr bwMode="auto">
          <a:xfrm>
            <a:off x="674688" y="4687888"/>
            <a:ext cx="5386387" cy="4438650"/>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856A9CC-5AA2-45B8-8607-E70ADBB33C09}" type="slidenum">
              <a:rPr lang="ko-KR" altLang="en-US" smtClean="0">
                <a:latin typeface="Arial" pitchFamily="34" charset="0"/>
                <a:ea typeface="ＭＳ Ｐゴシック" pitchFamily="50" charset="-128"/>
              </a:rPr>
              <a:pPr/>
              <a:t>12</a:t>
            </a:fld>
            <a:endParaRPr lang="en-US" altLang="ko-KR" smtClean="0">
              <a:latin typeface="Arial" pitchFamily="34" charset="0"/>
              <a:ea typeface="ＭＳ Ｐゴシック" pitchFamily="50" charset="-128"/>
            </a:endParaRPr>
          </a:p>
        </p:txBody>
      </p:sp>
      <p:sp>
        <p:nvSpPr>
          <p:cNvPr id="86019" name="Rectangle 2"/>
          <p:cNvSpPr>
            <a:spLocks noChangeArrowheads="1" noTextEdit="1"/>
          </p:cNvSpPr>
          <p:nvPr>
            <p:ph type="sldImg"/>
          </p:nvPr>
        </p:nvSpPr>
        <p:spPr bwMode="auto">
          <a:xfrm>
            <a:off x="901700" y="739775"/>
            <a:ext cx="4933950" cy="3700463"/>
          </a:xfrm>
          <a:noFill/>
          <a:ln>
            <a:solidFill>
              <a:srgbClr val="000000"/>
            </a:solidFill>
            <a:miter lim="800000"/>
            <a:headEnd/>
            <a:tailEnd/>
          </a:ln>
        </p:spPr>
      </p:sp>
      <p:sp>
        <p:nvSpPr>
          <p:cNvPr id="86020" name="Rectangle 3"/>
          <p:cNvSpPr>
            <a:spLocks noGrp="1" noChangeArrowheads="1"/>
          </p:cNvSpPr>
          <p:nvPr>
            <p:ph type="body" idx="1"/>
          </p:nvPr>
        </p:nvSpPr>
        <p:spPr bwMode="auto">
          <a:xfrm>
            <a:off x="674688" y="4687888"/>
            <a:ext cx="5386387" cy="4438650"/>
          </a:xfrm>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dirty="0" smtClean="0"/>
              <a:t>マスタ サブタイトルの書式設定</a:t>
            </a:r>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57188" y="274638"/>
            <a:ext cx="8215312" cy="706437"/>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57188" y="1052513"/>
            <a:ext cx="8215312" cy="4948237"/>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357188" y="274638"/>
            <a:ext cx="8215312" cy="706437"/>
          </a:xfrm>
          <a:prstGeom prst="rect">
            <a:avLst/>
          </a:prstGeo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57158" y="1052513"/>
            <a:ext cx="8329642" cy="5073650"/>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7188" y="274638"/>
            <a:ext cx="8215312" cy="706437"/>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188" y="1052513"/>
            <a:ext cx="8215312" cy="4948237"/>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57188" y="274638"/>
            <a:ext cx="8215312" cy="706437"/>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052513"/>
            <a:ext cx="4038600" cy="50736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052513"/>
            <a:ext cx="4038600" cy="50736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357188" y="274638"/>
            <a:ext cx="8215312" cy="706437"/>
          </a:xfrm>
          <a:prstGeom prst="rect">
            <a:avLst/>
          </a:prstGeom>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Rectangle 5"/>
          <p:cNvSpPr>
            <a:spLocks noChangeArrowheads="1"/>
          </p:cNvSpPr>
          <p:nvPr/>
        </p:nvSpPr>
        <p:spPr bwMode="auto">
          <a:xfrm>
            <a:off x="1979613" y="6165850"/>
            <a:ext cx="6878637" cy="571500"/>
          </a:xfrm>
          <a:prstGeom prst="rect">
            <a:avLst/>
          </a:prstGeom>
          <a:solidFill>
            <a:srgbClr val="F3BB50"/>
          </a:solidFill>
          <a:ln w="9525">
            <a:noFill/>
            <a:miter lim="800000"/>
            <a:headEnd/>
            <a:tailEnd/>
          </a:ln>
          <a:effectLst/>
        </p:spPr>
        <p:txBody>
          <a:bodyPr anchor="ctr"/>
          <a:lstStyle/>
          <a:p>
            <a:pPr algn="ctr">
              <a:defRPr/>
            </a:pPr>
            <a:r>
              <a:rPr kumimoji="0" lang="ja-JP" altLang="en-US" sz="2300" dirty="0">
                <a:solidFill>
                  <a:schemeClr val="tx2"/>
                </a:solidFill>
                <a:latin typeface="Arial" charset="0"/>
              </a:rPr>
              <a:t>わんくま同盟 東京勉強会 </a:t>
            </a:r>
            <a:r>
              <a:rPr kumimoji="0" lang="en-US" altLang="ja-JP" sz="2300" dirty="0">
                <a:solidFill>
                  <a:schemeClr val="tx2"/>
                </a:solidFill>
                <a:latin typeface="Arial" charset="0"/>
              </a:rPr>
              <a:t>#39</a:t>
            </a:r>
          </a:p>
        </p:txBody>
      </p:sp>
      <p:pic>
        <p:nvPicPr>
          <p:cNvPr id="2051" name="Picture 2" descr="C:\Users\localnaka\Desktop\名称未設定1.png"/>
          <p:cNvPicPr>
            <a:picLocks noChangeAspect="1" noChangeArrowheads="1"/>
          </p:cNvPicPr>
          <p:nvPr/>
        </p:nvPicPr>
        <p:blipFill>
          <a:blip r:embed="rId14" cstate="print"/>
          <a:srcRect/>
          <a:stretch>
            <a:fillRect/>
          </a:stretch>
        </p:blipFill>
        <p:spPr bwMode="auto">
          <a:xfrm>
            <a:off x="428625" y="6164263"/>
            <a:ext cx="1643063" cy="573087"/>
          </a:xfrm>
          <a:prstGeom prst="rect">
            <a:avLst/>
          </a:prstGeom>
          <a:noFill/>
          <a:ln w="9525">
            <a:noFill/>
            <a:miter lim="800000"/>
            <a:headEnd/>
            <a:tailEnd/>
          </a:ln>
        </p:spPr>
      </p:pic>
      <p:sp>
        <p:nvSpPr>
          <p:cNvPr id="7" name="Rectangle 44"/>
          <p:cNvSpPr>
            <a:spLocks noChangeArrowheads="1"/>
          </p:cNvSpPr>
          <p:nvPr/>
        </p:nvSpPr>
        <p:spPr bwMode="ltGray">
          <a:xfrm>
            <a:off x="0" y="0"/>
            <a:ext cx="280988" cy="620713"/>
          </a:xfrm>
          <a:prstGeom prst="rect">
            <a:avLst/>
          </a:prstGeom>
          <a:solidFill>
            <a:srgbClr val="FF0000"/>
          </a:solidFill>
          <a:ln w="9525">
            <a:solidFill>
              <a:srgbClr val="FF0000"/>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dirty="0">
              <a:latin typeface="Arial" charset="0"/>
              <a:ea typeface="ＭＳ Ｐゴシック" charset="-128"/>
            </a:endParaRPr>
          </a:p>
        </p:txBody>
      </p:sp>
      <p:sp>
        <p:nvSpPr>
          <p:cNvPr id="8" name="Rectangle 45"/>
          <p:cNvSpPr>
            <a:spLocks noChangeArrowheads="1"/>
          </p:cNvSpPr>
          <p:nvPr/>
        </p:nvSpPr>
        <p:spPr bwMode="ltGray">
          <a:xfrm>
            <a:off x="0" y="692150"/>
            <a:ext cx="280988" cy="6178550"/>
          </a:xfrm>
          <a:prstGeom prst="rect">
            <a:avLst/>
          </a:prstGeom>
          <a:solidFill>
            <a:srgbClr val="FF0000"/>
          </a:solidFill>
          <a:ln w="9525">
            <a:solidFill>
              <a:srgbClr val="FF0000"/>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dirty="0">
              <a:latin typeface="Arial" charset="0"/>
              <a:ea typeface="ＭＳ Ｐゴシック" charset="-128"/>
            </a:endParaRPr>
          </a:p>
        </p:txBody>
      </p:sp>
      <p:sp>
        <p:nvSpPr>
          <p:cNvPr id="9" name="Rectangle 46"/>
          <p:cNvSpPr>
            <a:spLocks noChangeArrowheads="1"/>
          </p:cNvSpPr>
          <p:nvPr/>
        </p:nvSpPr>
        <p:spPr bwMode="auto">
          <a:xfrm>
            <a:off x="371475" y="633413"/>
            <a:ext cx="8458200" cy="44450"/>
          </a:xfrm>
          <a:prstGeom prst="rect">
            <a:avLst/>
          </a:prstGeom>
          <a:solidFill>
            <a:srgbClr val="FF0000"/>
          </a:solidFill>
          <a:ln w="9525">
            <a:solidFill>
              <a:srgbClr val="FF0000"/>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ja-JP" altLang="en-US" dirty="0">
              <a:latin typeface="Arial" charset="0"/>
              <a:ea typeface="ＭＳ Ｐゴシック" charset="-128"/>
            </a:endParaRPr>
          </a:p>
        </p:txBody>
      </p:sp>
      <p:pic>
        <p:nvPicPr>
          <p:cNvPr id="2055" name="Picture 50" descr="로고"/>
          <p:cNvPicPr>
            <a:picLocks noChangeAspect="1" noChangeArrowheads="1"/>
          </p:cNvPicPr>
          <p:nvPr/>
        </p:nvPicPr>
        <p:blipFill>
          <a:blip r:embed="rId15" cstate="print"/>
          <a:srcRect/>
          <a:stretch>
            <a:fillRect/>
          </a:stretch>
        </p:blipFill>
        <p:spPr bwMode="auto">
          <a:xfrm>
            <a:off x="7562850" y="214313"/>
            <a:ext cx="1223963" cy="3349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rtl="0" eaLnBrk="0" fontAlgn="base" hangingPunct="0">
        <a:spcBef>
          <a:spcPct val="0"/>
        </a:spcBef>
        <a:spcAft>
          <a:spcPct val="0"/>
        </a:spcAft>
        <a:defRPr kumimoji="1" sz="2400">
          <a:solidFill>
            <a:schemeClr val="tx2"/>
          </a:solidFill>
          <a:latin typeface="+mj-lt"/>
          <a:ea typeface="+mj-ea"/>
          <a:cs typeface="+mj-cs"/>
        </a:defRPr>
      </a:lvl1pPr>
      <a:lvl2pPr algn="ctr" rtl="0" eaLnBrk="0" fontAlgn="base" hangingPunct="0">
        <a:spcBef>
          <a:spcPct val="0"/>
        </a:spcBef>
        <a:spcAft>
          <a:spcPct val="0"/>
        </a:spcAft>
        <a:defRPr kumimoji="1" sz="2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2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2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2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2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1.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57188" y="4357688"/>
            <a:ext cx="8429625" cy="954087"/>
          </a:xfrm>
          <a:prstGeom prst="rect">
            <a:avLst/>
          </a:prstGeom>
          <a:noFill/>
          <a:ln w="9525">
            <a:noFill/>
            <a:miter lim="800000"/>
            <a:headEnd/>
            <a:tailEnd/>
          </a:ln>
        </p:spPr>
        <p:txBody>
          <a:bodyPr lIns="92075" tIns="46038" rIns="92075" bIns="46038"/>
          <a:lstStyle/>
          <a:p>
            <a:pPr algn="ctr" latinLnBrk="1">
              <a:lnSpc>
                <a:spcPct val="75000"/>
              </a:lnSpc>
              <a:spcBef>
                <a:spcPct val="50000"/>
              </a:spcBef>
            </a:pPr>
            <a:r>
              <a:rPr lang="ja-JP" altLang="en-US" sz="2800">
                <a:solidFill>
                  <a:srgbClr val="000000"/>
                </a:solidFill>
                <a:latin typeface="HGP創英ﾌﾟﾚｾﾞﾝｽEB" pitchFamily="18" charset="-128"/>
                <a:ea typeface="HGP創英ﾌﾟﾚｾﾞﾝｽEB" pitchFamily="18" charset="-128"/>
              </a:rPr>
              <a:t>平成</a:t>
            </a:r>
            <a:r>
              <a:rPr lang="en-US" altLang="ja-JP" sz="2800">
                <a:solidFill>
                  <a:srgbClr val="000000"/>
                </a:solidFill>
                <a:latin typeface="HGP創英ﾌﾟﾚｾﾞﾝｽEB" pitchFamily="18" charset="-128"/>
                <a:ea typeface="HGP創英ﾌﾟﾚｾﾞﾝｽEB" pitchFamily="18" charset="-128"/>
              </a:rPr>
              <a:t>21</a:t>
            </a:r>
            <a:r>
              <a:rPr lang="ja-JP" altLang="en-US" sz="2800">
                <a:solidFill>
                  <a:srgbClr val="000000"/>
                </a:solidFill>
                <a:latin typeface="HGP創英ﾌﾟﾚｾﾞﾝｽEB" pitchFamily="18" charset="-128"/>
                <a:ea typeface="HGP創英ﾌﾟﾚｾﾞﾝｽEB" pitchFamily="18" charset="-128"/>
              </a:rPr>
              <a:t>年 </a:t>
            </a:r>
            <a:r>
              <a:rPr lang="en-US" altLang="ja-JP" sz="2800">
                <a:solidFill>
                  <a:srgbClr val="000000"/>
                </a:solidFill>
                <a:latin typeface="HGP創英ﾌﾟﾚｾﾞﾝｽEB" pitchFamily="18" charset="-128"/>
                <a:ea typeface="HGP創英ﾌﾟﾚｾﾞﾝｽEB" pitchFamily="18" charset="-128"/>
              </a:rPr>
              <a:t>11</a:t>
            </a:r>
            <a:r>
              <a:rPr lang="ja-JP" altLang="en-US" sz="2800">
                <a:solidFill>
                  <a:srgbClr val="000000"/>
                </a:solidFill>
                <a:latin typeface="HGP創英ﾌﾟﾚｾﾞﾝｽEB" pitchFamily="18" charset="-128"/>
                <a:ea typeface="HGP創英ﾌﾟﾚｾﾞﾝｽEB" pitchFamily="18" charset="-128"/>
              </a:rPr>
              <a:t>月 </a:t>
            </a:r>
            <a:r>
              <a:rPr lang="en-US" altLang="ja-JP" sz="2800">
                <a:solidFill>
                  <a:srgbClr val="000000"/>
                </a:solidFill>
                <a:latin typeface="HGP創英ﾌﾟﾚｾﾞﾝｽEB" pitchFamily="18" charset="-128"/>
                <a:ea typeface="HGP創英ﾌﾟﾚｾﾞﾝｽEB" pitchFamily="18" charset="-128"/>
              </a:rPr>
              <a:t>7</a:t>
            </a:r>
            <a:r>
              <a:rPr lang="ja-JP" altLang="en-US" sz="2800">
                <a:solidFill>
                  <a:srgbClr val="000000"/>
                </a:solidFill>
                <a:latin typeface="HGP創英ﾌﾟﾚｾﾞﾝｽEB" pitchFamily="18" charset="-128"/>
                <a:ea typeface="HGP創英ﾌﾟﾚｾﾞﾝｽEB" pitchFamily="18" charset="-128"/>
              </a:rPr>
              <a:t>日</a:t>
            </a:r>
          </a:p>
          <a:p>
            <a:pPr algn="ctr" latinLnBrk="1">
              <a:lnSpc>
                <a:spcPct val="75000"/>
              </a:lnSpc>
              <a:spcBef>
                <a:spcPct val="50000"/>
              </a:spcBef>
            </a:pPr>
            <a:r>
              <a:rPr lang="ja-JP" altLang="en-US" sz="2800">
                <a:solidFill>
                  <a:srgbClr val="000000"/>
                </a:solidFill>
                <a:latin typeface="HGP創英角ﾎﾟｯﾌﾟ体" pitchFamily="50" charset="-128"/>
                <a:ea typeface="HGP創英角ﾎﾟｯﾌﾟ体" pitchFamily="50" charset="-128"/>
              </a:rPr>
              <a:t>アスター</a:t>
            </a:r>
          </a:p>
        </p:txBody>
      </p:sp>
      <p:sp>
        <p:nvSpPr>
          <p:cNvPr id="3075" name="Text Box 6"/>
          <p:cNvSpPr txBox="1">
            <a:spLocks noChangeArrowheads="1"/>
          </p:cNvSpPr>
          <p:nvPr/>
        </p:nvSpPr>
        <p:spPr bwMode="auto">
          <a:xfrm>
            <a:off x="357188" y="1643063"/>
            <a:ext cx="8501062" cy="1643062"/>
          </a:xfrm>
          <a:prstGeom prst="rect">
            <a:avLst/>
          </a:prstGeom>
          <a:noFill/>
          <a:ln w="28575" algn="ctr">
            <a:noFill/>
            <a:miter lim="800000"/>
            <a:headEnd/>
            <a:tailEnd/>
          </a:ln>
        </p:spPr>
        <p:txBody>
          <a:bodyPr lIns="0" tIns="46800" rIns="0" bIns="46800" anchor="ctr"/>
          <a:lstStyle/>
          <a:p>
            <a:pPr algn="ctr" eaLnBrk="0" hangingPunct="0">
              <a:lnSpc>
                <a:spcPct val="150000"/>
              </a:lnSpc>
              <a:buClr>
                <a:srgbClr val="FF0000"/>
              </a:buClr>
            </a:pPr>
            <a:r>
              <a:rPr kumimoji="0" lang="en-US" altLang="ja-JP" sz="3600">
                <a:solidFill>
                  <a:srgbClr val="000000"/>
                </a:solidFill>
                <a:latin typeface="Impact" pitchFamily="34" charset="0"/>
                <a:ea typeface="HGP創英角ｺﾞｼｯｸUB" pitchFamily="50" charset="-128"/>
              </a:rPr>
              <a:t>OWI(Oracle Wait Interface)</a:t>
            </a:r>
            <a:r>
              <a:rPr kumimoji="0" lang="ja-JP" altLang="en-US" sz="3600">
                <a:solidFill>
                  <a:srgbClr val="000000"/>
                </a:solidFill>
                <a:latin typeface="Impact" pitchFamily="34" charset="0"/>
                <a:ea typeface="HGP創英角ｺﾞｼｯｸUB" pitchFamily="50" charset="-128"/>
              </a:rPr>
              <a:t>の概要と</a:t>
            </a:r>
            <a:endParaRPr kumimoji="0" lang="en-US" altLang="ja-JP" sz="3600">
              <a:solidFill>
                <a:srgbClr val="000000"/>
              </a:solidFill>
              <a:latin typeface="Impact" pitchFamily="34" charset="0"/>
              <a:ea typeface="HGP創英角ｺﾞｼｯｸUB" pitchFamily="50" charset="-128"/>
            </a:endParaRPr>
          </a:p>
          <a:p>
            <a:pPr algn="ctr" eaLnBrk="0" hangingPunct="0">
              <a:lnSpc>
                <a:spcPct val="150000"/>
              </a:lnSpc>
              <a:buClr>
                <a:srgbClr val="FF0000"/>
              </a:buClr>
            </a:pPr>
            <a:r>
              <a:rPr kumimoji="0" lang="ja-JP" altLang="en-US" sz="3600">
                <a:solidFill>
                  <a:srgbClr val="000000"/>
                </a:solidFill>
                <a:latin typeface="Impact" pitchFamily="34" charset="0"/>
                <a:ea typeface="HGP創英角ｺﾞｼｯｸUB" pitchFamily="50" charset="-128"/>
              </a:rPr>
              <a:t>実用ツール</a:t>
            </a:r>
            <a:r>
              <a:rPr kumimoji="0" lang="en-US" altLang="ja-JP" sz="3600">
                <a:solidFill>
                  <a:srgbClr val="000000"/>
                </a:solidFill>
                <a:latin typeface="Impact" pitchFamily="34" charset="0"/>
                <a:ea typeface="HGP創英角ｺﾞｼｯｸUB" pitchFamily="50" charset="-128"/>
              </a:rPr>
              <a:t>MaxGauge</a:t>
            </a:r>
            <a:r>
              <a:rPr kumimoji="0" lang="ja-JP" altLang="en-US" sz="3600">
                <a:solidFill>
                  <a:srgbClr val="000000"/>
                </a:solidFill>
                <a:latin typeface="Impact" pitchFamily="34" charset="0"/>
                <a:ea typeface="HGP創英角ｺﾞｼｯｸUB" pitchFamily="50" charset="-128"/>
              </a:rPr>
              <a:t>の紹介</a:t>
            </a:r>
          </a:p>
        </p:txBody>
      </p:sp>
      <p:pic>
        <p:nvPicPr>
          <p:cNvPr id="3076" name="図 8" descr="ASTER.jpg"/>
          <p:cNvPicPr>
            <a:picLocks/>
          </p:cNvPicPr>
          <p:nvPr/>
        </p:nvPicPr>
        <p:blipFill>
          <a:blip r:embed="rId2" cstate="print"/>
          <a:srcRect/>
          <a:stretch>
            <a:fillRect/>
          </a:stretch>
        </p:blipFill>
        <p:spPr bwMode="auto">
          <a:xfrm>
            <a:off x="701675" y="3929063"/>
            <a:ext cx="798513" cy="1811337"/>
          </a:xfrm>
          <a:prstGeom prst="rect">
            <a:avLst/>
          </a:prstGeom>
          <a:noFill/>
          <a:ln w="9525">
            <a:noFill/>
            <a:miter lim="800000"/>
            <a:headEnd/>
            <a:tailEnd/>
          </a:ln>
        </p:spPr>
      </p:pic>
      <p:pic>
        <p:nvPicPr>
          <p:cNvPr id="3077" name="Picture 4"/>
          <p:cNvPicPr>
            <a:picLocks noChangeAspect="1" noChangeArrowheads="1"/>
          </p:cNvPicPr>
          <p:nvPr/>
        </p:nvPicPr>
        <p:blipFill>
          <a:blip r:embed="rId3" cstate="print"/>
          <a:srcRect/>
          <a:stretch>
            <a:fillRect/>
          </a:stretch>
        </p:blipFill>
        <p:spPr bwMode="auto">
          <a:xfrm>
            <a:off x="7500938" y="3857625"/>
            <a:ext cx="838200" cy="186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23850" y="188913"/>
            <a:ext cx="7110413" cy="404812"/>
          </a:xfrm>
          <a:prstGeom prst="rect">
            <a:avLst/>
          </a:prstGeom>
          <a:noFill/>
          <a:ln w="9525" algn="ctr">
            <a:noFill/>
            <a:miter lim="800000"/>
            <a:headEnd/>
            <a:tailEnd/>
          </a:ln>
        </p:spPr>
        <p:txBody>
          <a:bodyPr anchor="ctr"/>
          <a:lstStyle/>
          <a:p>
            <a:r>
              <a:rPr lang="en-US" altLang="ja-JP" sz="2400">
                <a:latin typeface="HGP創英角ｺﾞｼｯｸUB" pitchFamily="50" charset="-128"/>
                <a:ea typeface="HGP創英角ｺﾞｼｯｸUB" pitchFamily="50" charset="-128"/>
              </a:rPr>
              <a:t>Oracle</a:t>
            </a:r>
            <a:r>
              <a:rPr lang="ja-JP" altLang="en-US" sz="2400">
                <a:latin typeface="HGP創英角ｺﾞｼｯｸUB" pitchFamily="50" charset="-128"/>
                <a:ea typeface="HGP創英角ｺﾞｼｯｸUB" pitchFamily="50" charset="-128"/>
              </a:rPr>
              <a:t>アーキテクチャーと性能統計</a:t>
            </a:r>
          </a:p>
        </p:txBody>
      </p:sp>
      <p:pic>
        <p:nvPicPr>
          <p:cNvPr id="12291" name="Picture 38"/>
          <p:cNvPicPr>
            <a:picLocks noChangeAspect="1" noChangeArrowheads="1"/>
          </p:cNvPicPr>
          <p:nvPr/>
        </p:nvPicPr>
        <p:blipFill>
          <a:blip r:embed="rId3" cstate="print"/>
          <a:srcRect/>
          <a:stretch>
            <a:fillRect/>
          </a:stretch>
        </p:blipFill>
        <p:spPr bwMode="auto">
          <a:xfrm>
            <a:off x="466725" y="1033463"/>
            <a:ext cx="8348663" cy="4824412"/>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5651500" y="2428875"/>
            <a:ext cx="2808288" cy="1184275"/>
          </a:xfrm>
          <a:prstGeom prst="rect">
            <a:avLst/>
          </a:prstGeom>
          <a:noFill/>
          <a:ln w="28575" algn="ctr">
            <a:solidFill>
              <a:schemeClr val="hlink"/>
            </a:solidFill>
            <a:prstDash val="sysDot"/>
            <a:miter lim="800000"/>
            <a:headEnd/>
            <a:tailEnd/>
          </a:ln>
        </p:spPr>
        <p:txBody>
          <a:bodyPr lIns="90000" tIns="46800" rIns="90000" bIns="46800">
            <a:spAutoFit/>
          </a:bodyPr>
          <a:lstStyle/>
          <a:p>
            <a:pPr lvl="1" eaLnBrk="0" hangingPunct="0">
              <a:buClr>
                <a:srgbClr val="FF0000"/>
              </a:buClr>
            </a:pPr>
            <a:r>
              <a:rPr kumimoji="0" lang="en-US" altLang="ja-JP" sz="1400" b="1">
                <a:latin typeface="Microsoft Sans Serif" pitchFamily="34" charset="0"/>
              </a:rPr>
              <a:t>V$EVENT_NAME</a:t>
            </a:r>
          </a:p>
          <a:p>
            <a:pPr lvl="1" eaLnBrk="0" hangingPunct="0">
              <a:buClr>
                <a:srgbClr val="FF0000"/>
              </a:buClr>
            </a:pPr>
            <a:r>
              <a:rPr kumimoji="0" lang="en-US" altLang="ja-JP" sz="1400" b="1">
                <a:latin typeface="Microsoft Sans Serif" pitchFamily="34" charset="0"/>
              </a:rPr>
              <a:t>V$SESSION_WAIT</a:t>
            </a:r>
          </a:p>
          <a:p>
            <a:pPr lvl="1" eaLnBrk="0" hangingPunct="0">
              <a:buClr>
                <a:srgbClr val="FF0000"/>
              </a:buClr>
            </a:pPr>
            <a:r>
              <a:rPr kumimoji="0" lang="en-US" altLang="ja-JP" sz="1400" b="1">
                <a:latin typeface="Microsoft Sans Serif" pitchFamily="34" charset="0"/>
              </a:rPr>
              <a:t>V$SESSION_EVENT</a:t>
            </a:r>
          </a:p>
          <a:p>
            <a:pPr lvl="1" eaLnBrk="0" hangingPunct="0">
              <a:buClr>
                <a:srgbClr val="FF0000"/>
              </a:buClr>
            </a:pPr>
            <a:r>
              <a:rPr kumimoji="0" lang="en-US" altLang="ja-JP" sz="1400" b="1">
                <a:latin typeface="Microsoft Sans Serif" pitchFamily="34" charset="0"/>
              </a:rPr>
              <a:t>V$SYSTEM_EVENT</a:t>
            </a:r>
          </a:p>
          <a:p>
            <a:pPr lvl="1" eaLnBrk="0" hangingPunct="0">
              <a:buClr>
                <a:srgbClr val="FF0000"/>
              </a:buClr>
            </a:pPr>
            <a:r>
              <a:rPr kumimoji="0" lang="en-US" altLang="ja-JP" sz="1400" b="1">
                <a:latin typeface="Microsoft Sans Serif" pitchFamily="34" charset="0"/>
              </a:rPr>
              <a:t>......</a:t>
            </a:r>
          </a:p>
        </p:txBody>
      </p:sp>
      <p:pic>
        <p:nvPicPr>
          <p:cNvPr id="13315" name="Picture 4" descr="j0232047[1]"/>
          <p:cNvPicPr>
            <a:picLocks noChangeAspect="1" noChangeArrowheads="1"/>
          </p:cNvPicPr>
          <p:nvPr/>
        </p:nvPicPr>
        <p:blipFill>
          <a:blip r:embed="rId3" cstate="print"/>
          <a:srcRect/>
          <a:stretch>
            <a:fillRect/>
          </a:stretch>
        </p:blipFill>
        <p:spPr bwMode="auto">
          <a:xfrm>
            <a:off x="755650" y="4289425"/>
            <a:ext cx="1223963" cy="947738"/>
          </a:xfrm>
          <a:prstGeom prst="rect">
            <a:avLst/>
          </a:prstGeom>
          <a:noFill/>
          <a:ln w="9525">
            <a:noFill/>
            <a:miter lim="800000"/>
            <a:headEnd/>
            <a:tailEnd/>
          </a:ln>
        </p:spPr>
      </p:pic>
      <p:sp>
        <p:nvSpPr>
          <p:cNvPr id="13316" name="AutoShape 5"/>
          <p:cNvSpPr>
            <a:spLocks noChangeArrowheads="1"/>
          </p:cNvSpPr>
          <p:nvPr/>
        </p:nvSpPr>
        <p:spPr bwMode="auto">
          <a:xfrm>
            <a:off x="2989263" y="3929063"/>
            <a:ext cx="5543550" cy="1295400"/>
          </a:xfrm>
          <a:prstGeom prst="can">
            <a:avLst>
              <a:gd name="adj" fmla="val 9060"/>
            </a:avLst>
          </a:prstGeom>
          <a:noFill/>
          <a:ln w="28575">
            <a:solidFill>
              <a:schemeClr val="accent2"/>
            </a:solidFill>
            <a:round/>
            <a:headEnd/>
            <a:tailEnd/>
          </a:ln>
        </p:spPr>
        <p:txBody>
          <a:bodyPr wrap="none" lIns="90000" tIns="46800" rIns="90000" bIns="46800" anchor="ctr"/>
          <a:lstStyle/>
          <a:p>
            <a:endParaRPr lang="ja-JP" altLang="en-US"/>
          </a:p>
        </p:txBody>
      </p:sp>
      <p:grpSp>
        <p:nvGrpSpPr>
          <p:cNvPr id="13317" name="Group 6"/>
          <p:cNvGrpSpPr>
            <a:grpSpLocks/>
          </p:cNvGrpSpPr>
          <p:nvPr/>
        </p:nvGrpSpPr>
        <p:grpSpPr bwMode="auto">
          <a:xfrm>
            <a:off x="3708400" y="4289425"/>
            <a:ext cx="1512888" cy="719138"/>
            <a:chOff x="3061" y="1253"/>
            <a:chExt cx="953" cy="453"/>
          </a:xfrm>
        </p:grpSpPr>
        <p:sp>
          <p:nvSpPr>
            <p:cNvPr id="13340" name="AutoShape 7"/>
            <p:cNvSpPr>
              <a:spLocks noChangeArrowheads="1"/>
            </p:cNvSpPr>
            <p:nvPr/>
          </p:nvSpPr>
          <p:spPr bwMode="auto">
            <a:xfrm>
              <a:off x="3061" y="1253"/>
              <a:ext cx="953" cy="453"/>
            </a:xfrm>
            <a:prstGeom prst="flowChartProcess">
              <a:avLst/>
            </a:prstGeom>
            <a:noFill/>
            <a:ln w="28575" algn="ctr">
              <a:solidFill>
                <a:schemeClr val="accent2"/>
              </a:solidFill>
              <a:miter lim="800000"/>
              <a:headEnd/>
              <a:tailEnd/>
            </a:ln>
          </p:spPr>
          <p:txBody>
            <a:bodyPr wrap="none" lIns="90000" tIns="46800" rIns="90000" bIns="46800" anchor="ctr"/>
            <a:lstStyle/>
            <a:p>
              <a:endParaRPr lang="ja-JP" altLang="en-US"/>
            </a:p>
          </p:txBody>
        </p:sp>
        <p:sp>
          <p:nvSpPr>
            <p:cNvPr id="13341" name="Line 8"/>
            <p:cNvSpPr>
              <a:spLocks noChangeShapeType="1"/>
            </p:cNvSpPr>
            <p:nvPr/>
          </p:nvSpPr>
          <p:spPr bwMode="auto">
            <a:xfrm flipV="1">
              <a:off x="3198" y="1253"/>
              <a:ext cx="0" cy="453"/>
            </a:xfrm>
            <a:prstGeom prst="line">
              <a:avLst/>
            </a:prstGeom>
            <a:noFill/>
            <a:ln w="28575">
              <a:solidFill>
                <a:schemeClr val="accent2"/>
              </a:solidFill>
              <a:round/>
              <a:headEnd/>
              <a:tailEnd/>
            </a:ln>
          </p:spPr>
          <p:txBody>
            <a:bodyPr lIns="90000" tIns="46800" rIns="90000" bIns="46800" anchor="ctr"/>
            <a:lstStyle/>
            <a:p>
              <a:endParaRPr lang="ja-JP" altLang="en-US"/>
            </a:p>
          </p:txBody>
        </p:sp>
        <p:sp>
          <p:nvSpPr>
            <p:cNvPr id="13342" name="Line 9"/>
            <p:cNvSpPr>
              <a:spLocks noChangeShapeType="1"/>
            </p:cNvSpPr>
            <p:nvPr/>
          </p:nvSpPr>
          <p:spPr bwMode="auto">
            <a:xfrm flipV="1">
              <a:off x="3334" y="1253"/>
              <a:ext cx="0" cy="453"/>
            </a:xfrm>
            <a:prstGeom prst="line">
              <a:avLst/>
            </a:prstGeom>
            <a:noFill/>
            <a:ln w="28575">
              <a:solidFill>
                <a:schemeClr val="accent2"/>
              </a:solidFill>
              <a:round/>
              <a:headEnd/>
              <a:tailEnd/>
            </a:ln>
          </p:spPr>
          <p:txBody>
            <a:bodyPr lIns="90000" tIns="46800" rIns="90000" bIns="46800" anchor="ctr"/>
            <a:lstStyle/>
            <a:p>
              <a:endParaRPr lang="ja-JP" altLang="en-US"/>
            </a:p>
          </p:txBody>
        </p:sp>
        <p:sp>
          <p:nvSpPr>
            <p:cNvPr id="13343" name="Line 10"/>
            <p:cNvSpPr>
              <a:spLocks noChangeShapeType="1"/>
            </p:cNvSpPr>
            <p:nvPr/>
          </p:nvSpPr>
          <p:spPr bwMode="auto">
            <a:xfrm flipV="1">
              <a:off x="3470" y="1253"/>
              <a:ext cx="0" cy="453"/>
            </a:xfrm>
            <a:prstGeom prst="line">
              <a:avLst/>
            </a:prstGeom>
            <a:noFill/>
            <a:ln w="28575">
              <a:solidFill>
                <a:schemeClr val="accent2"/>
              </a:solidFill>
              <a:round/>
              <a:headEnd/>
              <a:tailEnd/>
            </a:ln>
          </p:spPr>
          <p:txBody>
            <a:bodyPr lIns="90000" tIns="46800" rIns="90000" bIns="46800" anchor="ctr"/>
            <a:lstStyle/>
            <a:p>
              <a:endParaRPr lang="ja-JP" altLang="en-US"/>
            </a:p>
          </p:txBody>
        </p:sp>
        <p:sp>
          <p:nvSpPr>
            <p:cNvPr id="13344" name="Line 11"/>
            <p:cNvSpPr>
              <a:spLocks noChangeShapeType="1"/>
            </p:cNvSpPr>
            <p:nvPr/>
          </p:nvSpPr>
          <p:spPr bwMode="auto">
            <a:xfrm flipV="1">
              <a:off x="3606" y="1253"/>
              <a:ext cx="0" cy="453"/>
            </a:xfrm>
            <a:prstGeom prst="line">
              <a:avLst/>
            </a:prstGeom>
            <a:noFill/>
            <a:ln w="28575">
              <a:solidFill>
                <a:schemeClr val="accent2"/>
              </a:solidFill>
              <a:round/>
              <a:headEnd/>
              <a:tailEnd/>
            </a:ln>
          </p:spPr>
          <p:txBody>
            <a:bodyPr lIns="90000" tIns="46800" rIns="90000" bIns="46800" anchor="ctr"/>
            <a:lstStyle/>
            <a:p>
              <a:endParaRPr lang="ja-JP" altLang="en-US"/>
            </a:p>
          </p:txBody>
        </p:sp>
        <p:sp>
          <p:nvSpPr>
            <p:cNvPr id="13345" name="Line 12"/>
            <p:cNvSpPr>
              <a:spLocks noChangeShapeType="1"/>
            </p:cNvSpPr>
            <p:nvPr/>
          </p:nvSpPr>
          <p:spPr bwMode="auto">
            <a:xfrm flipV="1">
              <a:off x="3742" y="1253"/>
              <a:ext cx="0" cy="453"/>
            </a:xfrm>
            <a:prstGeom prst="line">
              <a:avLst/>
            </a:prstGeom>
            <a:noFill/>
            <a:ln w="28575">
              <a:solidFill>
                <a:schemeClr val="accent2"/>
              </a:solidFill>
              <a:round/>
              <a:headEnd/>
              <a:tailEnd/>
            </a:ln>
          </p:spPr>
          <p:txBody>
            <a:bodyPr lIns="90000" tIns="46800" rIns="90000" bIns="46800" anchor="ctr"/>
            <a:lstStyle/>
            <a:p>
              <a:endParaRPr lang="ja-JP" altLang="en-US"/>
            </a:p>
          </p:txBody>
        </p:sp>
        <p:sp>
          <p:nvSpPr>
            <p:cNvPr id="13346" name="Line 13"/>
            <p:cNvSpPr>
              <a:spLocks noChangeShapeType="1"/>
            </p:cNvSpPr>
            <p:nvPr/>
          </p:nvSpPr>
          <p:spPr bwMode="auto">
            <a:xfrm flipV="1">
              <a:off x="3878" y="1253"/>
              <a:ext cx="0" cy="453"/>
            </a:xfrm>
            <a:prstGeom prst="line">
              <a:avLst/>
            </a:prstGeom>
            <a:noFill/>
            <a:ln w="28575">
              <a:solidFill>
                <a:schemeClr val="accent2"/>
              </a:solidFill>
              <a:round/>
              <a:headEnd/>
              <a:tailEnd/>
            </a:ln>
          </p:spPr>
          <p:txBody>
            <a:bodyPr lIns="90000" tIns="46800" rIns="90000" bIns="46800" anchor="ctr"/>
            <a:lstStyle/>
            <a:p>
              <a:endParaRPr lang="ja-JP" altLang="en-US"/>
            </a:p>
          </p:txBody>
        </p:sp>
        <p:sp>
          <p:nvSpPr>
            <p:cNvPr id="13347" name="Line 14"/>
            <p:cNvSpPr>
              <a:spLocks noChangeShapeType="1"/>
            </p:cNvSpPr>
            <p:nvPr/>
          </p:nvSpPr>
          <p:spPr bwMode="auto">
            <a:xfrm>
              <a:off x="3061" y="1344"/>
              <a:ext cx="953" cy="0"/>
            </a:xfrm>
            <a:prstGeom prst="line">
              <a:avLst/>
            </a:prstGeom>
            <a:noFill/>
            <a:ln w="28575">
              <a:solidFill>
                <a:schemeClr val="accent2"/>
              </a:solidFill>
              <a:round/>
              <a:headEnd/>
              <a:tailEnd/>
            </a:ln>
          </p:spPr>
          <p:txBody>
            <a:bodyPr lIns="90000" tIns="46800" rIns="90000" bIns="46800" anchor="ctr"/>
            <a:lstStyle/>
            <a:p>
              <a:endParaRPr lang="ja-JP" altLang="en-US"/>
            </a:p>
          </p:txBody>
        </p:sp>
        <p:sp>
          <p:nvSpPr>
            <p:cNvPr id="13348" name="Line 15"/>
            <p:cNvSpPr>
              <a:spLocks noChangeShapeType="1"/>
            </p:cNvSpPr>
            <p:nvPr/>
          </p:nvSpPr>
          <p:spPr bwMode="auto">
            <a:xfrm>
              <a:off x="3061" y="1434"/>
              <a:ext cx="953" cy="0"/>
            </a:xfrm>
            <a:prstGeom prst="line">
              <a:avLst/>
            </a:prstGeom>
            <a:noFill/>
            <a:ln w="28575">
              <a:solidFill>
                <a:schemeClr val="accent2"/>
              </a:solidFill>
              <a:round/>
              <a:headEnd/>
              <a:tailEnd/>
            </a:ln>
          </p:spPr>
          <p:txBody>
            <a:bodyPr lIns="90000" tIns="46800" rIns="90000" bIns="46800" anchor="ctr"/>
            <a:lstStyle/>
            <a:p>
              <a:endParaRPr lang="ja-JP" altLang="en-US"/>
            </a:p>
          </p:txBody>
        </p:sp>
        <p:sp>
          <p:nvSpPr>
            <p:cNvPr id="13349" name="Line 16"/>
            <p:cNvSpPr>
              <a:spLocks noChangeShapeType="1"/>
            </p:cNvSpPr>
            <p:nvPr/>
          </p:nvSpPr>
          <p:spPr bwMode="auto">
            <a:xfrm>
              <a:off x="3061" y="1525"/>
              <a:ext cx="953" cy="0"/>
            </a:xfrm>
            <a:prstGeom prst="line">
              <a:avLst/>
            </a:prstGeom>
            <a:noFill/>
            <a:ln w="28575">
              <a:solidFill>
                <a:schemeClr val="accent2"/>
              </a:solidFill>
              <a:round/>
              <a:headEnd/>
              <a:tailEnd/>
            </a:ln>
          </p:spPr>
          <p:txBody>
            <a:bodyPr lIns="90000" tIns="46800" rIns="90000" bIns="46800" anchor="ctr"/>
            <a:lstStyle/>
            <a:p>
              <a:endParaRPr lang="ja-JP" altLang="en-US"/>
            </a:p>
          </p:txBody>
        </p:sp>
        <p:sp>
          <p:nvSpPr>
            <p:cNvPr id="13350" name="Line 17"/>
            <p:cNvSpPr>
              <a:spLocks noChangeShapeType="1"/>
            </p:cNvSpPr>
            <p:nvPr/>
          </p:nvSpPr>
          <p:spPr bwMode="auto">
            <a:xfrm>
              <a:off x="3061" y="1616"/>
              <a:ext cx="953" cy="0"/>
            </a:xfrm>
            <a:prstGeom prst="line">
              <a:avLst/>
            </a:prstGeom>
            <a:noFill/>
            <a:ln w="28575">
              <a:solidFill>
                <a:schemeClr val="accent2"/>
              </a:solidFill>
              <a:round/>
              <a:headEnd/>
              <a:tailEnd/>
            </a:ln>
          </p:spPr>
          <p:txBody>
            <a:bodyPr lIns="90000" tIns="46800" rIns="90000" bIns="46800" anchor="ctr"/>
            <a:lstStyle/>
            <a:p>
              <a:endParaRPr lang="ja-JP" altLang="en-US"/>
            </a:p>
          </p:txBody>
        </p:sp>
      </p:grpSp>
      <p:sp>
        <p:nvSpPr>
          <p:cNvPr id="13318" name="AutoShape 18"/>
          <p:cNvSpPr>
            <a:spLocks noChangeArrowheads="1"/>
          </p:cNvSpPr>
          <p:nvPr/>
        </p:nvSpPr>
        <p:spPr bwMode="auto">
          <a:xfrm>
            <a:off x="3781425" y="5513388"/>
            <a:ext cx="288925" cy="504825"/>
          </a:xfrm>
          <a:prstGeom prst="flowChartMagneticDisk">
            <a:avLst/>
          </a:prstGeom>
          <a:noFill/>
          <a:ln w="28575">
            <a:solidFill>
              <a:schemeClr val="accent2"/>
            </a:solidFill>
            <a:round/>
            <a:headEnd/>
            <a:tailEnd/>
          </a:ln>
        </p:spPr>
        <p:txBody>
          <a:bodyPr wrap="none" lIns="90000" tIns="46800" rIns="90000" bIns="46800" anchor="ctr"/>
          <a:lstStyle/>
          <a:p>
            <a:endParaRPr lang="ja-JP" altLang="en-US"/>
          </a:p>
        </p:txBody>
      </p:sp>
      <p:sp>
        <p:nvSpPr>
          <p:cNvPr id="13319" name="AutoShape 19"/>
          <p:cNvSpPr>
            <a:spLocks noChangeArrowheads="1"/>
          </p:cNvSpPr>
          <p:nvPr/>
        </p:nvSpPr>
        <p:spPr bwMode="auto">
          <a:xfrm>
            <a:off x="4141788" y="5513388"/>
            <a:ext cx="288925" cy="504825"/>
          </a:xfrm>
          <a:prstGeom prst="flowChartMagneticDisk">
            <a:avLst/>
          </a:prstGeom>
          <a:noFill/>
          <a:ln w="28575">
            <a:solidFill>
              <a:schemeClr val="accent2"/>
            </a:solidFill>
            <a:round/>
            <a:headEnd/>
            <a:tailEnd/>
          </a:ln>
        </p:spPr>
        <p:txBody>
          <a:bodyPr wrap="none" lIns="90000" tIns="46800" rIns="90000" bIns="46800" anchor="ctr"/>
          <a:lstStyle/>
          <a:p>
            <a:endParaRPr lang="ja-JP" altLang="en-US"/>
          </a:p>
        </p:txBody>
      </p:sp>
      <p:sp>
        <p:nvSpPr>
          <p:cNvPr id="13320" name="Line 20"/>
          <p:cNvSpPr>
            <a:spLocks noChangeShapeType="1"/>
          </p:cNvSpPr>
          <p:nvPr/>
        </p:nvSpPr>
        <p:spPr bwMode="auto">
          <a:xfrm flipV="1">
            <a:off x="2197100" y="4576763"/>
            <a:ext cx="1223963" cy="215900"/>
          </a:xfrm>
          <a:prstGeom prst="line">
            <a:avLst/>
          </a:prstGeom>
          <a:noFill/>
          <a:ln w="28575">
            <a:solidFill>
              <a:schemeClr val="accent2"/>
            </a:solidFill>
            <a:round/>
            <a:headEnd type="triangle" w="med" len="med"/>
            <a:tailEnd type="triangle" w="med" len="med"/>
          </a:ln>
        </p:spPr>
        <p:txBody>
          <a:bodyPr lIns="90000" tIns="46800" rIns="90000" bIns="46800" anchor="ctr"/>
          <a:lstStyle/>
          <a:p>
            <a:endParaRPr lang="ja-JP" altLang="en-US"/>
          </a:p>
        </p:txBody>
      </p:sp>
      <p:sp>
        <p:nvSpPr>
          <p:cNvPr id="13321" name="Line 21"/>
          <p:cNvSpPr>
            <a:spLocks noChangeShapeType="1"/>
          </p:cNvSpPr>
          <p:nvPr/>
        </p:nvSpPr>
        <p:spPr bwMode="auto">
          <a:xfrm flipH="1">
            <a:off x="3924300" y="5081588"/>
            <a:ext cx="73025" cy="360362"/>
          </a:xfrm>
          <a:prstGeom prst="line">
            <a:avLst/>
          </a:prstGeom>
          <a:noFill/>
          <a:ln w="28575">
            <a:solidFill>
              <a:schemeClr val="accent2"/>
            </a:solidFill>
            <a:round/>
            <a:headEnd type="triangle" w="med" len="med"/>
            <a:tailEnd type="triangle" w="med" len="med"/>
          </a:ln>
        </p:spPr>
        <p:txBody>
          <a:bodyPr lIns="90000" tIns="46800" rIns="90000" bIns="46800" anchor="ctr"/>
          <a:lstStyle/>
          <a:p>
            <a:endParaRPr lang="ja-JP" altLang="en-US"/>
          </a:p>
        </p:txBody>
      </p:sp>
      <p:sp>
        <p:nvSpPr>
          <p:cNvPr id="13322" name="Line 22"/>
          <p:cNvSpPr>
            <a:spLocks noChangeShapeType="1"/>
          </p:cNvSpPr>
          <p:nvPr/>
        </p:nvSpPr>
        <p:spPr bwMode="auto">
          <a:xfrm>
            <a:off x="4284663" y="5081588"/>
            <a:ext cx="0" cy="360362"/>
          </a:xfrm>
          <a:prstGeom prst="line">
            <a:avLst/>
          </a:prstGeom>
          <a:noFill/>
          <a:ln w="28575">
            <a:solidFill>
              <a:schemeClr val="accent2"/>
            </a:solidFill>
            <a:round/>
            <a:headEnd type="triangle" w="med" len="med"/>
            <a:tailEnd type="triangle" w="med" len="med"/>
          </a:ln>
        </p:spPr>
        <p:txBody>
          <a:bodyPr lIns="90000" tIns="46800" rIns="90000" bIns="46800" anchor="ctr"/>
          <a:lstStyle/>
          <a:p>
            <a:endParaRPr lang="ja-JP" altLang="en-US"/>
          </a:p>
        </p:txBody>
      </p:sp>
      <p:grpSp>
        <p:nvGrpSpPr>
          <p:cNvPr id="13323" name="Group 23"/>
          <p:cNvGrpSpPr>
            <a:grpSpLocks/>
          </p:cNvGrpSpPr>
          <p:nvPr/>
        </p:nvGrpSpPr>
        <p:grpSpPr bwMode="auto">
          <a:xfrm>
            <a:off x="6518275" y="4576763"/>
            <a:ext cx="1512888" cy="431800"/>
            <a:chOff x="3923" y="2886"/>
            <a:chExt cx="953" cy="272"/>
          </a:xfrm>
        </p:grpSpPr>
        <p:sp>
          <p:nvSpPr>
            <p:cNvPr id="13331" name="AutoShape 24"/>
            <p:cNvSpPr>
              <a:spLocks noChangeArrowheads="1"/>
            </p:cNvSpPr>
            <p:nvPr/>
          </p:nvSpPr>
          <p:spPr bwMode="auto">
            <a:xfrm>
              <a:off x="3923" y="2886"/>
              <a:ext cx="953" cy="272"/>
            </a:xfrm>
            <a:prstGeom prst="flowChartProcess">
              <a:avLst/>
            </a:prstGeom>
            <a:noFill/>
            <a:ln w="28575" algn="ctr">
              <a:solidFill>
                <a:schemeClr val="accent2"/>
              </a:solidFill>
              <a:miter lim="800000"/>
              <a:headEnd/>
              <a:tailEnd/>
            </a:ln>
          </p:spPr>
          <p:txBody>
            <a:bodyPr wrap="none" lIns="90000" tIns="46800" rIns="90000" bIns="46800" anchor="ctr"/>
            <a:lstStyle/>
            <a:p>
              <a:endParaRPr lang="ja-JP" altLang="en-US"/>
            </a:p>
          </p:txBody>
        </p:sp>
        <p:sp>
          <p:nvSpPr>
            <p:cNvPr id="13332" name="Line 25"/>
            <p:cNvSpPr>
              <a:spLocks noChangeShapeType="1"/>
            </p:cNvSpPr>
            <p:nvPr/>
          </p:nvSpPr>
          <p:spPr bwMode="auto">
            <a:xfrm flipV="1">
              <a:off x="4059" y="2886"/>
              <a:ext cx="1" cy="272"/>
            </a:xfrm>
            <a:prstGeom prst="line">
              <a:avLst/>
            </a:prstGeom>
            <a:noFill/>
            <a:ln w="28575">
              <a:solidFill>
                <a:schemeClr val="accent2"/>
              </a:solidFill>
              <a:round/>
              <a:headEnd/>
              <a:tailEnd/>
            </a:ln>
          </p:spPr>
          <p:txBody>
            <a:bodyPr lIns="90000" tIns="46800" rIns="90000" bIns="46800" anchor="ctr"/>
            <a:lstStyle/>
            <a:p>
              <a:endParaRPr lang="ja-JP" altLang="en-US"/>
            </a:p>
          </p:txBody>
        </p:sp>
        <p:sp>
          <p:nvSpPr>
            <p:cNvPr id="13333" name="Line 26"/>
            <p:cNvSpPr>
              <a:spLocks noChangeShapeType="1"/>
            </p:cNvSpPr>
            <p:nvPr/>
          </p:nvSpPr>
          <p:spPr bwMode="auto">
            <a:xfrm flipV="1">
              <a:off x="4195" y="2886"/>
              <a:ext cx="1" cy="272"/>
            </a:xfrm>
            <a:prstGeom prst="line">
              <a:avLst/>
            </a:prstGeom>
            <a:noFill/>
            <a:ln w="28575">
              <a:solidFill>
                <a:schemeClr val="accent2"/>
              </a:solidFill>
              <a:round/>
              <a:headEnd/>
              <a:tailEnd/>
            </a:ln>
          </p:spPr>
          <p:txBody>
            <a:bodyPr lIns="90000" tIns="46800" rIns="90000" bIns="46800" anchor="ctr"/>
            <a:lstStyle/>
            <a:p>
              <a:endParaRPr lang="ja-JP" altLang="en-US"/>
            </a:p>
          </p:txBody>
        </p:sp>
        <p:sp>
          <p:nvSpPr>
            <p:cNvPr id="13334" name="Line 27"/>
            <p:cNvSpPr>
              <a:spLocks noChangeShapeType="1"/>
            </p:cNvSpPr>
            <p:nvPr/>
          </p:nvSpPr>
          <p:spPr bwMode="auto">
            <a:xfrm flipV="1">
              <a:off x="4332" y="2886"/>
              <a:ext cx="0" cy="272"/>
            </a:xfrm>
            <a:prstGeom prst="line">
              <a:avLst/>
            </a:prstGeom>
            <a:noFill/>
            <a:ln w="28575">
              <a:solidFill>
                <a:schemeClr val="accent2"/>
              </a:solidFill>
              <a:round/>
              <a:headEnd/>
              <a:tailEnd/>
            </a:ln>
          </p:spPr>
          <p:txBody>
            <a:bodyPr lIns="90000" tIns="46800" rIns="90000" bIns="46800" anchor="ctr"/>
            <a:lstStyle/>
            <a:p>
              <a:endParaRPr lang="ja-JP" altLang="en-US"/>
            </a:p>
          </p:txBody>
        </p:sp>
        <p:sp>
          <p:nvSpPr>
            <p:cNvPr id="13335" name="Line 28"/>
            <p:cNvSpPr>
              <a:spLocks noChangeShapeType="1"/>
            </p:cNvSpPr>
            <p:nvPr/>
          </p:nvSpPr>
          <p:spPr bwMode="auto">
            <a:xfrm flipV="1">
              <a:off x="4468" y="2886"/>
              <a:ext cx="0" cy="272"/>
            </a:xfrm>
            <a:prstGeom prst="line">
              <a:avLst/>
            </a:prstGeom>
            <a:noFill/>
            <a:ln w="28575">
              <a:solidFill>
                <a:schemeClr val="accent2"/>
              </a:solidFill>
              <a:round/>
              <a:headEnd/>
              <a:tailEnd/>
            </a:ln>
          </p:spPr>
          <p:txBody>
            <a:bodyPr lIns="90000" tIns="46800" rIns="90000" bIns="46800" anchor="ctr"/>
            <a:lstStyle/>
            <a:p>
              <a:endParaRPr lang="ja-JP" altLang="en-US"/>
            </a:p>
          </p:txBody>
        </p:sp>
        <p:sp>
          <p:nvSpPr>
            <p:cNvPr id="13336" name="Line 29"/>
            <p:cNvSpPr>
              <a:spLocks noChangeShapeType="1"/>
            </p:cNvSpPr>
            <p:nvPr/>
          </p:nvSpPr>
          <p:spPr bwMode="auto">
            <a:xfrm flipV="1">
              <a:off x="4604" y="2886"/>
              <a:ext cx="0" cy="272"/>
            </a:xfrm>
            <a:prstGeom prst="line">
              <a:avLst/>
            </a:prstGeom>
            <a:noFill/>
            <a:ln w="28575">
              <a:solidFill>
                <a:schemeClr val="accent2"/>
              </a:solidFill>
              <a:round/>
              <a:headEnd/>
              <a:tailEnd/>
            </a:ln>
          </p:spPr>
          <p:txBody>
            <a:bodyPr lIns="90000" tIns="46800" rIns="90000" bIns="46800" anchor="ctr"/>
            <a:lstStyle/>
            <a:p>
              <a:endParaRPr lang="ja-JP" altLang="en-US"/>
            </a:p>
          </p:txBody>
        </p:sp>
        <p:sp>
          <p:nvSpPr>
            <p:cNvPr id="13337" name="Line 30"/>
            <p:cNvSpPr>
              <a:spLocks noChangeShapeType="1"/>
            </p:cNvSpPr>
            <p:nvPr/>
          </p:nvSpPr>
          <p:spPr bwMode="auto">
            <a:xfrm flipV="1">
              <a:off x="4740" y="2886"/>
              <a:ext cx="0" cy="272"/>
            </a:xfrm>
            <a:prstGeom prst="line">
              <a:avLst/>
            </a:prstGeom>
            <a:noFill/>
            <a:ln w="28575">
              <a:solidFill>
                <a:schemeClr val="accent2"/>
              </a:solidFill>
              <a:round/>
              <a:headEnd/>
              <a:tailEnd/>
            </a:ln>
          </p:spPr>
          <p:txBody>
            <a:bodyPr lIns="90000" tIns="46800" rIns="90000" bIns="46800" anchor="ctr"/>
            <a:lstStyle/>
            <a:p>
              <a:endParaRPr lang="ja-JP" altLang="en-US"/>
            </a:p>
          </p:txBody>
        </p:sp>
        <p:sp>
          <p:nvSpPr>
            <p:cNvPr id="13338" name="Line 31"/>
            <p:cNvSpPr>
              <a:spLocks noChangeShapeType="1"/>
            </p:cNvSpPr>
            <p:nvPr/>
          </p:nvSpPr>
          <p:spPr bwMode="auto">
            <a:xfrm>
              <a:off x="3923" y="2977"/>
              <a:ext cx="953" cy="0"/>
            </a:xfrm>
            <a:prstGeom prst="line">
              <a:avLst/>
            </a:prstGeom>
            <a:noFill/>
            <a:ln w="28575">
              <a:solidFill>
                <a:schemeClr val="accent2"/>
              </a:solidFill>
              <a:round/>
              <a:headEnd/>
              <a:tailEnd/>
            </a:ln>
          </p:spPr>
          <p:txBody>
            <a:bodyPr lIns="90000" tIns="46800" rIns="90000" bIns="46800" anchor="ctr"/>
            <a:lstStyle/>
            <a:p>
              <a:endParaRPr lang="ja-JP" altLang="en-US"/>
            </a:p>
          </p:txBody>
        </p:sp>
        <p:sp>
          <p:nvSpPr>
            <p:cNvPr id="13339" name="Line 32"/>
            <p:cNvSpPr>
              <a:spLocks noChangeShapeType="1"/>
            </p:cNvSpPr>
            <p:nvPr/>
          </p:nvSpPr>
          <p:spPr bwMode="auto">
            <a:xfrm>
              <a:off x="3923" y="3067"/>
              <a:ext cx="953" cy="0"/>
            </a:xfrm>
            <a:prstGeom prst="line">
              <a:avLst/>
            </a:prstGeom>
            <a:noFill/>
            <a:ln w="28575">
              <a:solidFill>
                <a:schemeClr val="accent2"/>
              </a:solidFill>
              <a:round/>
              <a:headEnd/>
              <a:tailEnd/>
            </a:ln>
          </p:spPr>
          <p:txBody>
            <a:bodyPr lIns="90000" tIns="46800" rIns="90000" bIns="46800" anchor="ctr"/>
            <a:lstStyle/>
            <a:p>
              <a:endParaRPr lang="ja-JP" altLang="en-US"/>
            </a:p>
          </p:txBody>
        </p:sp>
      </p:grpSp>
      <p:sp>
        <p:nvSpPr>
          <p:cNvPr id="13324" name="Text Box 33"/>
          <p:cNvSpPr txBox="1">
            <a:spLocks noChangeArrowheads="1"/>
          </p:cNvSpPr>
          <p:nvPr/>
        </p:nvSpPr>
        <p:spPr bwMode="auto">
          <a:xfrm>
            <a:off x="6446838" y="4289425"/>
            <a:ext cx="1725612" cy="274638"/>
          </a:xfrm>
          <a:prstGeom prst="rect">
            <a:avLst/>
          </a:prstGeom>
          <a:noFill/>
          <a:ln w="28575" algn="ctr">
            <a:noFill/>
            <a:miter lim="800000"/>
            <a:headEnd/>
            <a:tailEnd/>
          </a:ln>
        </p:spPr>
        <p:txBody>
          <a:bodyPr wrap="none" lIns="90000" tIns="46800" rIns="90000" bIns="46800">
            <a:spAutoFit/>
          </a:bodyPr>
          <a:lstStyle/>
          <a:p>
            <a:pPr eaLnBrk="0" hangingPunct="0">
              <a:buClr>
                <a:srgbClr val="FF0000"/>
              </a:buClr>
            </a:pPr>
            <a:r>
              <a:rPr kumimoji="0" lang="en-US" altLang="ja-JP" sz="1200" b="1">
                <a:latin typeface="Rockwell" pitchFamily="18" charset="0"/>
              </a:rPr>
              <a:t>V$SESSION_WAIT …</a:t>
            </a:r>
          </a:p>
        </p:txBody>
      </p:sp>
      <p:sp>
        <p:nvSpPr>
          <p:cNvPr id="13325" name="Freeform 34"/>
          <p:cNvSpPr>
            <a:spLocks/>
          </p:cNvSpPr>
          <p:nvPr/>
        </p:nvSpPr>
        <p:spPr bwMode="auto">
          <a:xfrm rot="-2193567">
            <a:off x="5711825" y="4460875"/>
            <a:ext cx="517525" cy="404813"/>
          </a:xfrm>
          <a:custGeom>
            <a:avLst/>
            <a:gdLst>
              <a:gd name="T0" fmla="*/ 0 w 635"/>
              <a:gd name="T1" fmla="*/ 0 h 590"/>
              <a:gd name="T2" fmla="*/ 333335 w 635"/>
              <a:gd name="T3" fmla="*/ 93313 h 590"/>
              <a:gd name="T4" fmla="*/ 517525 w 635"/>
              <a:gd name="T5" fmla="*/ 404813 h 590"/>
              <a:gd name="T6" fmla="*/ 0 60000 65536"/>
              <a:gd name="T7" fmla="*/ 0 60000 65536"/>
              <a:gd name="T8" fmla="*/ 0 60000 65536"/>
              <a:gd name="T9" fmla="*/ 0 w 635"/>
              <a:gd name="T10" fmla="*/ 0 h 590"/>
              <a:gd name="T11" fmla="*/ 635 w 635"/>
              <a:gd name="T12" fmla="*/ 590 h 590"/>
            </a:gdLst>
            <a:ahLst/>
            <a:cxnLst>
              <a:cxn ang="T6">
                <a:pos x="T0" y="T1"/>
              </a:cxn>
              <a:cxn ang="T7">
                <a:pos x="T2" y="T3"/>
              </a:cxn>
              <a:cxn ang="T8">
                <a:pos x="T4" y="T5"/>
              </a:cxn>
            </a:cxnLst>
            <a:rect l="T9" t="T10" r="T11" b="T12"/>
            <a:pathLst>
              <a:path w="635" h="590">
                <a:moveTo>
                  <a:pt x="0" y="0"/>
                </a:moveTo>
                <a:cubicBezTo>
                  <a:pt x="151" y="19"/>
                  <a:pt x="303" y="38"/>
                  <a:pt x="409" y="136"/>
                </a:cubicBezTo>
                <a:cubicBezTo>
                  <a:pt x="515" y="234"/>
                  <a:pt x="575" y="412"/>
                  <a:pt x="635" y="590"/>
                </a:cubicBezTo>
              </a:path>
            </a:pathLst>
          </a:custGeom>
          <a:noFill/>
          <a:ln w="28575" cap="flat" cmpd="sng">
            <a:solidFill>
              <a:schemeClr val="accent2"/>
            </a:solidFill>
            <a:prstDash val="solid"/>
            <a:round/>
            <a:headEnd/>
            <a:tailEnd type="triangle" w="med" len="med"/>
          </a:ln>
        </p:spPr>
        <p:txBody>
          <a:bodyPr lIns="90000" tIns="46800" rIns="90000" bIns="46800" anchor="ctr"/>
          <a:lstStyle/>
          <a:p>
            <a:endParaRPr lang="ja-JP" altLang="en-US"/>
          </a:p>
        </p:txBody>
      </p:sp>
      <p:sp>
        <p:nvSpPr>
          <p:cNvPr id="13326" name="Oval 35"/>
          <p:cNvSpPr>
            <a:spLocks noChangeArrowheads="1"/>
          </p:cNvSpPr>
          <p:nvPr/>
        </p:nvSpPr>
        <p:spPr bwMode="auto">
          <a:xfrm>
            <a:off x="3276600" y="4002088"/>
            <a:ext cx="2160588" cy="1439862"/>
          </a:xfrm>
          <a:prstGeom prst="ellipse">
            <a:avLst/>
          </a:prstGeom>
          <a:noFill/>
          <a:ln w="28575" algn="ctr">
            <a:solidFill>
              <a:srgbClr val="FFFF00"/>
            </a:solidFill>
            <a:prstDash val="sysDot"/>
            <a:round/>
            <a:headEnd/>
            <a:tailEnd/>
          </a:ln>
        </p:spPr>
        <p:txBody>
          <a:bodyPr wrap="none" lIns="90000" tIns="46800" rIns="90000" bIns="46800" anchor="ctr"/>
          <a:lstStyle/>
          <a:p>
            <a:endParaRPr lang="ja-JP" altLang="en-US"/>
          </a:p>
        </p:txBody>
      </p:sp>
      <p:sp>
        <p:nvSpPr>
          <p:cNvPr id="13327" name="Text Box 36"/>
          <p:cNvSpPr txBox="1">
            <a:spLocks noChangeArrowheads="1"/>
          </p:cNvSpPr>
          <p:nvPr/>
        </p:nvSpPr>
        <p:spPr bwMode="auto">
          <a:xfrm>
            <a:off x="4789488" y="5297488"/>
            <a:ext cx="3743325" cy="274637"/>
          </a:xfrm>
          <a:prstGeom prst="rect">
            <a:avLst/>
          </a:prstGeom>
          <a:noFill/>
          <a:ln w="28575" algn="ctr">
            <a:noFill/>
            <a:miter lim="800000"/>
            <a:headEnd/>
            <a:tailEnd/>
          </a:ln>
        </p:spPr>
        <p:txBody>
          <a:bodyPr lIns="90000" tIns="46800" rIns="90000" bIns="46800">
            <a:spAutoFit/>
          </a:bodyPr>
          <a:lstStyle/>
          <a:p>
            <a:pPr eaLnBrk="0" hangingPunct="0">
              <a:buClr>
                <a:srgbClr val="FF0000"/>
              </a:buClr>
            </a:pPr>
            <a:r>
              <a:rPr kumimoji="0" lang="ja-JP" altLang="en-US" sz="1200">
                <a:latin typeface="Rockwell" pitchFamily="18" charset="0"/>
                <a:ea typeface="HGP創英角ｺﾞｼｯｸUB" pitchFamily="50" charset="-128"/>
              </a:rPr>
              <a:t>データベースでの様々な処理での待機イベントを格納</a:t>
            </a:r>
          </a:p>
        </p:txBody>
      </p:sp>
      <p:sp>
        <p:nvSpPr>
          <p:cNvPr id="13328" name="Text Box 37"/>
          <p:cNvSpPr txBox="1">
            <a:spLocks noChangeArrowheads="1"/>
          </p:cNvSpPr>
          <p:nvPr/>
        </p:nvSpPr>
        <p:spPr bwMode="auto">
          <a:xfrm>
            <a:off x="539750" y="836613"/>
            <a:ext cx="8137525" cy="1679575"/>
          </a:xfrm>
          <a:prstGeom prst="rect">
            <a:avLst/>
          </a:prstGeom>
          <a:noFill/>
          <a:ln w="28575" algn="ctr">
            <a:noFill/>
            <a:miter lim="800000"/>
            <a:headEnd/>
            <a:tailEnd/>
          </a:ln>
        </p:spPr>
        <p:txBody>
          <a:bodyPr lIns="90000" tIns="46800" rIns="90000" bIns="46800">
            <a:spAutoFit/>
          </a:bodyPr>
          <a:lstStyle/>
          <a:p>
            <a:pPr eaLnBrk="0" hangingPunct="0">
              <a:lnSpc>
                <a:spcPct val="130000"/>
              </a:lnSpc>
              <a:buClr>
                <a:schemeClr val="accent1"/>
              </a:buClr>
              <a:buFont typeface="Wingdings" pitchFamily="2" charset="2"/>
              <a:buNone/>
            </a:pPr>
            <a:r>
              <a:rPr kumimoji="0" lang="ja-JP" altLang="en-US" sz="1600">
                <a:latin typeface="HGP創英角ｺﾞｼｯｸUB" pitchFamily="50" charset="-128"/>
                <a:ea typeface="HGP創英角ｺﾞｼｯｸUB" pitchFamily="50" charset="-128"/>
              </a:rPr>
              <a:t>すべてのセッションは処理を行うためにはリソースが必要であり、各セッションが</a:t>
            </a:r>
            <a:r>
              <a:rPr kumimoji="0" lang="en-US" altLang="ja-JP" sz="1600">
                <a:latin typeface="HGP創英角ｺﾞｼｯｸUB" pitchFamily="50" charset="-128"/>
                <a:ea typeface="HGP創英角ｺﾞｼｯｸUB" pitchFamily="50" charset="-128"/>
              </a:rPr>
              <a:t>CPU</a:t>
            </a:r>
            <a:r>
              <a:rPr kumimoji="0" lang="ja-JP" altLang="en-US" sz="1600">
                <a:latin typeface="HGP創英角ｺﾞｼｯｸUB" pitchFamily="50" charset="-128"/>
                <a:ea typeface="HGP創英角ｺﾞｼｯｸUB" pitchFamily="50" charset="-128"/>
              </a:rPr>
              <a:t>を使用していないときは、何かしらの待ちが発生している状態となる。</a:t>
            </a:r>
          </a:p>
          <a:p>
            <a:pPr lvl="1" eaLnBrk="0" hangingPunct="0">
              <a:lnSpc>
                <a:spcPct val="130000"/>
              </a:lnSpc>
              <a:buClr>
                <a:schemeClr val="accent1"/>
              </a:buClr>
              <a:buFont typeface="Wingdings" pitchFamily="2" charset="2"/>
              <a:buChar char="u"/>
            </a:pPr>
            <a:r>
              <a:rPr kumimoji="0" lang="ja-JP" altLang="en-US" sz="1600">
                <a:latin typeface="HGP創英角ｺﾞｼｯｸUB" pitchFamily="50" charset="-128"/>
                <a:ea typeface="HGP創英角ｺﾞｼｯｸUB" pitchFamily="50" charset="-128"/>
              </a:rPr>
              <a:t> データファイルからのデータブロック読み書きでの</a:t>
            </a:r>
            <a:r>
              <a:rPr kumimoji="0" lang="en-US" altLang="ja-JP" sz="1600">
                <a:latin typeface="HGP創英角ｺﾞｼｯｸUB" pitchFamily="50" charset="-128"/>
                <a:ea typeface="HGP創英角ｺﾞｼｯｸUB" pitchFamily="50" charset="-128"/>
              </a:rPr>
              <a:t>I/O</a:t>
            </a:r>
            <a:r>
              <a:rPr kumimoji="0" lang="ja-JP" altLang="en-US" sz="1600">
                <a:latin typeface="HGP創英角ｺﾞｼｯｸUB" pitchFamily="50" charset="-128"/>
                <a:ea typeface="HGP創英角ｺﾞｼｯｸUB" pitchFamily="50" charset="-128"/>
              </a:rPr>
              <a:t>待ち</a:t>
            </a:r>
          </a:p>
          <a:p>
            <a:pPr lvl="1" eaLnBrk="0" hangingPunct="0">
              <a:lnSpc>
                <a:spcPct val="130000"/>
              </a:lnSpc>
              <a:buClr>
                <a:schemeClr val="accent1"/>
              </a:buClr>
              <a:buFont typeface="Wingdings" pitchFamily="2" charset="2"/>
              <a:buChar char="u"/>
            </a:pPr>
            <a:r>
              <a:rPr kumimoji="0" lang="ja-JP" altLang="en-US" sz="1600">
                <a:latin typeface="HGP創英角ｺﾞｼｯｸUB" pitchFamily="50" charset="-128"/>
                <a:ea typeface="HGP創英角ｺﾞｼｯｸUB" pitchFamily="50" charset="-128"/>
              </a:rPr>
              <a:t> メモリの獲得待ち</a:t>
            </a:r>
          </a:p>
          <a:p>
            <a:pPr lvl="1" eaLnBrk="0" hangingPunct="0">
              <a:lnSpc>
                <a:spcPct val="130000"/>
              </a:lnSpc>
              <a:buClr>
                <a:schemeClr val="accent1"/>
              </a:buClr>
              <a:buFont typeface="Wingdings" pitchFamily="2" charset="2"/>
              <a:buChar char="u"/>
            </a:pPr>
            <a:r>
              <a:rPr kumimoji="0" lang="ja-JP" altLang="en-US" sz="1600">
                <a:latin typeface="HGP創英角ｺﾞｼｯｸUB" pitchFamily="50" charset="-128"/>
                <a:ea typeface="HGP創英角ｺﾞｼｯｸUB" pitchFamily="50" charset="-128"/>
              </a:rPr>
              <a:t> 他処理との連携待ち</a:t>
            </a:r>
          </a:p>
        </p:txBody>
      </p:sp>
      <p:sp>
        <p:nvSpPr>
          <p:cNvPr id="13329" name="Text Box 38"/>
          <p:cNvSpPr txBox="1">
            <a:spLocks noChangeArrowheads="1"/>
          </p:cNvSpPr>
          <p:nvPr/>
        </p:nvSpPr>
        <p:spPr bwMode="auto">
          <a:xfrm>
            <a:off x="969963" y="2711450"/>
            <a:ext cx="4465637" cy="581025"/>
          </a:xfrm>
          <a:prstGeom prst="rect">
            <a:avLst/>
          </a:prstGeom>
          <a:noFill/>
          <a:ln w="28575" algn="ctr">
            <a:noFill/>
            <a:miter lim="800000"/>
            <a:headEnd/>
            <a:tailEnd/>
          </a:ln>
        </p:spPr>
        <p:txBody>
          <a:bodyPr lIns="90000" tIns="46800" rIns="90000" bIns="46800">
            <a:spAutoFit/>
          </a:bodyPr>
          <a:lstStyle/>
          <a:p>
            <a:pPr eaLnBrk="0" hangingPunct="0">
              <a:buClr>
                <a:srgbClr val="FF0000"/>
              </a:buClr>
            </a:pPr>
            <a:r>
              <a:rPr kumimoji="0" lang="ja-JP" altLang="en-US" sz="1600">
                <a:latin typeface="Rockwell" pitchFamily="18" charset="0"/>
                <a:ea typeface="HGP創英角ｺﾞｼｯｸUB" pitchFamily="50" charset="-128"/>
              </a:rPr>
              <a:t>データベース処理にて、発生した待機イベントが、オラクルの動的ビューへ格納される。</a:t>
            </a:r>
          </a:p>
        </p:txBody>
      </p:sp>
      <p:sp>
        <p:nvSpPr>
          <p:cNvPr id="13330" name="Rectangle 39"/>
          <p:cNvSpPr>
            <a:spLocks noChangeArrowheads="1"/>
          </p:cNvSpPr>
          <p:nvPr/>
        </p:nvSpPr>
        <p:spPr bwMode="auto">
          <a:xfrm>
            <a:off x="312738" y="196850"/>
            <a:ext cx="7456487" cy="404813"/>
          </a:xfrm>
          <a:prstGeom prst="rect">
            <a:avLst/>
          </a:prstGeom>
          <a:noFill/>
          <a:ln w="9525" algn="ctr">
            <a:noFill/>
            <a:miter lim="800000"/>
            <a:headEnd/>
            <a:tailEnd/>
          </a:ln>
        </p:spPr>
        <p:txBody>
          <a:bodyPr anchor="ctr"/>
          <a:lstStyle/>
          <a:p>
            <a:r>
              <a:rPr lang="en-US" altLang="ja-JP" sz="2400">
                <a:latin typeface="HGP創英角ｺﾞｼｯｸUB" pitchFamily="50" charset="-128"/>
                <a:ea typeface="HGP創英角ｺﾞｼｯｸUB" pitchFamily="50" charset="-128"/>
              </a:rPr>
              <a:t>OWI</a:t>
            </a:r>
            <a:r>
              <a:rPr lang="ja-JP" altLang="en-US" sz="2400">
                <a:latin typeface="HGP創英角ｺﾞｼｯｸUB" pitchFamily="50" charset="-128"/>
                <a:ea typeface="HGP創英角ｺﾞｼｯｸUB" pitchFamily="50" charset="-128"/>
              </a:rPr>
              <a:t>の構成要素 → </a:t>
            </a:r>
            <a:r>
              <a:rPr lang="en-US" altLang="ja-JP" sz="2400">
                <a:latin typeface="HGP創英角ｺﾞｼｯｸUB" pitchFamily="50" charset="-128"/>
                <a:ea typeface="HGP創英角ｺﾞｼｯｸUB" pitchFamily="50" charset="-128"/>
              </a:rPr>
              <a:t>Oracle</a:t>
            </a:r>
            <a:r>
              <a:rPr lang="ja-JP" altLang="en-US" sz="2400">
                <a:latin typeface="HGP創英角ｺﾞｼｯｸUB" pitchFamily="50" charset="-128"/>
                <a:ea typeface="HGP創英角ｺﾞｼｯｸUB" pitchFamily="50" charset="-128"/>
              </a:rPr>
              <a:t>稼働情報</a:t>
            </a:r>
            <a:endParaRPr lang="en-US" altLang="ja-JP" sz="2400">
              <a:latin typeface="HGP創英角ｺﾞｼｯｸUB" pitchFamily="50" charset="-128"/>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9763" name="Group 3"/>
          <p:cNvGraphicFramePr>
            <a:graphicFrameLocks noGrp="1"/>
          </p:cNvGraphicFramePr>
          <p:nvPr/>
        </p:nvGraphicFramePr>
        <p:xfrm>
          <a:off x="428625" y="773113"/>
          <a:ext cx="8324850" cy="5299075"/>
        </p:xfrm>
        <a:graphic>
          <a:graphicData uri="http://schemas.openxmlformats.org/drawingml/2006/table">
            <a:tbl>
              <a:tblPr/>
              <a:tblGrid>
                <a:gridCol w="2184810"/>
                <a:gridCol w="2523832"/>
                <a:gridCol w="3616237"/>
              </a:tblGrid>
              <a:tr h="399247">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ko-KR" altLang="en-US" sz="1400" b="1" i="0" u="none" strike="noStrike" cap="none" normalizeH="0" baseline="0" dirty="0" smtClean="0">
                          <a:ln>
                            <a:noFill/>
                          </a:ln>
                          <a:solidFill>
                            <a:schemeClr val="tx1"/>
                          </a:solidFill>
                          <a:effectLst/>
                          <a:latin typeface="ＭＳ Ｐゴシック" pitchFamily="50" charset="-128"/>
                          <a:ea typeface="ＭＳ Ｐゴシック" pitchFamily="50" charset="-128"/>
                        </a:rPr>
                        <a:t>項目</a:t>
                      </a:r>
                      <a:endParaRPr kumimoji="1" lang="ko-KR" altLang="en-US"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ko-KR"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定義</a:t>
                      </a:r>
                      <a:endParaRPr kumimoji="1" lang="ko-KR" altLang="en-US" sz="1800" b="0" i="0" u="none" strike="noStrike" cap="none" normalizeH="0" baseline="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ctr" latinLnBrk="1" hangingPunct="1">
                        <a:lnSpc>
                          <a:spcPct val="100000"/>
                        </a:lnSpc>
                        <a:spcBef>
                          <a:spcPct val="0"/>
                        </a:spcBef>
                        <a:spcAft>
                          <a:spcPct val="0"/>
                        </a:spcAft>
                        <a:buClrTx/>
                        <a:buSzTx/>
                        <a:buFontTx/>
                        <a:buNone/>
                        <a:tabLst/>
                      </a:pPr>
                      <a:r>
                        <a:rPr kumimoji="1" lang="ko-KR" altLang="en-US" sz="1400" b="1" i="0" u="none" strike="noStrike" cap="none" normalizeH="0" baseline="0" smtClean="0">
                          <a:ln>
                            <a:noFill/>
                          </a:ln>
                          <a:solidFill>
                            <a:schemeClr val="tx1"/>
                          </a:solidFill>
                          <a:effectLst/>
                          <a:latin typeface="ＭＳ Ｐゴシック" pitchFamily="50" charset="-128"/>
                          <a:ea typeface="ＭＳ Ｐゴシック" pitchFamily="50" charset="-128"/>
                        </a:rPr>
                        <a:t>備考</a:t>
                      </a:r>
                      <a:endParaRPr kumimoji="1" lang="ko-KR" altLang="en-US" sz="1800" b="0" i="0" u="none" strike="noStrike" cap="none" normalizeH="0" baseline="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CCCCFF"/>
                    </a:solidFill>
                  </a:tcPr>
                </a:tc>
              </a:tr>
              <a:tr h="489985">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dirty="0" smtClean="0">
                          <a:ln>
                            <a:noFill/>
                          </a:ln>
                          <a:solidFill>
                            <a:schemeClr val="tx1"/>
                          </a:solidFill>
                          <a:effectLst/>
                          <a:latin typeface="ＭＳ Ｐゴシック" pitchFamily="50" charset="-128"/>
                          <a:ea typeface="ＭＳ Ｐゴシック" pitchFamily="50" charset="-128"/>
                        </a:rPr>
                        <a:t>V$EVENT_NAME</a:t>
                      </a:r>
                      <a:endParaRPr kumimoji="1" lang="en-US" altLang="ko-KR"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ko-KR"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インスタンスで定義している待機イベントの情報</a:t>
                      </a:r>
                      <a:endParaRPr kumimoji="1" lang="ko-KR" altLang="en-US" sz="1800" b="0" i="0" u="none" strike="noStrike" cap="none" normalizeH="0" baseline="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ko-KR"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イベントの数、正確な名称、待機クラスの参照</a:t>
                      </a:r>
                      <a:endParaRPr kumimoji="1" lang="ko-KR" altLang="en-US"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9985">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dirty="0" smtClean="0">
                          <a:ln>
                            <a:noFill/>
                          </a:ln>
                          <a:solidFill>
                            <a:schemeClr val="tx1"/>
                          </a:solidFill>
                          <a:effectLst/>
                          <a:latin typeface="ＭＳ Ｐゴシック" pitchFamily="50" charset="-128"/>
                          <a:ea typeface="ＭＳ Ｐゴシック" pitchFamily="50" charset="-128"/>
                        </a:rPr>
                        <a:t>V$SYSTEM_EVNET</a:t>
                      </a:r>
                      <a:endParaRPr kumimoji="1" lang="en-US" altLang="ko-KR"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ko-KR"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インスタンスの起動後、全セッションで発生した待機イベントの累計統計値</a:t>
                      </a:r>
                      <a:r>
                        <a:rPr kumimoji="1" lang="en-US" altLang="ko-KR"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ko-KR"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インスタンス単位</a:t>
                      </a:r>
                      <a:r>
                        <a:rPr kumimoji="1" lang="en-US" altLang="ko-KR"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endParaRPr kumimoji="1" lang="en-US" altLang="ko-KR"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ko-KR"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インスタンスの全般的な安定度を判断、デルタ情報を算出して特定時間帯の状態を診断</a:t>
                      </a:r>
                      <a:r>
                        <a:rPr kumimoji="1" lang="en-US" altLang="ko-KR"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ko-KR"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分析ができる → </a:t>
                      </a:r>
                      <a:r>
                        <a:rPr kumimoji="1" lang="en-US" altLang="ko-KR" sz="900" b="0" i="0" u="none" strike="noStrike" cap="none" normalizeH="0" baseline="0" dirty="0" smtClean="0">
                          <a:ln>
                            <a:noFill/>
                          </a:ln>
                          <a:solidFill>
                            <a:schemeClr val="tx1"/>
                          </a:solidFill>
                          <a:effectLst/>
                          <a:latin typeface="ＭＳ Ｐゴシック" pitchFamily="50" charset="-128"/>
                          <a:ea typeface="ＭＳ Ｐゴシック" pitchFamily="50" charset="-128"/>
                        </a:rPr>
                        <a:t>Staspack</a:t>
                      </a:r>
                      <a:r>
                        <a:rPr kumimoji="1" lang="ko-KR"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機能</a:t>
                      </a:r>
                      <a:endParaRPr kumimoji="1" lang="ko-KR" altLang="en-US"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9985">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dirty="0" smtClean="0">
                          <a:ln>
                            <a:noFill/>
                          </a:ln>
                          <a:solidFill>
                            <a:schemeClr val="tx1"/>
                          </a:solidFill>
                          <a:effectLst/>
                          <a:latin typeface="ＭＳ Ｐゴシック" pitchFamily="50" charset="-128"/>
                          <a:ea typeface="ＭＳ Ｐゴシック" pitchFamily="50" charset="-128"/>
                        </a:rPr>
                        <a:t>V$SESSION_EVENT</a:t>
                      </a:r>
                      <a:endParaRPr kumimoji="1" lang="en-US" altLang="ko-KR"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ko-KR"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現在接続されている全セッションについての、各セッション別待機イベントの累計統計値</a:t>
                      </a:r>
                      <a:endParaRPr kumimoji="1" lang="ko-KR" altLang="en-US"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ko-KR"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接続中のセッションについて、各イベント別統計情報の把握ができる</a:t>
                      </a:r>
                      <a:endParaRPr kumimoji="1" lang="ko-KR" altLang="en-US"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9985">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dirty="0" smtClean="0">
                          <a:ln>
                            <a:noFill/>
                          </a:ln>
                          <a:solidFill>
                            <a:schemeClr val="tx1"/>
                          </a:solidFill>
                          <a:effectLst/>
                          <a:latin typeface="ＭＳ Ｐゴシック" pitchFamily="50" charset="-128"/>
                          <a:ea typeface="ＭＳ Ｐゴシック" pitchFamily="50" charset="-128"/>
                        </a:rPr>
                        <a:t>V$SESSION_WAIT</a:t>
                      </a:r>
                      <a:endParaRPr kumimoji="1" lang="en-US" altLang="ko-KR"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ko-KR"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各セッションが現在待機しているイベント、リソースの詳細情報を、参照時のリアルタイムで提供</a:t>
                      </a:r>
                      <a:r>
                        <a:rPr kumimoji="1" lang="en-US" altLang="ko-KR" sz="9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en-US" altLang="ko-KR"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ko-KR"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累積データではなくリアルタイムのデータであるため、短い間隔のクエリーで繰り返し参照することで、待機イベントの状況の把握に有効</a:t>
                      </a:r>
                      <a:endParaRPr kumimoji="1" lang="ko-KR" altLang="en-US"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9985">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dirty="0" smtClean="0">
                          <a:ln>
                            <a:noFill/>
                          </a:ln>
                          <a:solidFill>
                            <a:schemeClr val="tx1"/>
                          </a:solidFill>
                          <a:effectLst/>
                          <a:latin typeface="ＭＳ Ｐゴシック" pitchFamily="50" charset="-128"/>
                          <a:ea typeface="ＭＳ Ｐゴシック" pitchFamily="50" charset="-128"/>
                        </a:rPr>
                        <a:t>V$SYSTEM_WAIT_CLASS</a:t>
                      </a:r>
                      <a:endParaRPr kumimoji="1" lang="en-US" altLang="ko-KR"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chemeClr val="tx1"/>
                          </a:solidFill>
                          <a:effectLst/>
                          <a:latin typeface="ＭＳ Ｐゴシック" pitchFamily="50" charset="-128"/>
                          <a:ea typeface="ＭＳ Ｐゴシック" pitchFamily="50" charset="-128"/>
                        </a:rPr>
                        <a:t>10g, </a:t>
                      </a:r>
                      <a:r>
                        <a:rPr kumimoji="1" lang="ko-KR"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インスタンスの起動後発生した待機クラスの累積情報</a:t>
                      </a:r>
                      <a:endParaRPr kumimoji="1" lang="ko-KR" altLang="en-US" sz="1800" b="0" i="0" u="none" strike="noStrike" cap="none" normalizeH="0" baseline="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ko-KR"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待機イベントのクラス単位で、インスタンスの安定度の把握に有効</a:t>
                      </a:r>
                      <a:endParaRPr kumimoji="1" lang="ko-KR" altLang="en-US"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9985">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dirty="0" smtClean="0">
                          <a:ln>
                            <a:noFill/>
                          </a:ln>
                          <a:solidFill>
                            <a:schemeClr val="tx1"/>
                          </a:solidFill>
                          <a:effectLst/>
                          <a:latin typeface="ＭＳ Ｐゴシック" pitchFamily="50" charset="-128"/>
                          <a:ea typeface="ＭＳ Ｐゴシック" pitchFamily="50" charset="-128"/>
                        </a:rPr>
                        <a:t>V$SESSION_WAIT_CLASS</a:t>
                      </a:r>
                      <a:endParaRPr kumimoji="1" lang="en-US" altLang="ko-KR"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chemeClr val="tx1"/>
                          </a:solidFill>
                          <a:effectLst/>
                          <a:latin typeface="ＭＳ Ｐゴシック" pitchFamily="50" charset="-128"/>
                          <a:ea typeface="ＭＳ Ｐゴシック" pitchFamily="50" charset="-128"/>
                        </a:rPr>
                        <a:t>10g, </a:t>
                      </a:r>
                      <a:r>
                        <a:rPr kumimoji="1" lang="ko-KR"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現在接続されている全セッションについて、セッションレベルの待機クラスの累積情報</a:t>
                      </a:r>
                      <a:endParaRPr kumimoji="1" lang="ko-KR" altLang="en-US"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ko-KR"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待機イベントのクラス単位で、セッションの待機状況の把握に有効</a:t>
                      </a:r>
                      <a:endParaRPr kumimoji="1" lang="ko-KR" altLang="en-US"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9985">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dirty="0" smtClean="0">
                          <a:ln>
                            <a:noFill/>
                          </a:ln>
                          <a:solidFill>
                            <a:schemeClr val="tx1"/>
                          </a:solidFill>
                          <a:effectLst/>
                          <a:latin typeface="ＭＳ Ｐゴシック" pitchFamily="50" charset="-128"/>
                          <a:ea typeface="ＭＳ Ｐゴシック" pitchFamily="50" charset="-128"/>
                        </a:rPr>
                        <a:t>V$SESSION_WAIT_HISTORY</a:t>
                      </a:r>
                      <a:endParaRPr kumimoji="1" lang="en-US" altLang="ko-KR"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chemeClr val="tx1"/>
                          </a:solidFill>
                          <a:effectLst/>
                          <a:latin typeface="ＭＳ Ｐゴシック" pitchFamily="50" charset="-128"/>
                          <a:ea typeface="ＭＳ Ｐゴシック" pitchFamily="50" charset="-128"/>
                        </a:rPr>
                        <a:t>10g, </a:t>
                      </a:r>
                      <a:r>
                        <a:rPr kumimoji="1" lang="ko-KR"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直近の</a:t>
                      </a:r>
                      <a:r>
                        <a:rPr kumimoji="1" lang="en-US" altLang="ko-KR" sz="900" b="0" i="0" u="none" strike="noStrike" cap="none" normalizeH="0" baseline="0" dirty="0" smtClean="0">
                          <a:ln>
                            <a:noFill/>
                          </a:ln>
                          <a:solidFill>
                            <a:schemeClr val="tx1"/>
                          </a:solidFill>
                          <a:effectLst/>
                          <a:latin typeface="ＭＳ Ｐゴシック" pitchFamily="50" charset="-128"/>
                          <a:ea typeface="ＭＳ Ｐゴシック" pitchFamily="50" charset="-128"/>
                        </a:rPr>
                        <a:t>10</a:t>
                      </a:r>
                      <a:r>
                        <a:rPr kumimoji="1" lang="ko-KR"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個の待機イベントの情報</a:t>
                      </a:r>
                      <a:endParaRPr kumimoji="1" lang="ko-KR" altLang="en-US"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ko-KR"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直近のセッションの履歴情報の把握に有効</a:t>
                      </a:r>
                      <a:endParaRPr kumimoji="1" lang="ko-KR" altLang="en-US"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9985">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dirty="0" smtClean="0">
                          <a:ln>
                            <a:noFill/>
                          </a:ln>
                          <a:solidFill>
                            <a:schemeClr val="tx1"/>
                          </a:solidFill>
                          <a:effectLst/>
                          <a:latin typeface="ＭＳ Ｐゴシック" pitchFamily="50" charset="-128"/>
                          <a:ea typeface="ＭＳ Ｐゴシック" pitchFamily="50" charset="-128"/>
                        </a:rPr>
                        <a:t>V$EVENT_HISTOGRAM</a:t>
                      </a:r>
                      <a:endParaRPr kumimoji="1" lang="en-US" altLang="ko-KR"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chemeClr val="tx1"/>
                          </a:solidFill>
                          <a:effectLst/>
                          <a:latin typeface="ＭＳ Ｐゴシック" pitchFamily="50" charset="-128"/>
                          <a:ea typeface="ＭＳ Ｐゴシック" pitchFamily="50" charset="-128"/>
                        </a:rPr>
                        <a:t>10g, </a:t>
                      </a:r>
                      <a:r>
                        <a:rPr kumimoji="1" lang="ko-KR"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インスタンスの起動後の待機イベントのヒストグラム提供</a:t>
                      </a:r>
                      <a:endParaRPr kumimoji="1" lang="ko-KR" altLang="en-US"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ko-KR"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各バケット</a:t>
                      </a:r>
                      <a:r>
                        <a:rPr kumimoji="1" lang="en-US" altLang="ko-KR"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ko-KR"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待機時間の区間</a:t>
                      </a:r>
                      <a:r>
                        <a:rPr kumimoji="1" lang="en-US" altLang="ko-KR"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ko-KR"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別の待機イベントの把握に適切</a:t>
                      </a:r>
                      <a:endParaRPr kumimoji="1" lang="ko-KR" altLang="en-US" sz="1800" b="0" i="0" u="none" strike="noStrike" cap="none" normalizeH="0" baseline="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9985">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dirty="0" smtClean="0">
                          <a:ln>
                            <a:noFill/>
                          </a:ln>
                          <a:solidFill>
                            <a:schemeClr val="tx1"/>
                          </a:solidFill>
                          <a:effectLst/>
                          <a:latin typeface="ＭＳ Ｐゴシック" pitchFamily="50" charset="-128"/>
                          <a:ea typeface="ＭＳ Ｐゴシック" pitchFamily="50" charset="-128"/>
                        </a:rPr>
                        <a:t>V$ACTIVE_SESSION_HISTORY</a:t>
                      </a:r>
                      <a:endParaRPr kumimoji="1" lang="en-US" altLang="ko-KR"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chemeClr val="tx1"/>
                          </a:solidFill>
                          <a:effectLst/>
                          <a:latin typeface="ＭＳ Ｐゴシック" pitchFamily="50" charset="-128"/>
                          <a:ea typeface="ＭＳ Ｐゴシック" pitchFamily="50" charset="-128"/>
                        </a:rPr>
                        <a:t>10g, </a:t>
                      </a:r>
                      <a:r>
                        <a:rPr kumimoji="1" lang="ko-KR" altLang="en-US" sz="900" b="0" i="0" u="none" strike="noStrike" cap="none" normalizeH="0" baseline="0" smtClean="0">
                          <a:ln>
                            <a:noFill/>
                          </a:ln>
                          <a:solidFill>
                            <a:schemeClr val="tx1"/>
                          </a:solidFill>
                          <a:effectLst/>
                          <a:latin typeface="ＭＳ Ｐゴシック" pitchFamily="50" charset="-128"/>
                          <a:ea typeface="ＭＳ Ｐゴシック" pitchFamily="50" charset="-128"/>
                        </a:rPr>
                        <a:t>アクティブセッションの履歴の情報</a:t>
                      </a:r>
                      <a:endParaRPr kumimoji="1" lang="ko-KR" altLang="en-US" sz="1800" b="0" i="0" u="none" strike="noStrike" cap="none" normalizeH="0" baseline="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ko-KR"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１秒単位でのセッションのスナップショットを保存しているため、</a:t>
                      </a:r>
                      <a:br>
                        <a:rPr kumimoji="1" lang="ko-KR"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br>
                      <a:r>
                        <a:rPr kumimoji="1" lang="ko-KR"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各セッションの待機イベントなどの情報の追跡に適切</a:t>
                      </a:r>
                      <a:endParaRPr kumimoji="1" lang="ko-KR" altLang="en-US"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9985">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en-US" altLang="ko-KR" sz="1100" b="0" i="0" u="none" strike="noStrike" cap="none" normalizeH="0" baseline="0" dirty="0" smtClean="0">
                          <a:ln>
                            <a:noFill/>
                          </a:ln>
                          <a:solidFill>
                            <a:schemeClr val="tx1"/>
                          </a:solidFill>
                          <a:effectLst/>
                          <a:latin typeface="ＭＳ Ｐゴシック" pitchFamily="50" charset="-128"/>
                          <a:ea typeface="ＭＳ Ｐゴシック" pitchFamily="50" charset="-128"/>
                        </a:rPr>
                        <a:t>10046 Trace Event</a:t>
                      </a:r>
                      <a:endParaRPr kumimoji="1" lang="en-US" altLang="ko-KR"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en-US" altLang="ko-KR" sz="900" b="0" i="0" u="none" strike="noStrike" cap="none" normalizeH="0" baseline="0" dirty="0" smtClean="0">
                          <a:ln>
                            <a:noFill/>
                          </a:ln>
                          <a:solidFill>
                            <a:schemeClr val="tx1"/>
                          </a:solidFill>
                          <a:effectLst/>
                          <a:latin typeface="ＭＳ Ｐゴシック" pitchFamily="50" charset="-128"/>
                          <a:ea typeface="ＭＳ Ｐゴシック" pitchFamily="50" charset="-128"/>
                        </a:rPr>
                        <a:t>SQL</a:t>
                      </a:r>
                      <a:r>
                        <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トレース</a:t>
                      </a:r>
                      <a:r>
                        <a:rPr kumimoji="1" lang="ko-KR"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、待機イベント、バインド変数などの情報を提供</a:t>
                      </a:r>
                      <a:endParaRPr kumimoji="1" lang="ko-KR" altLang="en-US"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1" hangingPunct="1">
                        <a:lnSpc>
                          <a:spcPct val="100000"/>
                        </a:lnSpc>
                        <a:spcBef>
                          <a:spcPct val="0"/>
                        </a:spcBef>
                        <a:spcAft>
                          <a:spcPct val="0"/>
                        </a:spcAft>
                        <a:buClrTx/>
                        <a:buSzTx/>
                        <a:buFontTx/>
                        <a:buNone/>
                        <a:tabLst/>
                      </a:pPr>
                      <a:r>
                        <a:rPr kumimoji="1" lang="ko-KR"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履歴情報を含め、途切れの無い情報の把握や</a:t>
                      </a:r>
                      <a:r>
                        <a:rPr kumimoji="1" lang="en-US" altLang="ko-KR" sz="900" b="0" i="0" u="none" strike="noStrike" cap="none" normalizeH="0" baseline="0" dirty="0" smtClean="0">
                          <a:ln>
                            <a:noFill/>
                          </a:ln>
                          <a:solidFill>
                            <a:schemeClr val="tx1"/>
                          </a:solidFill>
                          <a:effectLst/>
                          <a:latin typeface="ＭＳ Ｐゴシック" pitchFamily="50" charset="-128"/>
                          <a:ea typeface="ＭＳ Ｐゴシック" pitchFamily="50" charset="-128"/>
                        </a:rPr>
                        <a:t>SQL/</a:t>
                      </a:r>
                      <a:r>
                        <a:rPr kumimoji="1" lang="ko-KR"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待機イベント</a:t>
                      </a:r>
                      <a:r>
                        <a:rPr kumimoji="1" lang="en-US" altLang="ko-KR" sz="900" b="0" i="0" u="none" strike="noStrike" cap="none" normalizeH="0" baseline="0" dirty="0" smtClean="0">
                          <a:ln>
                            <a:noFill/>
                          </a:ln>
                          <a:solidFill>
                            <a:schemeClr val="tx1"/>
                          </a:solidFill>
                          <a:effectLst/>
                          <a:latin typeface="ＭＳ Ｐゴシック" pitchFamily="50" charset="-128"/>
                          <a:ea typeface="ＭＳ Ｐゴシック" pitchFamily="50" charset="-128"/>
                        </a:rPr>
                        <a:t>/</a:t>
                      </a:r>
                      <a:r>
                        <a:rPr kumimoji="1" lang="ko-KR"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rPr>
                        <a:t>バインド変数の連携分析に適切</a:t>
                      </a:r>
                      <a:endParaRPr kumimoji="1" lang="ko-KR" altLang="en-US" sz="1800" b="0" i="0" u="none" strike="noStrike" cap="none" normalizeH="0" baseline="0" dirty="0" smtClean="0">
                        <a:ln>
                          <a:noFill/>
                        </a:ln>
                        <a:solidFill>
                          <a:schemeClr val="tx1"/>
                        </a:solidFill>
                        <a:effectLst/>
                        <a:latin typeface="굴림" pitchFamily="34" charset="-127"/>
                        <a:ea typeface="굴림" pitchFamily="34" charset="-127"/>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388" name="Rectangle 39"/>
          <p:cNvSpPr>
            <a:spLocks noChangeArrowheads="1"/>
          </p:cNvSpPr>
          <p:nvPr/>
        </p:nvSpPr>
        <p:spPr bwMode="auto">
          <a:xfrm>
            <a:off x="312738" y="196850"/>
            <a:ext cx="7456487" cy="404813"/>
          </a:xfrm>
          <a:prstGeom prst="rect">
            <a:avLst/>
          </a:prstGeom>
          <a:noFill/>
          <a:ln w="9525" algn="ctr">
            <a:noFill/>
            <a:miter lim="800000"/>
            <a:headEnd/>
            <a:tailEnd/>
          </a:ln>
        </p:spPr>
        <p:txBody>
          <a:bodyPr anchor="ctr"/>
          <a:lstStyle/>
          <a:p>
            <a:r>
              <a:rPr lang="en-US" altLang="ja-JP" sz="2400">
                <a:latin typeface="HGP創英角ｺﾞｼｯｸUB" pitchFamily="50" charset="-128"/>
                <a:ea typeface="HGP創英角ｺﾞｼｯｸUB" pitchFamily="50" charset="-128"/>
              </a:rPr>
              <a:t>OWI</a:t>
            </a:r>
            <a:r>
              <a:rPr lang="ja-JP" altLang="en-US" sz="2400">
                <a:latin typeface="HGP創英角ｺﾞｼｯｸUB" pitchFamily="50" charset="-128"/>
                <a:ea typeface="HGP創英角ｺﾞｼｯｸUB" pitchFamily="50" charset="-128"/>
              </a:rPr>
              <a:t>の構成要素 → </a:t>
            </a:r>
            <a:r>
              <a:rPr lang="en-US" altLang="ja-JP" sz="2400">
                <a:latin typeface="HGP創英角ｺﾞｼｯｸUB" pitchFamily="50" charset="-128"/>
                <a:ea typeface="HGP創英角ｺﾞｼｯｸUB" pitchFamily="50" charset="-128"/>
              </a:rPr>
              <a:t>Oracle</a:t>
            </a:r>
            <a:r>
              <a:rPr lang="ja-JP" altLang="en-US" sz="2400">
                <a:latin typeface="HGP創英角ｺﾞｼｯｸUB" pitchFamily="50" charset="-128"/>
                <a:ea typeface="HGP創英角ｺﾞｼｯｸUB" pitchFamily="50" charset="-128"/>
              </a:rPr>
              <a:t>稼働情報</a:t>
            </a:r>
            <a:endParaRPr lang="en-US" altLang="ja-JP" sz="2400">
              <a:latin typeface="HGP創英角ｺﾞｼｯｸUB" pitchFamily="50" charset="-128"/>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4"/>
          <p:cNvPicPr>
            <a:picLocks noChangeAspect="1" noChangeArrowheads="1"/>
          </p:cNvPicPr>
          <p:nvPr/>
        </p:nvPicPr>
        <p:blipFill>
          <a:blip r:embed="rId3" cstate="print"/>
          <a:srcRect/>
          <a:stretch>
            <a:fillRect/>
          </a:stretch>
        </p:blipFill>
        <p:spPr bwMode="auto">
          <a:xfrm>
            <a:off x="684213" y="785813"/>
            <a:ext cx="7850187" cy="5286375"/>
          </a:xfrm>
          <a:prstGeom prst="rect">
            <a:avLst/>
          </a:prstGeom>
          <a:noFill/>
          <a:ln w="9525" algn="ctr">
            <a:noFill/>
            <a:miter lim="800000"/>
            <a:headEnd/>
            <a:tailEnd/>
          </a:ln>
        </p:spPr>
      </p:pic>
      <p:sp>
        <p:nvSpPr>
          <p:cNvPr id="15363" name="Rectangle 39"/>
          <p:cNvSpPr>
            <a:spLocks noChangeArrowheads="1"/>
          </p:cNvSpPr>
          <p:nvPr/>
        </p:nvSpPr>
        <p:spPr bwMode="auto">
          <a:xfrm>
            <a:off x="312738" y="196850"/>
            <a:ext cx="7456487" cy="404813"/>
          </a:xfrm>
          <a:prstGeom prst="rect">
            <a:avLst/>
          </a:prstGeom>
          <a:noFill/>
          <a:ln w="9525" algn="ctr">
            <a:noFill/>
            <a:miter lim="800000"/>
            <a:headEnd/>
            <a:tailEnd/>
          </a:ln>
        </p:spPr>
        <p:txBody>
          <a:bodyPr anchor="ctr"/>
          <a:lstStyle/>
          <a:p>
            <a:r>
              <a:rPr lang="en-US" altLang="ja-JP" sz="2400">
                <a:latin typeface="HGP創英角ｺﾞｼｯｸUB" pitchFamily="50" charset="-128"/>
                <a:ea typeface="HGP創英角ｺﾞｼｯｸUB" pitchFamily="50" charset="-128"/>
              </a:rPr>
              <a:t>OWI</a:t>
            </a:r>
            <a:r>
              <a:rPr lang="ja-JP" altLang="en-US" sz="2400">
                <a:latin typeface="HGP創英角ｺﾞｼｯｸUB" pitchFamily="50" charset="-128"/>
                <a:ea typeface="HGP創英角ｺﾞｼｯｸUB" pitchFamily="50" charset="-128"/>
              </a:rPr>
              <a:t>の構成要素 → </a:t>
            </a:r>
            <a:r>
              <a:rPr lang="en-US" altLang="ja-JP" sz="2400">
                <a:latin typeface="HGP創英角ｺﾞｼｯｸUB" pitchFamily="50" charset="-128"/>
                <a:ea typeface="HGP創英角ｺﾞｼｯｸUB" pitchFamily="50" charset="-128"/>
              </a:rPr>
              <a:t>Oracle</a:t>
            </a:r>
            <a:r>
              <a:rPr lang="ja-JP" altLang="en-US" sz="2400">
                <a:latin typeface="HGP創英角ｺﾞｼｯｸUB" pitchFamily="50" charset="-128"/>
                <a:ea typeface="HGP創英角ｺﾞｼｯｸUB" pitchFamily="50" charset="-128"/>
              </a:rPr>
              <a:t>稼働情報</a:t>
            </a:r>
            <a:endParaRPr lang="en-US" altLang="ja-JP" sz="2400">
              <a:latin typeface="HGP創英角ｺﾞｼｯｸUB" pitchFamily="50" charset="-128"/>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36550" y="195263"/>
            <a:ext cx="6035675" cy="425450"/>
          </a:xfrm>
          <a:prstGeom prst="rect">
            <a:avLst/>
          </a:prstGeom>
          <a:noFill/>
          <a:ln w="9525">
            <a:noFill/>
            <a:miter lim="800000"/>
            <a:headEnd/>
            <a:tailEnd/>
          </a:ln>
        </p:spPr>
        <p:txBody>
          <a:bodyPr wrap="none" anchor="ctr"/>
          <a:lstStyle/>
          <a:p>
            <a:r>
              <a:rPr lang="en-US" altLang="ja-JP" sz="2400">
                <a:latin typeface="Impact" pitchFamily="34" charset="0"/>
                <a:ea typeface="HGP創英角ｺﾞｼｯｸUB" pitchFamily="50" charset="-128"/>
              </a:rPr>
              <a:t>Oracle</a:t>
            </a:r>
            <a:r>
              <a:rPr lang="ja-JP" altLang="en-US" sz="2400">
                <a:latin typeface="Impact" pitchFamily="34" charset="0"/>
                <a:ea typeface="HGP創英角ｺﾞｼｯｸUB" pitchFamily="50" charset="-128"/>
              </a:rPr>
              <a:t>稼働ログ収集の仕組み</a:t>
            </a:r>
          </a:p>
        </p:txBody>
      </p:sp>
      <p:sp>
        <p:nvSpPr>
          <p:cNvPr id="16387" name="Rectangle 3"/>
          <p:cNvSpPr>
            <a:spLocks noChangeArrowheads="1"/>
          </p:cNvSpPr>
          <p:nvPr/>
        </p:nvSpPr>
        <p:spPr bwMode="auto">
          <a:xfrm>
            <a:off x="755650" y="928688"/>
            <a:ext cx="7777163" cy="2286000"/>
          </a:xfrm>
          <a:prstGeom prst="rect">
            <a:avLst/>
          </a:prstGeom>
          <a:solidFill>
            <a:schemeClr val="bg1"/>
          </a:solidFill>
          <a:ln w="9525" algn="ctr">
            <a:solidFill>
              <a:srgbClr val="FF0000"/>
            </a:solidFill>
            <a:miter lim="800000"/>
            <a:headEnd/>
            <a:tailEnd/>
          </a:ln>
        </p:spPr>
        <p:txBody>
          <a:bodyPr anchor="ctr"/>
          <a:lstStyle/>
          <a:p>
            <a:pPr>
              <a:lnSpc>
                <a:spcPct val="120000"/>
              </a:lnSpc>
              <a:spcBef>
                <a:spcPct val="20000"/>
              </a:spcBef>
              <a:spcAft>
                <a:spcPct val="10000"/>
              </a:spcAft>
            </a:pPr>
            <a:r>
              <a:rPr kumimoji="0" lang="ja-JP" altLang="en-US">
                <a:latin typeface="Impact" pitchFamily="34" charset="0"/>
                <a:ea typeface="HGP創英角ｺﾞｼｯｸUB" pitchFamily="50" charset="-128"/>
              </a:rPr>
              <a:t>①動的パフォーマンス・ビュー ：「</a:t>
            </a:r>
            <a:r>
              <a:rPr kumimoji="0" lang="en-US" altLang="ja-JP">
                <a:latin typeface="Impact" pitchFamily="34" charset="0"/>
                <a:ea typeface="HGP創英角ｺﾞｼｯｸUB" pitchFamily="50" charset="-128"/>
              </a:rPr>
              <a:t>v$...</a:t>
            </a:r>
            <a:r>
              <a:rPr kumimoji="0" lang="ja-JP" altLang="en-US">
                <a:latin typeface="Impact" pitchFamily="34" charset="0"/>
                <a:ea typeface="HGP創英角ｺﾞｼｯｸUB" pitchFamily="50" charset="-128"/>
              </a:rPr>
              <a:t>」 → </a:t>
            </a:r>
            <a:r>
              <a:rPr kumimoji="0" lang="en-US" altLang="ja-JP">
                <a:solidFill>
                  <a:srgbClr val="FF0000"/>
                </a:solidFill>
                <a:latin typeface="Impact" pitchFamily="34" charset="0"/>
                <a:ea typeface="HGP創英角ｺﾞｼｯｸUB" pitchFamily="50" charset="-128"/>
              </a:rPr>
              <a:t>OWI</a:t>
            </a:r>
            <a:r>
              <a:rPr kumimoji="0" lang="ja-JP" altLang="en-US">
                <a:solidFill>
                  <a:srgbClr val="FF0000"/>
                </a:solidFill>
                <a:latin typeface="Impact" pitchFamily="34" charset="0"/>
                <a:ea typeface="HGP創英角ｺﾞｼｯｸUB" pitchFamily="50" charset="-128"/>
              </a:rPr>
              <a:t>は稼働ログ収集の一つの仕組み</a:t>
            </a:r>
            <a:endParaRPr kumimoji="0" lang="en-US" altLang="ko-KR">
              <a:solidFill>
                <a:srgbClr val="FF0000"/>
              </a:solidFill>
              <a:latin typeface="Impact" pitchFamily="34" charset="0"/>
              <a:ea typeface="HGP創英角ｺﾞｼｯｸUB" pitchFamily="50" charset="-128"/>
            </a:endParaRPr>
          </a:p>
          <a:p>
            <a:pPr>
              <a:lnSpc>
                <a:spcPct val="120000"/>
              </a:lnSpc>
              <a:spcBef>
                <a:spcPct val="20000"/>
              </a:spcBef>
              <a:spcAft>
                <a:spcPct val="10000"/>
              </a:spcAft>
            </a:pPr>
            <a:r>
              <a:rPr kumimoji="0" lang="ja-JP" altLang="en-US">
                <a:latin typeface="Impact" pitchFamily="34" charset="0"/>
                <a:ea typeface="HGP創英角ｺﾞｼｯｸUB" pitchFamily="50" charset="-128"/>
              </a:rPr>
              <a:t>②各種ログ：アラートログ、リスナーログ</a:t>
            </a:r>
            <a:endParaRPr kumimoji="0" lang="en-US" altLang="ja-JP">
              <a:latin typeface="Impact" pitchFamily="34" charset="0"/>
              <a:ea typeface="HGP創英角ｺﾞｼｯｸUB" pitchFamily="50" charset="-128"/>
            </a:endParaRPr>
          </a:p>
          <a:p>
            <a:pPr>
              <a:lnSpc>
                <a:spcPct val="120000"/>
              </a:lnSpc>
              <a:spcBef>
                <a:spcPct val="20000"/>
              </a:spcBef>
              <a:spcAft>
                <a:spcPct val="10000"/>
              </a:spcAft>
            </a:pPr>
            <a:r>
              <a:rPr kumimoji="0" lang="ja-JP" altLang="en-US">
                <a:latin typeface="Impact" pitchFamily="34" charset="0"/>
                <a:ea typeface="HGP創英角ｺﾞｼｯｸUB" pitchFamily="50" charset="-128"/>
              </a:rPr>
              <a:t>③トレース：</a:t>
            </a:r>
            <a:r>
              <a:rPr kumimoji="0" lang="en-US" altLang="ja-JP">
                <a:latin typeface="Impact" pitchFamily="34" charset="0"/>
                <a:ea typeface="HGP創英角ｺﾞｼｯｸUB" pitchFamily="50" charset="-128"/>
              </a:rPr>
              <a:t>SQL</a:t>
            </a:r>
            <a:r>
              <a:rPr kumimoji="0" lang="ja-JP" altLang="en-US">
                <a:latin typeface="Impact" pitchFamily="34" charset="0"/>
                <a:ea typeface="HGP創英角ｺﾞｼｯｸUB" pitchFamily="50" charset="-128"/>
              </a:rPr>
              <a:t>トレース、イベントトレースなど</a:t>
            </a:r>
            <a:endParaRPr kumimoji="0" lang="en-US" altLang="ja-JP">
              <a:latin typeface="Impact" pitchFamily="34" charset="0"/>
              <a:ea typeface="HGP創英角ｺﾞｼｯｸUB" pitchFamily="50" charset="-128"/>
            </a:endParaRPr>
          </a:p>
          <a:p>
            <a:pPr>
              <a:lnSpc>
                <a:spcPct val="120000"/>
              </a:lnSpc>
              <a:spcBef>
                <a:spcPct val="20000"/>
              </a:spcBef>
              <a:spcAft>
                <a:spcPct val="10000"/>
              </a:spcAft>
            </a:pPr>
            <a:r>
              <a:rPr kumimoji="0" lang="ja-JP" altLang="en-US">
                <a:latin typeface="Impact" pitchFamily="34" charset="0"/>
                <a:ea typeface="HGP創英角ｺﾞｼｯｸUB" pitchFamily="50" charset="-128"/>
              </a:rPr>
              <a:t>④</a:t>
            </a:r>
            <a:r>
              <a:rPr kumimoji="0" lang="en-US" altLang="ja-JP">
                <a:latin typeface="Impact" pitchFamily="34" charset="0"/>
                <a:ea typeface="HGP創英角ｺﾞｼｯｸUB" pitchFamily="50" charset="-128"/>
              </a:rPr>
              <a:t>STATSPACK</a:t>
            </a:r>
            <a:r>
              <a:rPr kumimoji="0" lang="en-US" altLang="ko-KR">
                <a:latin typeface="Impact" pitchFamily="34" charset="0"/>
                <a:ea typeface="HGP創英角ｺﾞｼｯｸUB" pitchFamily="50" charset="-128"/>
              </a:rPr>
              <a:t> (8.1.6</a:t>
            </a:r>
            <a:r>
              <a:rPr kumimoji="0" lang="ja-JP" altLang="en-US">
                <a:latin typeface="Impact" pitchFamily="34" charset="0"/>
                <a:ea typeface="HGP創英角ｺﾞｼｯｸUB" pitchFamily="50" charset="-128"/>
              </a:rPr>
              <a:t>以降</a:t>
            </a:r>
            <a:r>
              <a:rPr kumimoji="0" lang="en-US" altLang="ko-KR">
                <a:latin typeface="Impact" pitchFamily="34" charset="0"/>
                <a:ea typeface="HGP創英角ｺﾞｼｯｸUB" pitchFamily="50" charset="-128"/>
              </a:rPr>
              <a:t>)</a:t>
            </a:r>
          </a:p>
          <a:p>
            <a:pPr>
              <a:lnSpc>
                <a:spcPct val="120000"/>
              </a:lnSpc>
              <a:spcBef>
                <a:spcPct val="20000"/>
              </a:spcBef>
              <a:spcAft>
                <a:spcPct val="10000"/>
              </a:spcAft>
            </a:pPr>
            <a:r>
              <a:rPr kumimoji="0" lang="ja-JP" altLang="en-US">
                <a:latin typeface="Impact" pitchFamily="34" charset="0"/>
                <a:ea typeface="HGP創英角ｺﾞｼｯｸUB" pitchFamily="50" charset="-128"/>
              </a:rPr>
              <a:t>⑤</a:t>
            </a:r>
            <a:r>
              <a:rPr kumimoji="0" lang="en-US" altLang="ja-JP">
                <a:latin typeface="Impact" pitchFamily="34" charset="0"/>
                <a:ea typeface="HGP創英角ｺﾞｼｯｸUB" pitchFamily="50" charset="-128"/>
              </a:rPr>
              <a:t>AWR(10g</a:t>
            </a:r>
            <a:r>
              <a:rPr kumimoji="0" lang="ja-JP" altLang="en-US">
                <a:latin typeface="Impact" pitchFamily="34" charset="0"/>
                <a:ea typeface="HGP創英角ｺﾞｼｯｸUB" pitchFamily="50" charset="-128"/>
              </a:rPr>
              <a:t>以降</a:t>
            </a:r>
            <a:r>
              <a:rPr kumimoji="0" lang="en-US" altLang="ja-JP">
                <a:latin typeface="Impact" pitchFamily="34" charset="0"/>
                <a:ea typeface="HGP創英角ｺﾞｼｯｸUB" pitchFamily="50" charset="-128"/>
              </a:rPr>
              <a:t>)</a:t>
            </a:r>
            <a:endParaRPr kumimoji="0" lang="en-US" altLang="ko-KR">
              <a:latin typeface="Impact" pitchFamily="34" charset="0"/>
              <a:ea typeface="HGP創英角ｺﾞｼｯｸUB" pitchFamily="50" charset="-128"/>
            </a:endParaRPr>
          </a:p>
        </p:txBody>
      </p:sp>
      <p:sp>
        <p:nvSpPr>
          <p:cNvPr id="16388" name="Rectangle 3"/>
          <p:cNvSpPr>
            <a:spLocks noChangeArrowheads="1"/>
          </p:cNvSpPr>
          <p:nvPr/>
        </p:nvSpPr>
        <p:spPr bwMode="auto">
          <a:xfrm>
            <a:off x="760413" y="3786188"/>
            <a:ext cx="7777162" cy="2214562"/>
          </a:xfrm>
          <a:prstGeom prst="rect">
            <a:avLst/>
          </a:prstGeom>
          <a:solidFill>
            <a:schemeClr val="bg1"/>
          </a:solidFill>
          <a:ln w="9525" algn="ctr">
            <a:solidFill>
              <a:srgbClr val="FF0000"/>
            </a:solidFill>
            <a:miter lim="800000"/>
            <a:headEnd/>
            <a:tailEnd/>
          </a:ln>
        </p:spPr>
        <p:txBody>
          <a:bodyPr anchor="ctr"/>
          <a:lstStyle/>
          <a:p>
            <a:pPr>
              <a:lnSpc>
                <a:spcPct val="120000"/>
              </a:lnSpc>
              <a:spcBef>
                <a:spcPct val="20000"/>
              </a:spcBef>
              <a:spcAft>
                <a:spcPct val="10000"/>
              </a:spcAft>
            </a:pPr>
            <a:r>
              <a:rPr kumimoji="0" lang="ja-JP" altLang="en-US">
                <a:latin typeface="Impact" pitchFamily="34" charset="0"/>
                <a:ea typeface="HGP創英角ｺﾞｼｯｸUB" pitchFamily="50" charset="-128"/>
              </a:rPr>
              <a:t>①その瞬間の稼働状況のため、履歴が残らない</a:t>
            </a:r>
            <a:endParaRPr kumimoji="0" lang="en-US" altLang="ja-JP">
              <a:latin typeface="Impact" pitchFamily="34" charset="0"/>
              <a:ea typeface="HGP創英角ｺﾞｼｯｸUB" pitchFamily="50" charset="-128"/>
            </a:endParaRPr>
          </a:p>
          <a:p>
            <a:pPr>
              <a:lnSpc>
                <a:spcPct val="120000"/>
              </a:lnSpc>
              <a:spcBef>
                <a:spcPct val="20000"/>
              </a:spcBef>
              <a:spcAft>
                <a:spcPct val="10000"/>
              </a:spcAft>
            </a:pPr>
            <a:r>
              <a:rPr kumimoji="0" lang="ja-JP" altLang="en-US">
                <a:latin typeface="Impact" pitchFamily="34" charset="0"/>
                <a:ea typeface="HGP創英角ｺﾞｼｯｸUB" pitchFamily="50" charset="-128"/>
              </a:rPr>
              <a:t>②</a:t>
            </a:r>
            <a:r>
              <a:rPr kumimoji="0" lang="en-US" altLang="ja-JP">
                <a:latin typeface="Impact" pitchFamily="34" charset="0"/>
                <a:ea typeface="HGP創英角ｺﾞｼｯｸUB" pitchFamily="50" charset="-128"/>
              </a:rPr>
              <a:t>Oracle</a:t>
            </a:r>
            <a:r>
              <a:rPr kumimoji="0" lang="ja-JP" altLang="en-US">
                <a:latin typeface="Impact" pitchFamily="34" charset="0"/>
                <a:ea typeface="HGP創英角ｺﾞｼｯｸUB" pitchFamily="50" charset="-128"/>
              </a:rPr>
              <a:t>運用で極一部の情報しか収集されない</a:t>
            </a:r>
          </a:p>
          <a:p>
            <a:pPr>
              <a:lnSpc>
                <a:spcPct val="120000"/>
              </a:lnSpc>
              <a:spcBef>
                <a:spcPct val="20000"/>
              </a:spcBef>
              <a:spcAft>
                <a:spcPct val="10000"/>
              </a:spcAft>
            </a:pPr>
            <a:r>
              <a:rPr kumimoji="0" lang="ja-JP" altLang="en-US">
                <a:latin typeface="Impact" pitchFamily="34" charset="0"/>
                <a:ea typeface="HGP創英角ｺﾞｼｯｸUB" pitchFamily="50" charset="-128"/>
              </a:rPr>
              <a:t>③手動で収集するか、特定ケースでしか収集されない</a:t>
            </a:r>
          </a:p>
          <a:p>
            <a:pPr>
              <a:lnSpc>
                <a:spcPct val="120000"/>
              </a:lnSpc>
              <a:spcBef>
                <a:spcPct val="20000"/>
              </a:spcBef>
              <a:spcAft>
                <a:spcPct val="10000"/>
              </a:spcAft>
            </a:pPr>
            <a:r>
              <a:rPr kumimoji="0" lang="ja-JP" altLang="en-US">
                <a:latin typeface="Impact" pitchFamily="34" charset="0"/>
                <a:ea typeface="HGP創英角ｺﾞｼｯｸUB" pitchFamily="50" charset="-128"/>
              </a:rPr>
              <a:t>④通常</a:t>
            </a:r>
            <a:r>
              <a:rPr kumimoji="0" lang="en-US" altLang="ja-JP">
                <a:latin typeface="Impact" pitchFamily="34" charset="0"/>
                <a:ea typeface="HGP創英角ｺﾞｼｯｸUB" pitchFamily="50" charset="-128"/>
              </a:rPr>
              <a:t>1</a:t>
            </a:r>
            <a:r>
              <a:rPr kumimoji="0" lang="ja-JP" altLang="en-US">
                <a:latin typeface="Impact" pitchFamily="34" charset="0"/>
                <a:ea typeface="HGP創英角ｺﾞｼｯｸUB" pitchFamily="50" charset="-128"/>
              </a:rPr>
              <a:t>時間おきのスナップショットデータで精度が低い、セッションデータがない</a:t>
            </a:r>
            <a:endParaRPr kumimoji="0" lang="en-US" altLang="ja-JP">
              <a:latin typeface="Impact" pitchFamily="34" charset="0"/>
              <a:ea typeface="HGP創英角ｺﾞｼｯｸUB" pitchFamily="50" charset="-128"/>
            </a:endParaRPr>
          </a:p>
          <a:p>
            <a:pPr>
              <a:lnSpc>
                <a:spcPct val="120000"/>
              </a:lnSpc>
              <a:spcBef>
                <a:spcPct val="20000"/>
              </a:spcBef>
              <a:spcAft>
                <a:spcPct val="10000"/>
              </a:spcAft>
            </a:pPr>
            <a:r>
              <a:rPr kumimoji="0" lang="ja-JP" altLang="en-US">
                <a:latin typeface="Impact" pitchFamily="34" charset="0"/>
                <a:ea typeface="HGP創英角ｺﾞｼｯｸUB" pitchFamily="50" charset="-128"/>
              </a:rPr>
              <a:t>⑤通常</a:t>
            </a:r>
            <a:r>
              <a:rPr kumimoji="0" lang="en-US" altLang="ja-JP">
                <a:latin typeface="Impact" pitchFamily="34" charset="0"/>
                <a:ea typeface="HGP創英角ｺﾞｼｯｸUB" pitchFamily="50" charset="-128"/>
              </a:rPr>
              <a:t>1</a:t>
            </a:r>
            <a:r>
              <a:rPr kumimoji="0" lang="ja-JP" altLang="en-US">
                <a:latin typeface="Impact" pitchFamily="34" charset="0"/>
                <a:ea typeface="HGP創英角ｺﾞｼｯｸUB" pitchFamily="50" charset="-128"/>
              </a:rPr>
              <a:t>時間おきのスナップショットデータで精度が低い、セッションデータがない</a:t>
            </a:r>
          </a:p>
        </p:txBody>
      </p:sp>
      <p:sp>
        <p:nvSpPr>
          <p:cNvPr id="27" name="AutoShape 14"/>
          <p:cNvSpPr>
            <a:spLocks noChangeArrowheads="1"/>
          </p:cNvSpPr>
          <p:nvPr/>
        </p:nvSpPr>
        <p:spPr bwMode="auto">
          <a:xfrm>
            <a:off x="3500438" y="3357563"/>
            <a:ext cx="1873250" cy="287337"/>
          </a:xfrm>
          <a:prstGeom prst="downArrow">
            <a:avLst>
              <a:gd name="adj1" fmla="val 46954"/>
              <a:gd name="adj2" fmla="val 54694"/>
            </a:avLst>
          </a:prstGeom>
          <a:solidFill>
            <a:srgbClr val="FFC000"/>
          </a:solidFill>
          <a:ln w="9525" algn="ctr">
            <a:noFill/>
            <a:miter lim="800000"/>
            <a:headEnd/>
            <a:tailEnd/>
          </a:ln>
          <a:effectLst>
            <a:outerShdw dist="53882" dir="2700000" algn="ctr" rotWithShape="0">
              <a:schemeClr val="bg2">
                <a:alpha val="50000"/>
              </a:schemeClr>
            </a:outerShdw>
          </a:effectLst>
        </p:spPr>
        <p:txBody>
          <a:bodyPr wrap="none" anchor="ctr"/>
          <a:lstStyle/>
          <a:p>
            <a:pPr>
              <a:defRPr/>
            </a:pPr>
            <a:endParaRPr lang="ja-JP" alt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グループ化 24"/>
          <p:cNvGrpSpPr>
            <a:grpSpLocks/>
          </p:cNvGrpSpPr>
          <p:nvPr/>
        </p:nvGrpSpPr>
        <p:grpSpPr bwMode="auto">
          <a:xfrm>
            <a:off x="642938" y="2857500"/>
            <a:ext cx="4000500" cy="3143250"/>
            <a:chOff x="642910" y="2857496"/>
            <a:chExt cx="4000528" cy="3143272"/>
          </a:xfrm>
        </p:grpSpPr>
        <p:sp>
          <p:nvSpPr>
            <p:cNvPr id="17428" name="AutoShape 5"/>
            <p:cNvSpPr>
              <a:spLocks noChangeArrowheads="1"/>
            </p:cNvSpPr>
            <p:nvPr/>
          </p:nvSpPr>
          <p:spPr bwMode="auto">
            <a:xfrm>
              <a:off x="642910" y="2857496"/>
              <a:ext cx="4000528" cy="3143272"/>
            </a:xfrm>
            <a:prstGeom prst="roundRect">
              <a:avLst>
                <a:gd name="adj" fmla="val 16667"/>
              </a:avLst>
            </a:prstGeom>
            <a:noFill/>
            <a:ln w="38100">
              <a:solidFill>
                <a:schemeClr val="tx1"/>
              </a:solidFill>
              <a:round/>
              <a:headEnd/>
              <a:tailEnd/>
            </a:ln>
          </p:spPr>
          <p:txBody>
            <a:bodyPr wrap="none" anchor="ctr"/>
            <a:lstStyle/>
            <a:p>
              <a:pPr eaLnBrk="0" hangingPunct="0">
                <a:lnSpc>
                  <a:spcPct val="150000"/>
                </a:lnSpc>
              </a:pPr>
              <a:endParaRPr lang="ja-JP" altLang="ja-JP" sz="1400">
                <a:latin typeface="HGP創英角ｺﾞｼｯｸUB" pitchFamily="50" charset="-128"/>
                <a:ea typeface="HGP創英角ｺﾞｼｯｸUB" pitchFamily="50" charset="-128"/>
              </a:endParaRPr>
            </a:p>
          </p:txBody>
        </p:sp>
        <p:sp>
          <p:nvSpPr>
            <p:cNvPr id="17429" name="Text Box 6"/>
            <p:cNvSpPr txBox="1">
              <a:spLocks noChangeArrowheads="1"/>
            </p:cNvSpPr>
            <p:nvPr/>
          </p:nvSpPr>
          <p:spPr bwMode="auto">
            <a:xfrm>
              <a:off x="857224" y="3143248"/>
              <a:ext cx="3567137" cy="2031325"/>
            </a:xfrm>
            <a:prstGeom prst="rect">
              <a:avLst/>
            </a:prstGeom>
            <a:noFill/>
            <a:ln w="9525">
              <a:noFill/>
              <a:miter lim="800000"/>
              <a:headEnd/>
              <a:tailEnd/>
            </a:ln>
          </p:spPr>
          <p:txBody>
            <a:bodyPr>
              <a:spAutoFit/>
            </a:bodyPr>
            <a:lstStyle/>
            <a:p>
              <a:pPr eaLnBrk="0" hangingPunct="0">
                <a:lnSpc>
                  <a:spcPct val="150000"/>
                </a:lnSpc>
              </a:pPr>
              <a:r>
                <a:rPr lang="ja-JP" altLang="en-US" sz="1400">
                  <a:solidFill>
                    <a:srgbClr val="000000"/>
                  </a:solidFill>
                  <a:latin typeface="HGP創英角ｺﾞｼｯｸUB" pitchFamily="50" charset="-128"/>
                  <a:ea typeface="HGP創英角ｺﾞｼｯｸUB" pitchFamily="50" charset="-128"/>
                </a:rPr>
                <a:t>最も一般的性能分析ツール</a:t>
              </a:r>
              <a:endParaRPr lang="en-US" altLang="ja-JP" sz="1400">
                <a:solidFill>
                  <a:srgbClr val="000000"/>
                </a:solidFill>
                <a:latin typeface="HGP創英角ｺﾞｼｯｸUB" pitchFamily="50" charset="-128"/>
                <a:ea typeface="HGP創英角ｺﾞｼｯｸUB" pitchFamily="50" charset="-128"/>
              </a:endParaRPr>
            </a:p>
            <a:p>
              <a:pPr eaLnBrk="0" hangingPunct="0">
                <a:lnSpc>
                  <a:spcPct val="150000"/>
                </a:lnSpc>
              </a:pPr>
              <a:r>
                <a:rPr lang="en-US" altLang="ja-JP" sz="1400">
                  <a:solidFill>
                    <a:srgbClr val="000000"/>
                  </a:solidFill>
                  <a:latin typeface="HGP創英角ｺﾞｼｯｸUB" pitchFamily="50" charset="-128"/>
                  <a:ea typeface="HGP創英角ｺﾞｼｯｸUB" pitchFamily="50" charset="-128"/>
                </a:rPr>
                <a:t>Oracle</a:t>
              </a:r>
              <a:r>
                <a:rPr lang="ja-JP" altLang="en-US" sz="1400">
                  <a:solidFill>
                    <a:srgbClr val="000000"/>
                  </a:solidFill>
                  <a:latin typeface="HGP創英角ｺﾞｼｯｸUB" pitchFamily="50" charset="-128"/>
                  <a:ea typeface="HGP創英角ｺﾞｼｯｸUB" pitchFamily="50" charset="-128"/>
                </a:rPr>
                <a:t>標準のパフォーマンスレポートツール</a:t>
              </a:r>
              <a:endParaRPr lang="en-US" altLang="ja-JP" sz="1400">
                <a:solidFill>
                  <a:srgbClr val="000000"/>
                </a:solidFill>
                <a:latin typeface="HGP創英角ｺﾞｼｯｸUB" pitchFamily="50" charset="-128"/>
                <a:ea typeface="HGP創英角ｺﾞｼｯｸUB" pitchFamily="50" charset="-128"/>
              </a:endParaRPr>
            </a:p>
            <a:p>
              <a:pPr eaLnBrk="0" hangingPunct="0">
                <a:lnSpc>
                  <a:spcPct val="150000"/>
                </a:lnSpc>
              </a:pPr>
              <a:r>
                <a:rPr lang="en-US" altLang="ja-JP" sz="1400">
                  <a:solidFill>
                    <a:srgbClr val="000000"/>
                  </a:solidFill>
                  <a:latin typeface="HGP創英角ｺﾞｼｯｸUB" pitchFamily="50" charset="-128"/>
                  <a:ea typeface="HGP創英角ｺﾞｼｯｸUB" pitchFamily="50" charset="-128"/>
                </a:rPr>
                <a:t>EE</a:t>
              </a:r>
              <a:r>
                <a:rPr lang="ja-JP" altLang="en-US" sz="1400">
                  <a:solidFill>
                    <a:srgbClr val="000000"/>
                  </a:solidFill>
                  <a:latin typeface="HGP創英角ｺﾞｼｯｸUB" pitchFamily="50" charset="-128"/>
                  <a:ea typeface="HGP創英角ｺﾞｼｯｸUB" pitchFamily="50" charset="-128"/>
                </a:rPr>
                <a:t>、</a:t>
              </a:r>
              <a:r>
                <a:rPr lang="en-US" altLang="ja-JP" sz="1400">
                  <a:solidFill>
                    <a:srgbClr val="000000"/>
                  </a:solidFill>
                  <a:latin typeface="HGP創英角ｺﾞｼｯｸUB" pitchFamily="50" charset="-128"/>
                  <a:ea typeface="HGP創英角ｺﾞｼｯｸUB" pitchFamily="50" charset="-128"/>
                </a:rPr>
                <a:t>SE</a:t>
              </a:r>
              <a:r>
                <a:rPr lang="ja-JP" altLang="en-US" sz="1400">
                  <a:solidFill>
                    <a:srgbClr val="000000"/>
                  </a:solidFill>
                  <a:latin typeface="HGP創英角ｺﾞｼｯｸUB" pitchFamily="50" charset="-128"/>
                  <a:ea typeface="HGP創英角ｺﾞｼｯｸUB" pitchFamily="50" charset="-128"/>
                </a:rPr>
                <a:t>、</a:t>
              </a:r>
              <a:r>
                <a:rPr lang="en-US" altLang="ja-JP" sz="1400">
                  <a:solidFill>
                    <a:srgbClr val="000000"/>
                  </a:solidFill>
                  <a:latin typeface="HGP創英角ｺﾞｼｯｸUB" pitchFamily="50" charset="-128"/>
                  <a:ea typeface="HGP創英角ｺﾞｼｯｸUB" pitchFamily="50" charset="-128"/>
                </a:rPr>
                <a:t>SE1</a:t>
              </a:r>
              <a:r>
                <a:rPr lang="ja-JP" altLang="en-US" sz="1400">
                  <a:solidFill>
                    <a:srgbClr val="000000"/>
                  </a:solidFill>
                  <a:latin typeface="HGP創英角ｺﾞｼｯｸUB" pitchFamily="50" charset="-128"/>
                  <a:ea typeface="HGP創英角ｺﾞｼｯｸUB" pitchFamily="50" charset="-128"/>
                </a:rPr>
                <a:t>でも使用可能</a:t>
              </a:r>
              <a:endParaRPr lang="en-US" altLang="ja-JP" sz="1400">
                <a:solidFill>
                  <a:srgbClr val="000000"/>
                </a:solidFill>
                <a:latin typeface="HGP創英角ｺﾞｼｯｸUB" pitchFamily="50" charset="-128"/>
                <a:ea typeface="HGP創英角ｺﾞｼｯｸUB" pitchFamily="50" charset="-128"/>
              </a:endParaRPr>
            </a:p>
            <a:p>
              <a:pPr eaLnBrk="0" hangingPunct="0">
                <a:lnSpc>
                  <a:spcPct val="150000"/>
                </a:lnSpc>
              </a:pPr>
              <a:r>
                <a:rPr lang="ja-JP" altLang="en-US" sz="1400">
                  <a:solidFill>
                    <a:srgbClr val="000000"/>
                  </a:solidFill>
                  <a:latin typeface="HGP創英角ｺﾞｼｯｸUB" pitchFamily="50" charset="-128"/>
                  <a:ea typeface="HGP創英角ｺﾞｼｯｸUB" pitchFamily="50" charset="-128"/>
                </a:rPr>
                <a:t>無償提供ツール</a:t>
              </a:r>
              <a:endParaRPr lang="en-US" altLang="ja-JP" sz="1400">
                <a:solidFill>
                  <a:srgbClr val="000000"/>
                </a:solidFill>
                <a:latin typeface="HGP創英角ｺﾞｼｯｸUB" pitchFamily="50" charset="-128"/>
                <a:ea typeface="HGP創英角ｺﾞｼｯｸUB" pitchFamily="50" charset="-128"/>
              </a:endParaRPr>
            </a:p>
            <a:p>
              <a:pPr eaLnBrk="0" hangingPunct="0">
                <a:lnSpc>
                  <a:spcPct val="150000"/>
                </a:lnSpc>
              </a:pPr>
              <a:r>
                <a:rPr lang="en-US" altLang="ja-JP" sz="1400">
                  <a:solidFill>
                    <a:srgbClr val="000000"/>
                  </a:solidFill>
                  <a:latin typeface="HGP創英角ｺﾞｼｯｸUB" pitchFamily="50" charset="-128"/>
                  <a:ea typeface="HGP創英角ｺﾞｼｯｸUB" pitchFamily="50" charset="-128"/>
                </a:rPr>
                <a:t>Oracle</a:t>
              </a:r>
              <a:r>
                <a:rPr lang="ja-JP" altLang="en-US" sz="1400">
                  <a:solidFill>
                    <a:srgbClr val="000000"/>
                  </a:solidFill>
                  <a:latin typeface="HGP創英角ｺﾞｼｯｸUB" pitchFamily="50" charset="-128"/>
                  <a:ea typeface="HGP創英角ｺﾞｼｯｸUB" pitchFamily="50" charset="-128"/>
                </a:rPr>
                <a:t>サポートセンターとの意思疎通ツール</a:t>
              </a:r>
              <a:endParaRPr lang="en-US" altLang="ja-JP" sz="1400">
                <a:solidFill>
                  <a:srgbClr val="000000"/>
                </a:solidFill>
                <a:latin typeface="HGP創英角ｺﾞｼｯｸUB" pitchFamily="50" charset="-128"/>
                <a:ea typeface="HGP創英角ｺﾞｼｯｸUB" pitchFamily="50" charset="-128"/>
              </a:endParaRPr>
            </a:p>
            <a:p>
              <a:pPr eaLnBrk="0" hangingPunct="0">
                <a:lnSpc>
                  <a:spcPct val="150000"/>
                </a:lnSpc>
              </a:pPr>
              <a:r>
                <a:rPr lang="ja-JP" altLang="en-US" sz="1400">
                  <a:latin typeface="HGP創英角ｺﾞｼｯｸUB" pitchFamily="50" charset="-128"/>
                  <a:ea typeface="HGP創英角ｺﾞｼｯｸUB" pitchFamily="50" charset="-128"/>
                </a:rPr>
                <a:t>一定期間の性能全般の評価に最適ツール</a:t>
              </a:r>
              <a:endParaRPr lang="en-US" altLang="ja-JP" sz="1400">
                <a:solidFill>
                  <a:srgbClr val="000000"/>
                </a:solidFill>
                <a:latin typeface="HGP創英角ｺﾞｼｯｸUB" pitchFamily="50" charset="-128"/>
                <a:ea typeface="HGP創英角ｺﾞｼｯｸUB" pitchFamily="50" charset="-128"/>
              </a:endParaRPr>
            </a:p>
          </p:txBody>
        </p:sp>
      </p:grpSp>
      <p:sp>
        <p:nvSpPr>
          <p:cNvPr id="7" name="Freeform 7"/>
          <p:cNvSpPr>
            <a:spLocks/>
          </p:cNvSpPr>
          <p:nvPr/>
        </p:nvSpPr>
        <p:spPr bwMode="gray">
          <a:xfrm rot="16200000" flipV="1">
            <a:off x="1955007" y="1688306"/>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ja-JP" altLang="en-US" dirty="0">
              <a:latin typeface="Arial" charset="0"/>
              <a:ea typeface="ＭＳ Ｐゴシック" charset="-128"/>
            </a:endParaRPr>
          </a:p>
        </p:txBody>
      </p:sp>
      <p:grpSp>
        <p:nvGrpSpPr>
          <p:cNvPr id="17412" name="グループ化 23"/>
          <p:cNvGrpSpPr>
            <a:grpSpLocks/>
          </p:cNvGrpSpPr>
          <p:nvPr/>
        </p:nvGrpSpPr>
        <p:grpSpPr bwMode="auto">
          <a:xfrm>
            <a:off x="3143250" y="1285875"/>
            <a:ext cx="2998788" cy="1000125"/>
            <a:chOff x="3143240" y="1285860"/>
            <a:chExt cx="2998788" cy="1000132"/>
          </a:xfrm>
        </p:grpSpPr>
        <p:grpSp>
          <p:nvGrpSpPr>
            <p:cNvPr id="17419" name="Group 10"/>
            <p:cNvGrpSpPr>
              <a:grpSpLocks/>
            </p:cNvGrpSpPr>
            <p:nvPr/>
          </p:nvGrpSpPr>
          <p:grpSpPr bwMode="auto">
            <a:xfrm>
              <a:off x="3143240" y="1285860"/>
              <a:ext cx="2998788" cy="1000132"/>
              <a:chOff x="1997" y="1314"/>
              <a:chExt cx="1889" cy="1009"/>
            </a:xfrm>
          </p:grpSpPr>
          <p:grpSp>
            <p:nvGrpSpPr>
              <p:cNvPr id="17421" name="Group 11"/>
              <p:cNvGrpSpPr>
                <a:grpSpLocks/>
              </p:cNvGrpSpPr>
              <p:nvPr/>
            </p:nvGrpSpPr>
            <p:grpSpPr bwMode="auto">
              <a:xfrm>
                <a:off x="1997" y="1404"/>
                <a:ext cx="1889" cy="919"/>
                <a:chOff x="1973" y="1027"/>
                <a:chExt cx="1926" cy="937"/>
              </a:xfrm>
            </p:grpSpPr>
            <p:sp>
              <p:nvSpPr>
                <p:cNvPr id="17" name="Oval 12"/>
                <p:cNvSpPr>
                  <a:spLocks noChangeArrowheads="1"/>
                </p:cNvSpPr>
                <p:nvPr/>
              </p:nvSpPr>
              <p:spPr bwMode="gray">
                <a:xfrm>
                  <a:off x="1994" y="1056"/>
                  <a:ext cx="1905" cy="908"/>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ja-JP" altLang="en-US" dirty="0">
                    <a:latin typeface="Arial" charset="0"/>
                    <a:ea typeface="ＭＳ Ｐゴシック" charset="-128"/>
                  </a:endParaRPr>
                </a:p>
              </p:txBody>
            </p:sp>
            <p:sp>
              <p:nvSpPr>
                <p:cNvPr id="18" name="Oval 13"/>
                <p:cNvSpPr>
                  <a:spLocks noChangeArrowheads="1"/>
                </p:cNvSpPr>
                <p:nvPr/>
              </p:nvSpPr>
              <p:spPr bwMode="gray">
                <a:xfrm>
                  <a:off x="1973" y="1027"/>
                  <a:ext cx="1905" cy="908"/>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ja-JP" altLang="en-US" dirty="0">
                    <a:latin typeface="Arial" charset="0"/>
                    <a:ea typeface="ＭＳ Ｐゴシック" charset="-128"/>
                  </a:endParaRPr>
                </a:p>
              </p:txBody>
            </p:sp>
          </p:grpSp>
          <p:sp>
            <p:nvSpPr>
              <p:cNvPr id="13" name="Oval 14"/>
              <p:cNvSpPr>
                <a:spLocks noChangeArrowheads="1"/>
              </p:cNvSpPr>
              <p:nvPr/>
            </p:nvSpPr>
            <p:spPr bwMode="gray">
              <a:xfrm>
                <a:off x="2086" y="1314"/>
                <a:ext cx="1691" cy="846"/>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ja-JP" altLang="en-US" dirty="0">
                  <a:latin typeface="Arial" charset="0"/>
                  <a:ea typeface="ＭＳ Ｐゴシック" charset="-128"/>
                </a:endParaRPr>
              </a:p>
            </p:txBody>
          </p:sp>
          <p:sp>
            <p:nvSpPr>
              <p:cNvPr id="14" name="Oval 15"/>
              <p:cNvSpPr>
                <a:spLocks noChangeArrowheads="1"/>
              </p:cNvSpPr>
              <p:nvPr/>
            </p:nvSpPr>
            <p:spPr bwMode="gray">
              <a:xfrm>
                <a:off x="2108" y="1319"/>
                <a:ext cx="1650" cy="825"/>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ja-JP" altLang="en-US" dirty="0">
                  <a:latin typeface="Arial" charset="0"/>
                  <a:ea typeface="ＭＳ Ｐゴシック" charset="-128"/>
                </a:endParaRPr>
              </a:p>
            </p:txBody>
          </p:sp>
          <p:sp>
            <p:nvSpPr>
              <p:cNvPr id="15"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ja-JP" altLang="en-US" dirty="0">
                  <a:latin typeface="Arial" charset="0"/>
                  <a:ea typeface="ＭＳ Ｐゴシック" charset="-128"/>
                </a:endParaRPr>
              </a:p>
            </p:txBody>
          </p:sp>
          <p:sp>
            <p:nvSpPr>
              <p:cNvPr id="16" name="Oval 17"/>
              <p:cNvSpPr>
                <a:spLocks noChangeArrowheads="1"/>
              </p:cNvSpPr>
              <p:nvPr/>
            </p:nvSpPr>
            <p:spPr bwMode="gray">
              <a:xfrm>
                <a:off x="2208" y="1344"/>
                <a:ext cx="1382" cy="623"/>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ja-JP" altLang="en-US" dirty="0">
                  <a:latin typeface="Arial" charset="0"/>
                  <a:ea typeface="ＭＳ Ｐゴシック" charset="-128"/>
                </a:endParaRPr>
              </a:p>
            </p:txBody>
          </p:sp>
        </p:grpSp>
        <p:sp>
          <p:nvSpPr>
            <p:cNvPr id="17420" name="Text Box 18"/>
            <p:cNvSpPr txBox="1">
              <a:spLocks noChangeArrowheads="1"/>
            </p:cNvSpPr>
            <p:nvPr/>
          </p:nvSpPr>
          <p:spPr bwMode="auto">
            <a:xfrm>
              <a:off x="3732000" y="1372129"/>
              <a:ext cx="1779846" cy="523220"/>
            </a:xfrm>
            <a:prstGeom prst="rect">
              <a:avLst/>
            </a:prstGeom>
            <a:noFill/>
            <a:ln w="9525" algn="ctr">
              <a:noFill/>
              <a:miter lim="800000"/>
              <a:headEnd/>
              <a:tailEnd/>
            </a:ln>
          </p:spPr>
          <p:txBody>
            <a:bodyPr>
              <a:spAutoFit/>
            </a:bodyPr>
            <a:lstStyle/>
            <a:p>
              <a:pPr eaLnBrk="0" hangingPunct="0"/>
              <a:r>
                <a:rPr lang="en-US" altLang="ja-JP" sz="2800">
                  <a:solidFill>
                    <a:srgbClr val="000000"/>
                  </a:solidFill>
                  <a:latin typeface="Impact" pitchFamily="34" charset="0"/>
                  <a:ea typeface="HGP創英角ｺﾞｼｯｸUB" pitchFamily="50" charset="-128"/>
                </a:rPr>
                <a:t>STATSPACK</a:t>
              </a:r>
            </a:p>
          </p:txBody>
        </p:sp>
      </p:grpSp>
      <p:grpSp>
        <p:nvGrpSpPr>
          <p:cNvPr id="17413" name="グループ化 25"/>
          <p:cNvGrpSpPr>
            <a:grpSpLocks/>
          </p:cNvGrpSpPr>
          <p:nvPr/>
        </p:nvGrpSpPr>
        <p:grpSpPr bwMode="auto">
          <a:xfrm>
            <a:off x="4786313" y="2757488"/>
            <a:ext cx="4357687" cy="3243262"/>
            <a:chOff x="4786314" y="2757484"/>
            <a:chExt cx="4357686" cy="3243284"/>
          </a:xfrm>
        </p:grpSpPr>
        <p:sp>
          <p:nvSpPr>
            <p:cNvPr id="17416" name="AutoShape 8"/>
            <p:cNvSpPr>
              <a:spLocks noChangeAspect="1" noChangeArrowheads="1" noTextEdit="1"/>
            </p:cNvSpPr>
            <p:nvPr/>
          </p:nvSpPr>
          <p:spPr bwMode="gray">
            <a:xfrm flipH="1">
              <a:off x="4940277" y="2757484"/>
              <a:ext cx="909637" cy="1244600"/>
            </a:xfrm>
            <a:prstGeom prst="rect">
              <a:avLst/>
            </a:prstGeom>
            <a:noFill/>
            <a:ln w="9525">
              <a:noFill/>
              <a:miter lim="800000"/>
              <a:headEnd/>
              <a:tailEnd/>
            </a:ln>
          </p:spPr>
          <p:txBody>
            <a:bodyPr/>
            <a:lstStyle/>
            <a:p>
              <a:endParaRPr lang="ja-JP" altLang="en-US"/>
            </a:p>
          </p:txBody>
        </p:sp>
        <p:sp>
          <p:nvSpPr>
            <p:cNvPr id="17417" name="AutoShape 3"/>
            <p:cNvSpPr>
              <a:spLocks noChangeArrowheads="1"/>
            </p:cNvSpPr>
            <p:nvPr/>
          </p:nvSpPr>
          <p:spPr bwMode="auto">
            <a:xfrm>
              <a:off x="4786314" y="2857496"/>
              <a:ext cx="4000528" cy="3143272"/>
            </a:xfrm>
            <a:prstGeom prst="roundRect">
              <a:avLst>
                <a:gd name="adj" fmla="val 16667"/>
              </a:avLst>
            </a:prstGeom>
            <a:noFill/>
            <a:ln w="38100">
              <a:solidFill>
                <a:schemeClr val="tx1"/>
              </a:solidFill>
              <a:round/>
              <a:headEnd/>
              <a:tailEnd/>
            </a:ln>
          </p:spPr>
          <p:txBody>
            <a:bodyPr wrap="none" anchor="ctr"/>
            <a:lstStyle/>
            <a:p>
              <a:pPr eaLnBrk="0" hangingPunct="0">
                <a:lnSpc>
                  <a:spcPct val="150000"/>
                </a:lnSpc>
              </a:pPr>
              <a:endParaRPr lang="ja-JP" altLang="ja-JP" sz="1400">
                <a:latin typeface="HGP創英角ｺﾞｼｯｸUB" pitchFamily="50" charset="-128"/>
                <a:ea typeface="HGP創英角ｺﾞｼｯｸUB" pitchFamily="50" charset="-128"/>
              </a:endParaRPr>
            </a:p>
          </p:txBody>
        </p:sp>
        <p:sp>
          <p:nvSpPr>
            <p:cNvPr id="17418" name="Text Box 19"/>
            <p:cNvSpPr txBox="1">
              <a:spLocks noChangeArrowheads="1"/>
            </p:cNvSpPr>
            <p:nvPr/>
          </p:nvSpPr>
          <p:spPr bwMode="auto">
            <a:xfrm>
              <a:off x="5000628" y="3071810"/>
              <a:ext cx="4143372" cy="2677656"/>
            </a:xfrm>
            <a:prstGeom prst="rect">
              <a:avLst/>
            </a:prstGeom>
            <a:noFill/>
            <a:ln w="9525">
              <a:noFill/>
              <a:miter lim="800000"/>
              <a:headEnd/>
              <a:tailEnd/>
            </a:ln>
          </p:spPr>
          <p:txBody>
            <a:bodyPr>
              <a:spAutoFit/>
            </a:bodyPr>
            <a:lstStyle/>
            <a:p>
              <a:pPr>
                <a:lnSpc>
                  <a:spcPct val="150000"/>
                </a:lnSpc>
              </a:pPr>
              <a:r>
                <a:rPr lang="en-US" altLang="ja-JP" sz="1400">
                  <a:latin typeface="HGP創英角ｺﾞｼｯｸUB" pitchFamily="50" charset="-128"/>
                  <a:ea typeface="HGP創英角ｺﾞｼｯｸUB" pitchFamily="50" charset="-128"/>
                </a:rPr>
                <a:t>※ </a:t>
              </a:r>
              <a:r>
                <a:rPr lang="ja-JP" altLang="en-US" sz="1400">
                  <a:latin typeface="HGP創英角ｺﾞｼｯｸUB" pitchFamily="50" charset="-128"/>
                  <a:ea typeface="HGP創英角ｺﾞｼｯｸUB" pitchFamily="50" charset="-128"/>
                </a:rPr>
                <a:t>向いて無い場合</a:t>
              </a:r>
              <a:endParaRPr lang="en-US" altLang="ja-JP" sz="1400">
                <a:latin typeface="HGP創英角ｺﾞｼｯｸUB" pitchFamily="50" charset="-128"/>
                <a:ea typeface="HGP創英角ｺﾞｼｯｸUB" pitchFamily="50" charset="-128"/>
              </a:endParaRPr>
            </a:p>
            <a:p>
              <a:pPr>
                <a:lnSpc>
                  <a:spcPct val="150000"/>
                </a:lnSpc>
              </a:pPr>
              <a:r>
                <a:rPr lang="en-US" altLang="ja-JP" sz="1400">
                  <a:latin typeface="HGP創英角ｺﾞｼｯｸUB" pitchFamily="50" charset="-128"/>
                  <a:ea typeface="HGP創英角ｺﾞｼｯｸUB" pitchFamily="50" charset="-128"/>
                </a:rPr>
                <a:t>. </a:t>
              </a:r>
              <a:r>
                <a:rPr lang="ja-JP" altLang="en-US" sz="1400">
                  <a:latin typeface="HGP創英角ｺﾞｼｯｸUB" pitchFamily="50" charset="-128"/>
                  <a:ea typeface="HGP創英角ｺﾞｼｯｸUB" pitchFamily="50" charset="-128"/>
                </a:rPr>
                <a:t>ログ収集の負荷が懸念される場合</a:t>
              </a:r>
            </a:p>
            <a:p>
              <a:pPr>
                <a:lnSpc>
                  <a:spcPct val="150000"/>
                </a:lnSpc>
              </a:pPr>
              <a:r>
                <a:rPr lang="en-US" altLang="ja-JP" sz="1400">
                  <a:latin typeface="HGP創英角ｺﾞｼｯｸUB" pitchFamily="50" charset="-128"/>
                  <a:ea typeface="HGP創英角ｺﾞｼｯｸUB" pitchFamily="50" charset="-128"/>
                </a:rPr>
                <a:t>. </a:t>
              </a:r>
              <a:r>
                <a:rPr lang="ja-JP" altLang="en-US" sz="1400">
                  <a:latin typeface="HGP創英角ｺﾞｼｯｸUB" pitchFamily="50" charset="-128"/>
                  <a:ea typeface="HGP創英角ｺﾞｼｯｸUB" pitchFamily="50" charset="-128"/>
                </a:rPr>
                <a:t>セッションデータの収集が必須な場合</a:t>
              </a:r>
            </a:p>
            <a:p>
              <a:pPr>
                <a:lnSpc>
                  <a:spcPct val="150000"/>
                </a:lnSpc>
              </a:pPr>
              <a:r>
                <a:rPr lang="en-US" altLang="ja-JP" sz="1400">
                  <a:latin typeface="HGP創英角ｺﾞｼｯｸUB" pitchFamily="50" charset="-128"/>
                  <a:ea typeface="HGP創英角ｺﾞｼｯｸUB" pitchFamily="50" charset="-128"/>
                </a:rPr>
                <a:t>. </a:t>
              </a:r>
              <a:r>
                <a:rPr lang="ja-JP" altLang="en-US" sz="1400">
                  <a:latin typeface="HGP創英角ｺﾞｼｯｸUB" pitchFamily="50" charset="-128"/>
                  <a:ea typeface="HGP創英角ｺﾞｼｯｸUB" pitchFamily="50" charset="-128"/>
                </a:rPr>
                <a:t>短い間隔のデータが必要なとき：平均化は駄目</a:t>
              </a:r>
            </a:p>
            <a:p>
              <a:pPr>
                <a:lnSpc>
                  <a:spcPct val="150000"/>
                </a:lnSpc>
              </a:pPr>
              <a:r>
                <a:rPr lang="en-US" altLang="ja-JP" sz="1400">
                  <a:latin typeface="HGP創英角ｺﾞｼｯｸUB" pitchFamily="50" charset="-128"/>
                  <a:ea typeface="HGP創英角ｺﾞｼｯｸUB" pitchFamily="50" charset="-128"/>
                </a:rPr>
                <a:t>. </a:t>
              </a:r>
              <a:r>
                <a:rPr lang="ja-JP" altLang="en-US" sz="1400">
                  <a:latin typeface="HGP創英角ｺﾞｼｯｸUB" pitchFamily="50" charset="-128"/>
                  <a:ea typeface="HGP創英角ｺﾞｼｯｸUB" pitchFamily="50" charset="-128"/>
                </a:rPr>
                <a:t>任意時間帯の分析が必要なとき</a:t>
              </a:r>
            </a:p>
            <a:p>
              <a:pPr>
                <a:lnSpc>
                  <a:spcPct val="150000"/>
                </a:lnSpc>
              </a:pPr>
              <a:r>
                <a:rPr lang="en-US" altLang="ja-JP" sz="1400">
                  <a:latin typeface="HGP創英角ｺﾞｼｯｸUB" pitchFamily="50" charset="-128"/>
                  <a:ea typeface="HGP創英角ｺﾞｼｯｸUB" pitchFamily="50" charset="-128"/>
                </a:rPr>
                <a:t>. </a:t>
              </a:r>
              <a:r>
                <a:rPr lang="ja-JP" altLang="en-US" sz="1400">
                  <a:latin typeface="HGP創英角ｺﾞｼｯｸUB" pitchFamily="50" charset="-128"/>
                  <a:ea typeface="HGP創英角ｺﾞｼｯｸUB" pitchFamily="50" charset="-128"/>
                </a:rPr>
                <a:t>時系列の情報が必須な場合：</a:t>
              </a:r>
              <a:r>
                <a:rPr lang="en-US" altLang="ja-JP" sz="1400">
                  <a:latin typeface="HGP創英角ｺﾞｼｯｸUB" pitchFamily="50" charset="-128"/>
                  <a:ea typeface="HGP創英角ｺﾞｼｯｸUB" pitchFamily="50" charset="-128"/>
                </a:rPr>
                <a:t>GUI</a:t>
              </a:r>
              <a:r>
                <a:rPr lang="ja-JP" altLang="en-US" sz="1400">
                  <a:latin typeface="HGP創英角ｺﾞｼｯｸUB" pitchFamily="50" charset="-128"/>
                  <a:ea typeface="HGP創英角ｺﾞｼｯｸUB" pitchFamily="50" charset="-128"/>
                </a:rPr>
                <a:t>化</a:t>
              </a:r>
            </a:p>
            <a:p>
              <a:pPr>
                <a:lnSpc>
                  <a:spcPct val="150000"/>
                </a:lnSpc>
              </a:pPr>
              <a:r>
                <a:rPr lang="en-US" altLang="ja-JP" sz="1400">
                  <a:latin typeface="HGP創英角ｺﾞｼｯｸUB" pitchFamily="50" charset="-128"/>
                  <a:ea typeface="HGP創英角ｺﾞｼｯｸUB" pitchFamily="50" charset="-128"/>
                </a:rPr>
                <a:t>. </a:t>
              </a:r>
              <a:r>
                <a:rPr lang="ja-JP" altLang="en-US" sz="1400">
                  <a:latin typeface="HGP創英角ｺﾞｼｯｸUB" pitchFamily="50" charset="-128"/>
                  <a:ea typeface="HGP創英角ｺﾞｼｯｸUB" pitchFamily="50" charset="-128"/>
                </a:rPr>
                <a:t>リテラル</a:t>
              </a:r>
              <a:r>
                <a:rPr lang="en-US" altLang="ja-JP" sz="1400">
                  <a:latin typeface="HGP創英角ｺﾞｼｯｸUB" pitchFamily="50" charset="-128"/>
                  <a:ea typeface="HGP創英角ｺﾞｼｯｸUB" pitchFamily="50" charset="-128"/>
                </a:rPr>
                <a:t>SQL</a:t>
              </a:r>
              <a:r>
                <a:rPr lang="ja-JP" altLang="en-US" sz="1400">
                  <a:latin typeface="HGP創英角ｺﾞｼｯｸUB" pitchFamily="50" charset="-128"/>
                  <a:ea typeface="HGP創英角ｺﾞｼｯｸUB" pitchFamily="50" charset="-128"/>
                </a:rPr>
                <a:t>が多い場合</a:t>
              </a:r>
            </a:p>
            <a:p>
              <a:pPr>
                <a:lnSpc>
                  <a:spcPct val="150000"/>
                </a:lnSpc>
              </a:pPr>
              <a:r>
                <a:rPr lang="en-US" altLang="ja-JP" sz="1400">
                  <a:latin typeface="HGP創英角ｺﾞｼｯｸUB" pitchFamily="50" charset="-128"/>
                  <a:ea typeface="HGP創英角ｺﾞｼｯｸUB" pitchFamily="50" charset="-128"/>
                </a:rPr>
                <a:t>. </a:t>
              </a:r>
              <a:r>
                <a:rPr lang="ja-JP" altLang="en-US" sz="1400">
                  <a:latin typeface="HGP創英角ｺﾞｼｯｸUB" pitchFamily="50" charset="-128"/>
                  <a:ea typeface="HGP創英角ｺﾞｼｯｸUB" pitchFamily="50" charset="-128"/>
                </a:rPr>
                <a:t>収集対象</a:t>
              </a:r>
              <a:r>
                <a:rPr lang="en-US" altLang="ja-JP" sz="1400">
                  <a:latin typeface="HGP創英角ｺﾞｼｯｸUB" pitchFamily="50" charset="-128"/>
                  <a:ea typeface="HGP創英角ｺﾞｼｯｸUB" pitchFamily="50" charset="-128"/>
                </a:rPr>
                <a:t>SQL</a:t>
              </a:r>
              <a:r>
                <a:rPr lang="ja-JP" altLang="en-US" sz="1400">
                  <a:latin typeface="HGP創英角ｺﾞｼｯｸUB" pitchFamily="50" charset="-128"/>
                  <a:ea typeface="HGP創英角ｺﾞｼｯｸUB" pitchFamily="50" charset="-128"/>
                </a:rPr>
                <a:t>の条件をユーザー定義する場合</a:t>
              </a:r>
            </a:p>
          </p:txBody>
        </p:sp>
      </p:grpSp>
      <p:sp>
        <p:nvSpPr>
          <p:cNvPr id="17414" name="Freeform 9"/>
          <p:cNvSpPr>
            <a:spLocks/>
          </p:cNvSpPr>
          <p:nvPr/>
        </p:nvSpPr>
        <p:spPr bwMode="gray">
          <a:xfrm rot="-5400000">
            <a:off x="6357144" y="1616869"/>
            <a:ext cx="903287" cy="1241425"/>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FF0000"/>
              </a:gs>
              <a:gs pos="100000">
                <a:srgbClr val="FEB7A4"/>
              </a:gs>
            </a:gsLst>
            <a:lin ang="0" scaled="1"/>
          </a:gradFill>
          <a:ln w="0">
            <a:noFill/>
            <a:prstDash val="solid"/>
            <a:round/>
            <a:headEnd/>
            <a:tailEnd/>
          </a:ln>
        </p:spPr>
        <p:txBody>
          <a:bodyPr/>
          <a:lstStyle/>
          <a:p>
            <a:endParaRPr lang="ja-JP" altLang="en-US"/>
          </a:p>
        </p:txBody>
      </p:sp>
      <p:sp>
        <p:nvSpPr>
          <p:cNvPr id="17415" name="Rectangle 2"/>
          <p:cNvSpPr>
            <a:spLocks noChangeArrowheads="1"/>
          </p:cNvSpPr>
          <p:nvPr/>
        </p:nvSpPr>
        <p:spPr bwMode="auto">
          <a:xfrm>
            <a:off x="336550" y="195263"/>
            <a:ext cx="6035675" cy="425450"/>
          </a:xfrm>
          <a:prstGeom prst="rect">
            <a:avLst/>
          </a:prstGeom>
          <a:noFill/>
          <a:ln w="9525">
            <a:noFill/>
            <a:miter lim="800000"/>
            <a:headEnd/>
            <a:tailEnd/>
          </a:ln>
        </p:spPr>
        <p:txBody>
          <a:bodyPr wrap="none" anchor="ctr"/>
          <a:lstStyle/>
          <a:p>
            <a:r>
              <a:rPr lang="en-US" altLang="ja-JP" sz="2400">
                <a:latin typeface="Impact" pitchFamily="34" charset="0"/>
                <a:ea typeface="HGP創英角ｺﾞｼｯｸUB" pitchFamily="50" charset="-128"/>
              </a:rPr>
              <a:t>Oracle</a:t>
            </a:r>
            <a:r>
              <a:rPr lang="ja-JP" altLang="en-US" sz="2400">
                <a:latin typeface="Impact" pitchFamily="34" charset="0"/>
                <a:ea typeface="HGP創英角ｺﾞｼｯｸUB" pitchFamily="50" charset="-128"/>
              </a:rPr>
              <a:t>稼働ログ収集の仕組み</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679450" y="838200"/>
            <a:ext cx="7634288" cy="935038"/>
          </a:xfrm>
          <a:prstGeom prst="rect">
            <a:avLst/>
          </a:prstGeom>
          <a:noFill/>
          <a:ln w="9525" algn="ctr">
            <a:noFill/>
            <a:miter lim="800000"/>
            <a:headEnd/>
            <a:tailEnd/>
          </a:ln>
        </p:spPr>
        <p:txBody>
          <a:bodyPr tIns="10800" bIns="10800" anchor="ctr"/>
          <a:lstStyle/>
          <a:p>
            <a:pPr>
              <a:lnSpc>
                <a:spcPct val="130000"/>
              </a:lnSpc>
              <a:buSzPct val="75000"/>
              <a:buFontTx/>
              <a:buBlip>
                <a:blip r:embed="rId3"/>
              </a:buBlip>
            </a:pPr>
            <a:r>
              <a:rPr lang="ja-JP" altLang="ja-JP" sz="2000">
                <a:latin typeface="HGP創英角ｺﾞｼｯｸUB" pitchFamily="50" charset="-128"/>
                <a:ea typeface="HGP創英角ｺﾞｼｯｸUB" pitchFamily="50" charset="-128"/>
              </a:rPr>
              <a:t>　トラブル</a:t>
            </a:r>
            <a:r>
              <a:rPr lang="ja-JP" altLang="en-US" sz="2000">
                <a:ea typeface="HGP創英角ｺﾞｼｯｸUB" pitchFamily="50" charset="-128"/>
              </a:rPr>
              <a:t>が本当に発生してからでないと認知ができない</a:t>
            </a:r>
            <a:endParaRPr lang="ja-JP" altLang="ja-JP" sz="2000">
              <a:latin typeface="HGP創英角ｺﾞｼｯｸUB" pitchFamily="50" charset="-128"/>
              <a:ea typeface="HGP創英角ｺﾞｼｯｸUB" pitchFamily="50" charset="-128"/>
            </a:endParaRPr>
          </a:p>
        </p:txBody>
      </p:sp>
      <p:sp>
        <p:nvSpPr>
          <p:cNvPr id="18435" name="Rectangle 4"/>
          <p:cNvSpPr>
            <a:spLocks noChangeArrowheads="1"/>
          </p:cNvSpPr>
          <p:nvPr/>
        </p:nvSpPr>
        <p:spPr bwMode="auto">
          <a:xfrm>
            <a:off x="679450" y="1700213"/>
            <a:ext cx="7634288" cy="1008062"/>
          </a:xfrm>
          <a:prstGeom prst="rect">
            <a:avLst/>
          </a:prstGeom>
          <a:noFill/>
          <a:ln w="9525" algn="ctr">
            <a:noFill/>
            <a:miter lim="800000"/>
            <a:headEnd/>
            <a:tailEnd/>
          </a:ln>
        </p:spPr>
        <p:txBody>
          <a:bodyPr tIns="10800" bIns="10800" anchor="ctr"/>
          <a:lstStyle/>
          <a:p>
            <a:pPr>
              <a:lnSpc>
                <a:spcPct val="130000"/>
              </a:lnSpc>
              <a:buSzPct val="75000"/>
              <a:buFontTx/>
              <a:buBlip>
                <a:blip r:embed="rId3"/>
              </a:buBlip>
            </a:pPr>
            <a:r>
              <a:rPr lang="ja-JP" altLang="ja-JP" sz="2000">
                <a:latin typeface="HGP創英角ｺﾞｼｯｸUB" pitchFamily="50" charset="-128"/>
                <a:ea typeface="HGP創英角ｺﾞｼｯｸUB" pitchFamily="50" charset="-128"/>
              </a:rPr>
              <a:t>　</a:t>
            </a:r>
            <a:r>
              <a:rPr lang="ja-JP" altLang="en-US" sz="2000">
                <a:ea typeface="HGP創英角ｺﾞｼｯｸUB" pitchFamily="50" charset="-128"/>
              </a:rPr>
              <a:t>トラブル発生後にはリカバリが最優先となり、情報収集を綿密に、</a:t>
            </a:r>
          </a:p>
          <a:p>
            <a:pPr>
              <a:lnSpc>
                <a:spcPct val="130000"/>
              </a:lnSpc>
              <a:buSzPct val="75000"/>
            </a:pPr>
            <a:r>
              <a:rPr lang="ja-JP" altLang="en-US" sz="2000">
                <a:ea typeface="HGP創英角ｺﾞｼｯｸUB" pitchFamily="50" charset="-128"/>
              </a:rPr>
              <a:t>　　正確に行う時間等が取れない</a:t>
            </a:r>
            <a:endParaRPr lang="ja-JP" altLang="ja-JP" sz="2000">
              <a:latin typeface="HGP創英角ｺﾞｼｯｸUB" pitchFamily="50" charset="-128"/>
              <a:ea typeface="HGP創英角ｺﾞｼｯｸUB" pitchFamily="50" charset="-128"/>
            </a:endParaRPr>
          </a:p>
        </p:txBody>
      </p:sp>
      <p:sp>
        <p:nvSpPr>
          <p:cNvPr id="18436" name="Rectangle 5"/>
          <p:cNvSpPr>
            <a:spLocks noChangeArrowheads="1"/>
          </p:cNvSpPr>
          <p:nvPr/>
        </p:nvSpPr>
        <p:spPr bwMode="auto">
          <a:xfrm>
            <a:off x="682625" y="4508500"/>
            <a:ext cx="7634288" cy="647700"/>
          </a:xfrm>
          <a:prstGeom prst="rect">
            <a:avLst/>
          </a:prstGeom>
          <a:noFill/>
          <a:ln w="9525" algn="ctr">
            <a:noFill/>
            <a:miter lim="800000"/>
            <a:headEnd/>
            <a:tailEnd/>
          </a:ln>
        </p:spPr>
        <p:txBody>
          <a:bodyPr tIns="10800" bIns="10800" anchor="ctr"/>
          <a:lstStyle/>
          <a:p>
            <a:pPr>
              <a:lnSpc>
                <a:spcPct val="130000"/>
              </a:lnSpc>
              <a:buSzPct val="75000"/>
              <a:buFontTx/>
              <a:buBlip>
                <a:blip r:embed="rId3"/>
              </a:buBlip>
            </a:pPr>
            <a:r>
              <a:rPr lang="ja-JP" altLang="ja-JP" sz="2000">
                <a:latin typeface="HGP創英角ｺﾞｼｯｸUB" pitchFamily="50" charset="-128"/>
                <a:ea typeface="HGP創英角ｺﾞｼｯｸUB" pitchFamily="50" charset="-128"/>
              </a:rPr>
              <a:t>　</a:t>
            </a:r>
            <a:r>
              <a:rPr lang="ja-JP" altLang="ja-JP" sz="2000">
                <a:ea typeface="HGP創英角ｺﾞｼｯｸUB" pitchFamily="50" charset="-128"/>
              </a:rPr>
              <a:t>トラブル対処が優先となり、他の業務に多大な影響を与える</a:t>
            </a:r>
            <a:endParaRPr lang="ja-JP" altLang="ja-JP" sz="2000">
              <a:latin typeface="HGP創英角ｺﾞｼｯｸUB" pitchFamily="50" charset="-128"/>
              <a:ea typeface="HGP創英角ｺﾞｼｯｸUB" pitchFamily="50" charset="-128"/>
            </a:endParaRPr>
          </a:p>
        </p:txBody>
      </p:sp>
      <p:sp>
        <p:nvSpPr>
          <p:cNvPr id="18437" name="Rectangle 6"/>
          <p:cNvSpPr>
            <a:spLocks noChangeArrowheads="1"/>
          </p:cNvSpPr>
          <p:nvPr/>
        </p:nvSpPr>
        <p:spPr bwMode="auto">
          <a:xfrm>
            <a:off x="684213" y="3500438"/>
            <a:ext cx="7634287" cy="863600"/>
          </a:xfrm>
          <a:prstGeom prst="rect">
            <a:avLst/>
          </a:prstGeom>
          <a:noFill/>
          <a:ln w="9525" algn="ctr">
            <a:noFill/>
            <a:miter lim="800000"/>
            <a:headEnd/>
            <a:tailEnd/>
          </a:ln>
        </p:spPr>
        <p:txBody>
          <a:bodyPr tIns="10800" bIns="10800" anchor="ctr"/>
          <a:lstStyle/>
          <a:p>
            <a:pPr>
              <a:lnSpc>
                <a:spcPct val="130000"/>
              </a:lnSpc>
              <a:buSzPct val="75000"/>
              <a:buFontTx/>
              <a:buBlip>
                <a:blip r:embed="rId3"/>
              </a:buBlip>
            </a:pPr>
            <a:r>
              <a:rPr lang="ja-JP" altLang="ja-JP" sz="2000">
                <a:latin typeface="HGP創英角ｺﾞｼｯｸUB" pitchFamily="50" charset="-128"/>
                <a:ea typeface="HGP創英角ｺﾞｼｯｸUB" pitchFamily="50" charset="-128"/>
              </a:rPr>
              <a:t>　</a:t>
            </a:r>
            <a:r>
              <a:rPr lang="ja-JP" altLang="ja-JP" sz="2000">
                <a:ea typeface="HGP創英角ｺﾞｼｯｸUB" pitchFamily="50" charset="-128"/>
              </a:rPr>
              <a:t>情報収集が乏しいため、原因追求に非常に時間がかかる</a:t>
            </a:r>
            <a:endParaRPr lang="ja-JP" altLang="en-US" sz="2000">
              <a:ea typeface="HGP創英角ｺﾞｼｯｸUB" pitchFamily="50" charset="-128"/>
            </a:endParaRPr>
          </a:p>
          <a:p>
            <a:pPr>
              <a:lnSpc>
                <a:spcPct val="130000"/>
              </a:lnSpc>
              <a:buSzPct val="75000"/>
            </a:pPr>
            <a:r>
              <a:rPr lang="ja-JP" altLang="ja-JP" sz="2000">
                <a:ea typeface="HGP創英角ｺﾞｼｯｸUB" pitchFamily="50" charset="-128"/>
              </a:rPr>
              <a:t>　　または、原因追求が出来ないケースが多々ある</a:t>
            </a:r>
            <a:endParaRPr lang="ja-JP" altLang="ja-JP" sz="2000">
              <a:latin typeface="HGP創英角ｺﾞｼｯｸUB" pitchFamily="50" charset="-128"/>
              <a:ea typeface="HGP創英角ｺﾞｼｯｸUB" pitchFamily="50" charset="-128"/>
            </a:endParaRPr>
          </a:p>
        </p:txBody>
      </p:sp>
      <p:sp>
        <p:nvSpPr>
          <p:cNvPr id="18438" name="Rectangle 7"/>
          <p:cNvSpPr>
            <a:spLocks noChangeArrowheads="1"/>
          </p:cNvSpPr>
          <p:nvPr/>
        </p:nvSpPr>
        <p:spPr bwMode="auto">
          <a:xfrm>
            <a:off x="684213" y="2708275"/>
            <a:ext cx="7634287" cy="647700"/>
          </a:xfrm>
          <a:prstGeom prst="rect">
            <a:avLst/>
          </a:prstGeom>
          <a:noFill/>
          <a:ln w="9525" algn="ctr">
            <a:noFill/>
            <a:miter lim="800000"/>
            <a:headEnd/>
            <a:tailEnd/>
          </a:ln>
        </p:spPr>
        <p:txBody>
          <a:bodyPr tIns="10800" bIns="10800" anchor="ctr"/>
          <a:lstStyle/>
          <a:p>
            <a:pPr>
              <a:lnSpc>
                <a:spcPct val="130000"/>
              </a:lnSpc>
              <a:buSzPct val="75000"/>
              <a:buFontTx/>
              <a:buBlip>
                <a:blip r:embed="rId3"/>
              </a:buBlip>
            </a:pPr>
            <a:r>
              <a:rPr lang="ja-JP" altLang="ja-JP" sz="2000">
                <a:latin typeface="HGP創英角ｺﾞｼｯｸUB" pitchFamily="50" charset="-128"/>
                <a:ea typeface="HGP創英角ｺﾞｼｯｸUB" pitchFamily="50" charset="-128"/>
              </a:rPr>
              <a:t>　</a:t>
            </a:r>
            <a:r>
              <a:rPr lang="ja-JP" altLang="ja-JP" sz="2000">
                <a:ea typeface="HGP創英角ｺﾞｼｯｸUB" pitchFamily="50" charset="-128"/>
              </a:rPr>
              <a:t>トラブル発生後の調査が手探りとなってしまう</a:t>
            </a:r>
          </a:p>
        </p:txBody>
      </p:sp>
      <p:sp>
        <p:nvSpPr>
          <p:cNvPr id="18439" name="Rectangle 8"/>
          <p:cNvSpPr>
            <a:spLocks noChangeArrowheads="1"/>
          </p:cNvSpPr>
          <p:nvPr/>
        </p:nvSpPr>
        <p:spPr bwMode="auto">
          <a:xfrm>
            <a:off x="684213" y="5157788"/>
            <a:ext cx="7634287" cy="720725"/>
          </a:xfrm>
          <a:prstGeom prst="rect">
            <a:avLst/>
          </a:prstGeom>
          <a:noFill/>
          <a:ln w="9525" algn="ctr">
            <a:noFill/>
            <a:miter lim="800000"/>
            <a:headEnd/>
            <a:tailEnd/>
          </a:ln>
        </p:spPr>
        <p:txBody>
          <a:bodyPr tIns="10800" bIns="10800" anchor="ctr"/>
          <a:lstStyle/>
          <a:p>
            <a:pPr>
              <a:lnSpc>
                <a:spcPct val="130000"/>
              </a:lnSpc>
              <a:buSzPct val="75000"/>
              <a:buFontTx/>
              <a:buBlip>
                <a:blip r:embed="rId3"/>
              </a:buBlip>
            </a:pPr>
            <a:r>
              <a:rPr lang="ja-JP" altLang="ja-JP" sz="2000">
                <a:latin typeface="HGP創英角ｺﾞｼｯｸUB" pitchFamily="50" charset="-128"/>
                <a:ea typeface="HGP創英角ｺﾞｼｯｸUB" pitchFamily="50" charset="-128"/>
              </a:rPr>
              <a:t>　</a:t>
            </a:r>
            <a:r>
              <a:rPr lang="ja-JP" altLang="ja-JP" sz="2000">
                <a:ea typeface="HGP創英角ｺﾞｼｯｸUB" pitchFamily="50" charset="-128"/>
              </a:rPr>
              <a:t>類似のトラブルが起きても初期調査から別対応になってしまう</a:t>
            </a:r>
            <a:endParaRPr lang="ja-JP" altLang="ja-JP" sz="2000">
              <a:latin typeface="HGP創英角ｺﾞｼｯｸUB" pitchFamily="50" charset="-128"/>
              <a:ea typeface="HGP創英角ｺﾞｼｯｸUB" pitchFamily="50" charset="-128"/>
            </a:endParaRPr>
          </a:p>
        </p:txBody>
      </p:sp>
      <p:sp>
        <p:nvSpPr>
          <p:cNvPr id="18440" name="Rectangle 2"/>
          <p:cNvSpPr>
            <a:spLocks noChangeArrowheads="1"/>
          </p:cNvSpPr>
          <p:nvPr/>
        </p:nvSpPr>
        <p:spPr bwMode="auto">
          <a:xfrm>
            <a:off x="336550" y="195263"/>
            <a:ext cx="6035675" cy="425450"/>
          </a:xfrm>
          <a:prstGeom prst="rect">
            <a:avLst/>
          </a:prstGeom>
          <a:noFill/>
          <a:ln w="9525">
            <a:noFill/>
            <a:miter lim="800000"/>
            <a:headEnd/>
            <a:tailEnd/>
          </a:ln>
        </p:spPr>
        <p:txBody>
          <a:bodyPr wrap="none" anchor="ctr"/>
          <a:lstStyle/>
          <a:p>
            <a:r>
              <a:rPr lang="en-US" altLang="ja-JP" sz="2400">
                <a:latin typeface="Impact" pitchFamily="34" charset="0"/>
                <a:ea typeface="HGP創英角ｺﾞｼｯｸUB" pitchFamily="50" charset="-128"/>
              </a:rPr>
              <a:t>Oracle</a:t>
            </a:r>
            <a:r>
              <a:rPr lang="ja-JP" altLang="en-US" sz="2400">
                <a:latin typeface="Impact" pitchFamily="34" charset="0"/>
                <a:ea typeface="HGP創英角ｺﾞｼｯｸUB" pitchFamily="50" charset="-128"/>
              </a:rPr>
              <a:t>稼働ログを収集しないと？</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リーフォーム 8"/>
          <p:cNvSpPr/>
          <p:nvPr/>
        </p:nvSpPr>
        <p:spPr>
          <a:xfrm>
            <a:off x="1698625" y="857250"/>
            <a:ext cx="2301875" cy="5214938"/>
          </a:xfrm>
          <a:custGeom>
            <a:avLst/>
            <a:gdLst>
              <a:gd name="connsiteX0" fmla="*/ 0 w 1991320"/>
              <a:gd name="connsiteY0" fmla="*/ 199132 h 4064000"/>
              <a:gd name="connsiteX1" fmla="*/ 58325 w 1991320"/>
              <a:gd name="connsiteY1" fmla="*/ 58324 h 4064000"/>
              <a:gd name="connsiteX2" fmla="*/ 199133 w 1991320"/>
              <a:gd name="connsiteY2" fmla="*/ 0 h 4064000"/>
              <a:gd name="connsiteX3" fmla="*/ 1792188 w 1991320"/>
              <a:gd name="connsiteY3" fmla="*/ 0 h 4064000"/>
              <a:gd name="connsiteX4" fmla="*/ 1932996 w 1991320"/>
              <a:gd name="connsiteY4" fmla="*/ 58325 h 4064000"/>
              <a:gd name="connsiteX5" fmla="*/ 1991320 w 1991320"/>
              <a:gd name="connsiteY5" fmla="*/ 199133 h 4064000"/>
              <a:gd name="connsiteX6" fmla="*/ 1991320 w 1991320"/>
              <a:gd name="connsiteY6" fmla="*/ 3864868 h 4064000"/>
              <a:gd name="connsiteX7" fmla="*/ 1932996 w 1991320"/>
              <a:gd name="connsiteY7" fmla="*/ 4005676 h 4064000"/>
              <a:gd name="connsiteX8" fmla="*/ 1792188 w 1991320"/>
              <a:gd name="connsiteY8" fmla="*/ 4064000 h 4064000"/>
              <a:gd name="connsiteX9" fmla="*/ 199132 w 1991320"/>
              <a:gd name="connsiteY9" fmla="*/ 4064000 h 4064000"/>
              <a:gd name="connsiteX10" fmla="*/ 58324 w 1991320"/>
              <a:gd name="connsiteY10" fmla="*/ 4005675 h 4064000"/>
              <a:gd name="connsiteX11" fmla="*/ 0 w 1991320"/>
              <a:gd name="connsiteY11" fmla="*/ 3864867 h 4064000"/>
              <a:gd name="connsiteX12" fmla="*/ 0 w 1991320"/>
              <a:gd name="connsiteY12" fmla="*/ 199132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1320" h="4064000">
                <a:moveTo>
                  <a:pt x="0" y="199132"/>
                </a:moveTo>
                <a:cubicBezTo>
                  <a:pt x="0" y="146319"/>
                  <a:pt x="20980" y="95669"/>
                  <a:pt x="58325" y="58324"/>
                </a:cubicBezTo>
                <a:cubicBezTo>
                  <a:pt x="95670" y="20980"/>
                  <a:pt x="146320" y="0"/>
                  <a:pt x="199133" y="0"/>
                </a:cubicBezTo>
                <a:lnTo>
                  <a:pt x="1792188" y="0"/>
                </a:lnTo>
                <a:cubicBezTo>
                  <a:pt x="1845001" y="0"/>
                  <a:pt x="1895651" y="20980"/>
                  <a:pt x="1932996" y="58325"/>
                </a:cubicBezTo>
                <a:cubicBezTo>
                  <a:pt x="1970340" y="95670"/>
                  <a:pt x="1991320" y="146320"/>
                  <a:pt x="1991320" y="199133"/>
                </a:cubicBezTo>
                <a:lnTo>
                  <a:pt x="1991320" y="3864868"/>
                </a:lnTo>
                <a:cubicBezTo>
                  <a:pt x="1991320" y="3917681"/>
                  <a:pt x="1970340" y="3968331"/>
                  <a:pt x="1932996" y="4005676"/>
                </a:cubicBezTo>
                <a:cubicBezTo>
                  <a:pt x="1895651" y="4043020"/>
                  <a:pt x="1845001" y="4064000"/>
                  <a:pt x="1792188" y="4064000"/>
                </a:cubicBezTo>
                <a:lnTo>
                  <a:pt x="199132" y="4064000"/>
                </a:lnTo>
                <a:cubicBezTo>
                  <a:pt x="146319" y="4064000"/>
                  <a:pt x="95669" y="4043020"/>
                  <a:pt x="58324" y="4005675"/>
                </a:cubicBezTo>
                <a:cubicBezTo>
                  <a:pt x="20980" y="3968330"/>
                  <a:pt x="0" y="3917680"/>
                  <a:pt x="0" y="3864867"/>
                </a:cubicBezTo>
                <a:lnTo>
                  <a:pt x="0" y="199132"/>
                </a:lnTo>
                <a:close/>
              </a:path>
            </a:pathLst>
          </a:custGeom>
          <a:solidFill>
            <a:schemeClr val="accent1">
              <a:hueOff val="0"/>
              <a:satOff val="0"/>
              <a:lumOff val="0"/>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7800" tIns="1803400" rIns="177800" bIns="990600" spcCol="1270" anchor="ctr"/>
          <a:lstStyle/>
          <a:p>
            <a:pPr defTabSz="1111250">
              <a:lnSpc>
                <a:spcPct val="90000"/>
              </a:lnSpc>
              <a:spcAft>
                <a:spcPct val="35000"/>
              </a:spcAft>
              <a:defRPr/>
            </a:pPr>
            <a:endParaRPr lang="ja-JP" altLang="en-US" sz="2500" dirty="0"/>
          </a:p>
        </p:txBody>
      </p:sp>
      <p:sp>
        <p:nvSpPr>
          <p:cNvPr id="11" name="フリーフォーム 10"/>
          <p:cNvSpPr/>
          <p:nvPr/>
        </p:nvSpPr>
        <p:spPr>
          <a:xfrm>
            <a:off x="4056063" y="857250"/>
            <a:ext cx="2301875" cy="5214938"/>
          </a:xfrm>
          <a:custGeom>
            <a:avLst/>
            <a:gdLst>
              <a:gd name="connsiteX0" fmla="*/ 0 w 1991320"/>
              <a:gd name="connsiteY0" fmla="*/ 199132 h 4064000"/>
              <a:gd name="connsiteX1" fmla="*/ 58325 w 1991320"/>
              <a:gd name="connsiteY1" fmla="*/ 58324 h 4064000"/>
              <a:gd name="connsiteX2" fmla="*/ 199133 w 1991320"/>
              <a:gd name="connsiteY2" fmla="*/ 0 h 4064000"/>
              <a:gd name="connsiteX3" fmla="*/ 1792188 w 1991320"/>
              <a:gd name="connsiteY3" fmla="*/ 0 h 4064000"/>
              <a:gd name="connsiteX4" fmla="*/ 1932996 w 1991320"/>
              <a:gd name="connsiteY4" fmla="*/ 58325 h 4064000"/>
              <a:gd name="connsiteX5" fmla="*/ 1991320 w 1991320"/>
              <a:gd name="connsiteY5" fmla="*/ 199133 h 4064000"/>
              <a:gd name="connsiteX6" fmla="*/ 1991320 w 1991320"/>
              <a:gd name="connsiteY6" fmla="*/ 3864868 h 4064000"/>
              <a:gd name="connsiteX7" fmla="*/ 1932996 w 1991320"/>
              <a:gd name="connsiteY7" fmla="*/ 4005676 h 4064000"/>
              <a:gd name="connsiteX8" fmla="*/ 1792188 w 1991320"/>
              <a:gd name="connsiteY8" fmla="*/ 4064000 h 4064000"/>
              <a:gd name="connsiteX9" fmla="*/ 199132 w 1991320"/>
              <a:gd name="connsiteY9" fmla="*/ 4064000 h 4064000"/>
              <a:gd name="connsiteX10" fmla="*/ 58324 w 1991320"/>
              <a:gd name="connsiteY10" fmla="*/ 4005675 h 4064000"/>
              <a:gd name="connsiteX11" fmla="*/ 0 w 1991320"/>
              <a:gd name="connsiteY11" fmla="*/ 3864867 h 4064000"/>
              <a:gd name="connsiteX12" fmla="*/ 0 w 1991320"/>
              <a:gd name="connsiteY12" fmla="*/ 199132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1320" h="4064000">
                <a:moveTo>
                  <a:pt x="0" y="199132"/>
                </a:moveTo>
                <a:cubicBezTo>
                  <a:pt x="0" y="146319"/>
                  <a:pt x="20980" y="95669"/>
                  <a:pt x="58325" y="58324"/>
                </a:cubicBezTo>
                <a:cubicBezTo>
                  <a:pt x="95670" y="20980"/>
                  <a:pt x="146320" y="0"/>
                  <a:pt x="199133" y="0"/>
                </a:cubicBezTo>
                <a:lnTo>
                  <a:pt x="1792188" y="0"/>
                </a:lnTo>
                <a:cubicBezTo>
                  <a:pt x="1845001" y="0"/>
                  <a:pt x="1895651" y="20980"/>
                  <a:pt x="1932996" y="58325"/>
                </a:cubicBezTo>
                <a:cubicBezTo>
                  <a:pt x="1970340" y="95670"/>
                  <a:pt x="1991320" y="146320"/>
                  <a:pt x="1991320" y="199133"/>
                </a:cubicBezTo>
                <a:lnTo>
                  <a:pt x="1991320" y="3864868"/>
                </a:lnTo>
                <a:cubicBezTo>
                  <a:pt x="1991320" y="3917681"/>
                  <a:pt x="1970340" y="3968331"/>
                  <a:pt x="1932996" y="4005676"/>
                </a:cubicBezTo>
                <a:cubicBezTo>
                  <a:pt x="1895651" y="4043020"/>
                  <a:pt x="1845001" y="4064000"/>
                  <a:pt x="1792188" y="4064000"/>
                </a:cubicBezTo>
                <a:lnTo>
                  <a:pt x="199132" y="4064000"/>
                </a:lnTo>
                <a:cubicBezTo>
                  <a:pt x="146319" y="4064000"/>
                  <a:pt x="95669" y="4043020"/>
                  <a:pt x="58324" y="4005675"/>
                </a:cubicBezTo>
                <a:cubicBezTo>
                  <a:pt x="20980" y="3968330"/>
                  <a:pt x="0" y="3917680"/>
                  <a:pt x="0" y="3864867"/>
                </a:cubicBezTo>
                <a:lnTo>
                  <a:pt x="0" y="199132"/>
                </a:lnTo>
                <a:close/>
              </a:path>
            </a:pathLst>
          </a:custGeom>
          <a:solidFill>
            <a:srgbClr val="FFC000">
              <a:alpha val="50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7800" tIns="1803400" rIns="177800" bIns="990600" spcCol="1270" anchor="ctr"/>
          <a:lstStyle/>
          <a:p>
            <a:pPr defTabSz="1111250">
              <a:lnSpc>
                <a:spcPct val="90000"/>
              </a:lnSpc>
              <a:spcAft>
                <a:spcPct val="35000"/>
              </a:spcAft>
              <a:defRPr/>
            </a:pPr>
            <a:endParaRPr lang="ja-JP" altLang="en-US" sz="2500" dirty="0"/>
          </a:p>
        </p:txBody>
      </p:sp>
      <p:sp>
        <p:nvSpPr>
          <p:cNvPr id="13" name="フリーフォーム 12"/>
          <p:cNvSpPr/>
          <p:nvPr/>
        </p:nvSpPr>
        <p:spPr>
          <a:xfrm>
            <a:off x="6429375" y="857250"/>
            <a:ext cx="2301875" cy="5214938"/>
          </a:xfrm>
          <a:custGeom>
            <a:avLst/>
            <a:gdLst>
              <a:gd name="connsiteX0" fmla="*/ 0 w 1991320"/>
              <a:gd name="connsiteY0" fmla="*/ 199132 h 4064000"/>
              <a:gd name="connsiteX1" fmla="*/ 58325 w 1991320"/>
              <a:gd name="connsiteY1" fmla="*/ 58324 h 4064000"/>
              <a:gd name="connsiteX2" fmla="*/ 199133 w 1991320"/>
              <a:gd name="connsiteY2" fmla="*/ 0 h 4064000"/>
              <a:gd name="connsiteX3" fmla="*/ 1792188 w 1991320"/>
              <a:gd name="connsiteY3" fmla="*/ 0 h 4064000"/>
              <a:gd name="connsiteX4" fmla="*/ 1932996 w 1991320"/>
              <a:gd name="connsiteY4" fmla="*/ 58325 h 4064000"/>
              <a:gd name="connsiteX5" fmla="*/ 1991320 w 1991320"/>
              <a:gd name="connsiteY5" fmla="*/ 199133 h 4064000"/>
              <a:gd name="connsiteX6" fmla="*/ 1991320 w 1991320"/>
              <a:gd name="connsiteY6" fmla="*/ 3864868 h 4064000"/>
              <a:gd name="connsiteX7" fmla="*/ 1932996 w 1991320"/>
              <a:gd name="connsiteY7" fmla="*/ 4005676 h 4064000"/>
              <a:gd name="connsiteX8" fmla="*/ 1792188 w 1991320"/>
              <a:gd name="connsiteY8" fmla="*/ 4064000 h 4064000"/>
              <a:gd name="connsiteX9" fmla="*/ 199132 w 1991320"/>
              <a:gd name="connsiteY9" fmla="*/ 4064000 h 4064000"/>
              <a:gd name="connsiteX10" fmla="*/ 58324 w 1991320"/>
              <a:gd name="connsiteY10" fmla="*/ 4005675 h 4064000"/>
              <a:gd name="connsiteX11" fmla="*/ 0 w 1991320"/>
              <a:gd name="connsiteY11" fmla="*/ 3864867 h 4064000"/>
              <a:gd name="connsiteX12" fmla="*/ 0 w 1991320"/>
              <a:gd name="connsiteY12" fmla="*/ 199132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1320" h="4064000">
                <a:moveTo>
                  <a:pt x="0" y="199132"/>
                </a:moveTo>
                <a:cubicBezTo>
                  <a:pt x="0" y="146319"/>
                  <a:pt x="20980" y="95669"/>
                  <a:pt x="58325" y="58324"/>
                </a:cubicBezTo>
                <a:cubicBezTo>
                  <a:pt x="95670" y="20980"/>
                  <a:pt x="146320" y="0"/>
                  <a:pt x="199133" y="0"/>
                </a:cubicBezTo>
                <a:lnTo>
                  <a:pt x="1792188" y="0"/>
                </a:lnTo>
                <a:cubicBezTo>
                  <a:pt x="1845001" y="0"/>
                  <a:pt x="1895651" y="20980"/>
                  <a:pt x="1932996" y="58325"/>
                </a:cubicBezTo>
                <a:cubicBezTo>
                  <a:pt x="1970340" y="95670"/>
                  <a:pt x="1991320" y="146320"/>
                  <a:pt x="1991320" y="199133"/>
                </a:cubicBezTo>
                <a:lnTo>
                  <a:pt x="1991320" y="3864868"/>
                </a:lnTo>
                <a:cubicBezTo>
                  <a:pt x="1991320" y="3917681"/>
                  <a:pt x="1970340" y="3968331"/>
                  <a:pt x="1932996" y="4005676"/>
                </a:cubicBezTo>
                <a:cubicBezTo>
                  <a:pt x="1895651" y="4043020"/>
                  <a:pt x="1845001" y="4064000"/>
                  <a:pt x="1792188" y="4064000"/>
                </a:cubicBezTo>
                <a:lnTo>
                  <a:pt x="199132" y="4064000"/>
                </a:lnTo>
                <a:cubicBezTo>
                  <a:pt x="146319" y="4064000"/>
                  <a:pt x="95669" y="4043020"/>
                  <a:pt x="58324" y="4005675"/>
                </a:cubicBezTo>
                <a:cubicBezTo>
                  <a:pt x="20980" y="3968330"/>
                  <a:pt x="0" y="3917680"/>
                  <a:pt x="0" y="3864867"/>
                </a:cubicBezTo>
                <a:lnTo>
                  <a:pt x="0" y="199132"/>
                </a:lnTo>
                <a:close/>
              </a:path>
            </a:pathLst>
          </a:custGeom>
          <a:solidFill>
            <a:schemeClr val="accent6">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77800" tIns="1803400" rIns="177800" bIns="990600" spcCol="1270" anchor="ctr"/>
          <a:lstStyle/>
          <a:p>
            <a:pPr defTabSz="1111250">
              <a:lnSpc>
                <a:spcPct val="90000"/>
              </a:lnSpc>
              <a:spcAft>
                <a:spcPct val="35000"/>
              </a:spcAft>
              <a:defRPr/>
            </a:pPr>
            <a:endParaRPr lang="ja-JP" altLang="en-US" sz="2500" dirty="0"/>
          </a:p>
        </p:txBody>
      </p:sp>
      <p:sp>
        <p:nvSpPr>
          <p:cNvPr id="19461" name="正方形/長方形 23"/>
          <p:cNvSpPr>
            <a:spLocks noChangeArrowheads="1"/>
          </p:cNvSpPr>
          <p:nvPr/>
        </p:nvSpPr>
        <p:spPr bwMode="auto">
          <a:xfrm>
            <a:off x="2252663" y="928688"/>
            <a:ext cx="1108075" cy="369887"/>
          </a:xfrm>
          <a:prstGeom prst="rect">
            <a:avLst/>
          </a:prstGeom>
          <a:noFill/>
          <a:ln w="9525">
            <a:noFill/>
            <a:miter lim="800000"/>
            <a:headEnd/>
            <a:tailEnd/>
          </a:ln>
        </p:spPr>
        <p:txBody>
          <a:bodyPr wrap="none">
            <a:spAutoFit/>
          </a:bodyPr>
          <a:lstStyle/>
          <a:p>
            <a:r>
              <a:rPr lang="ja-JP" altLang="en-US">
                <a:latin typeface="HGP創英角ｺﾞｼｯｸUB" pitchFamily="50" charset="-128"/>
                <a:ea typeface="HGP創英角ｺﾞｼｯｸUB" pitchFamily="50" charset="-128"/>
              </a:rPr>
              <a:t>運用担当</a:t>
            </a:r>
          </a:p>
        </p:txBody>
      </p:sp>
      <p:sp>
        <p:nvSpPr>
          <p:cNvPr id="19462" name="正方形/長方形 24"/>
          <p:cNvSpPr>
            <a:spLocks noChangeArrowheads="1"/>
          </p:cNvSpPr>
          <p:nvPr/>
        </p:nvSpPr>
        <p:spPr bwMode="auto">
          <a:xfrm>
            <a:off x="4924425" y="928688"/>
            <a:ext cx="600075" cy="369887"/>
          </a:xfrm>
          <a:prstGeom prst="rect">
            <a:avLst/>
          </a:prstGeom>
          <a:noFill/>
          <a:ln w="9525">
            <a:noFill/>
            <a:miter lim="800000"/>
            <a:headEnd/>
            <a:tailEnd/>
          </a:ln>
        </p:spPr>
        <p:txBody>
          <a:bodyPr wrap="none">
            <a:spAutoFit/>
          </a:bodyPr>
          <a:lstStyle/>
          <a:p>
            <a:r>
              <a:rPr lang="en-US" altLang="ja-JP">
                <a:latin typeface="HGP創英角ｺﾞｼｯｸUB" pitchFamily="50" charset="-128"/>
                <a:ea typeface="HGP創英角ｺﾞｼｯｸUB" pitchFamily="50" charset="-128"/>
              </a:rPr>
              <a:t>DBA</a:t>
            </a:r>
            <a:endParaRPr lang="ja-JP" altLang="en-US">
              <a:latin typeface="HGP創英角ｺﾞｼｯｸUB" pitchFamily="50" charset="-128"/>
              <a:ea typeface="HGP創英角ｺﾞｼｯｸUB" pitchFamily="50" charset="-128"/>
            </a:endParaRPr>
          </a:p>
        </p:txBody>
      </p:sp>
      <p:sp>
        <p:nvSpPr>
          <p:cNvPr id="19463" name="正方形/長方形 25"/>
          <p:cNvSpPr>
            <a:spLocks noChangeArrowheads="1"/>
          </p:cNvSpPr>
          <p:nvPr/>
        </p:nvSpPr>
        <p:spPr bwMode="auto">
          <a:xfrm>
            <a:off x="6786563" y="928688"/>
            <a:ext cx="1716087" cy="369887"/>
          </a:xfrm>
          <a:prstGeom prst="rect">
            <a:avLst/>
          </a:prstGeom>
          <a:noFill/>
          <a:ln w="9525">
            <a:noFill/>
            <a:miter lim="800000"/>
            <a:headEnd/>
            <a:tailEnd/>
          </a:ln>
        </p:spPr>
        <p:txBody>
          <a:bodyPr wrap="none">
            <a:spAutoFit/>
          </a:bodyPr>
          <a:lstStyle/>
          <a:p>
            <a:r>
              <a:rPr lang="ja-JP" altLang="en-US">
                <a:latin typeface="HGP創英角ｺﾞｼｯｸUB" pitchFamily="50" charset="-128"/>
                <a:ea typeface="HGP創英角ｺﾞｼｯｸUB" pitchFamily="50" charset="-128"/>
              </a:rPr>
              <a:t>サポートセンター</a:t>
            </a:r>
          </a:p>
        </p:txBody>
      </p:sp>
      <p:sp>
        <p:nvSpPr>
          <p:cNvPr id="27" name="正方形/長方形 26"/>
          <p:cNvSpPr/>
          <p:nvPr/>
        </p:nvSpPr>
        <p:spPr bwMode="auto">
          <a:xfrm>
            <a:off x="428625" y="857250"/>
            <a:ext cx="1214438" cy="5214938"/>
          </a:xfrm>
          <a:prstGeom prst="rect">
            <a:avLst/>
          </a:prstGeom>
          <a:solidFill>
            <a:schemeClr val="accent6">
              <a:lumMod val="20000"/>
              <a:lumOff val="80000"/>
              <a:alpha val="50000"/>
            </a:schemeClr>
          </a:solidFill>
          <a:ln w="9525" cap="flat" cmpd="sng" algn="ctr">
            <a:noFill/>
            <a:prstDash val="solid"/>
            <a:round/>
            <a:headEnd type="none" w="med" len="med"/>
            <a:tailEnd type="none" w="med" len="med"/>
          </a:ln>
          <a:effectLst/>
        </p:spPr>
        <p:txBody>
          <a:bodyPr wrap="none" anchor="ctr"/>
          <a:lstStyle/>
          <a:p>
            <a:pPr>
              <a:defRPr/>
            </a:pPr>
            <a:endParaRPr lang="ja-JP" altLang="en-US" dirty="0">
              <a:latin typeface="Arial" charset="0"/>
              <a:ea typeface="ＭＳ Ｐゴシック" charset="-128"/>
            </a:endParaRPr>
          </a:p>
        </p:txBody>
      </p:sp>
      <p:sp>
        <p:nvSpPr>
          <p:cNvPr id="19465" name="正方形/長方形 26"/>
          <p:cNvSpPr>
            <a:spLocks noChangeArrowheads="1"/>
          </p:cNvSpPr>
          <p:nvPr/>
        </p:nvSpPr>
        <p:spPr bwMode="auto">
          <a:xfrm>
            <a:off x="428625" y="1428750"/>
            <a:ext cx="1214438" cy="4643438"/>
          </a:xfrm>
          <a:prstGeom prst="rect">
            <a:avLst/>
          </a:prstGeom>
          <a:noFill/>
          <a:ln w="9525">
            <a:noFill/>
            <a:miter lim="800000"/>
            <a:headEnd/>
            <a:tailEnd/>
          </a:ln>
        </p:spPr>
        <p:txBody>
          <a:bodyPr/>
          <a:lstStyle/>
          <a:p>
            <a:pPr algn="ctr">
              <a:lnSpc>
                <a:spcPts val="2000"/>
              </a:lnSpc>
            </a:pPr>
            <a:r>
              <a:rPr lang="ja-JP" altLang="en-US" sz="1400">
                <a:solidFill>
                  <a:srgbClr val="000066"/>
                </a:solidFill>
                <a:latin typeface="HGP創英角ｺﾞｼｯｸUB" pitchFamily="50" charset="-128"/>
                <a:ea typeface="HGP創英角ｺﾞｼｯｸUB" pitchFamily="50" charset="-128"/>
              </a:rPr>
              <a:t>発生</a:t>
            </a:r>
            <a:endParaRPr lang="en-US" altLang="ja-JP" sz="1400">
              <a:solidFill>
                <a:srgbClr val="000066"/>
              </a:solidFill>
              <a:latin typeface="HGP創英角ｺﾞｼｯｸUB" pitchFamily="50" charset="-128"/>
              <a:ea typeface="HGP創英角ｺﾞｼｯｸUB" pitchFamily="50" charset="-128"/>
            </a:endParaRPr>
          </a:p>
          <a:p>
            <a:pPr algn="ctr">
              <a:lnSpc>
                <a:spcPts val="2000"/>
              </a:lnSpc>
            </a:pPr>
            <a:endParaRPr lang="en-US" altLang="ja-JP" sz="1400">
              <a:solidFill>
                <a:srgbClr val="000066"/>
              </a:solidFill>
              <a:latin typeface="HGP創英角ｺﾞｼｯｸUB" pitchFamily="50" charset="-128"/>
              <a:ea typeface="HGP創英角ｺﾞｼｯｸUB" pitchFamily="50" charset="-128"/>
            </a:endParaRPr>
          </a:p>
          <a:p>
            <a:pPr algn="ctr">
              <a:lnSpc>
                <a:spcPts val="2000"/>
              </a:lnSpc>
            </a:pPr>
            <a:r>
              <a:rPr lang="ja-JP" altLang="en-US" sz="1400">
                <a:solidFill>
                  <a:srgbClr val="000066"/>
                </a:solidFill>
                <a:latin typeface="HGP創英角ｺﾞｼｯｸUB" pitchFamily="50" charset="-128"/>
                <a:ea typeface="HGP創英角ｺﾞｼｯｸUB" pitchFamily="50" charset="-128"/>
              </a:rPr>
              <a:t>復旧処理</a:t>
            </a:r>
            <a:endParaRPr lang="en-US" altLang="ja-JP" sz="1400">
              <a:solidFill>
                <a:srgbClr val="000066"/>
              </a:solidFill>
              <a:latin typeface="HGP創英角ｺﾞｼｯｸUB" pitchFamily="50" charset="-128"/>
              <a:ea typeface="HGP創英角ｺﾞｼｯｸUB" pitchFamily="50" charset="-128"/>
            </a:endParaRPr>
          </a:p>
          <a:p>
            <a:pPr algn="ctr">
              <a:lnSpc>
                <a:spcPts val="2000"/>
              </a:lnSpc>
            </a:pPr>
            <a:endParaRPr lang="en-US" altLang="ja-JP" sz="1400">
              <a:solidFill>
                <a:srgbClr val="000066"/>
              </a:solidFill>
              <a:latin typeface="HGP創英角ｺﾞｼｯｸUB" pitchFamily="50" charset="-128"/>
              <a:ea typeface="HGP創英角ｺﾞｼｯｸUB" pitchFamily="50" charset="-128"/>
            </a:endParaRPr>
          </a:p>
          <a:p>
            <a:pPr algn="ctr">
              <a:lnSpc>
                <a:spcPts val="2000"/>
              </a:lnSpc>
            </a:pPr>
            <a:r>
              <a:rPr lang="ja-JP" altLang="en-US" sz="1400">
                <a:solidFill>
                  <a:srgbClr val="000066"/>
                </a:solidFill>
                <a:latin typeface="HGP創英角ｺﾞｼｯｸUB" pitchFamily="50" charset="-128"/>
                <a:ea typeface="HGP創英角ｺﾞｼｯｸUB" pitchFamily="50" charset="-128"/>
              </a:rPr>
              <a:t>情報収集</a:t>
            </a:r>
            <a:endParaRPr lang="en-US" altLang="ja-JP" sz="1400">
              <a:solidFill>
                <a:srgbClr val="000066"/>
              </a:solidFill>
              <a:latin typeface="HGP創英角ｺﾞｼｯｸUB" pitchFamily="50" charset="-128"/>
              <a:ea typeface="HGP創英角ｺﾞｼｯｸUB" pitchFamily="50" charset="-128"/>
            </a:endParaRPr>
          </a:p>
          <a:p>
            <a:pPr algn="ctr">
              <a:lnSpc>
                <a:spcPts val="2000"/>
              </a:lnSpc>
            </a:pPr>
            <a:endParaRPr lang="en-US" altLang="ja-JP" sz="1400">
              <a:solidFill>
                <a:srgbClr val="000066"/>
              </a:solidFill>
              <a:latin typeface="HGP創英角ｺﾞｼｯｸUB" pitchFamily="50" charset="-128"/>
              <a:ea typeface="HGP創英角ｺﾞｼｯｸUB" pitchFamily="50" charset="-128"/>
            </a:endParaRPr>
          </a:p>
          <a:p>
            <a:pPr algn="ctr">
              <a:lnSpc>
                <a:spcPts val="2000"/>
              </a:lnSpc>
            </a:pPr>
            <a:r>
              <a:rPr lang="ja-JP" altLang="en-US" sz="1400">
                <a:solidFill>
                  <a:srgbClr val="000066"/>
                </a:solidFill>
                <a:latin typeface="HGP創英角ｺﾞｼｯｸUB" pitchFamily="50" charset="-128"/>
                <a:ea typeface="HGP創英角ｺﾞｼｯｸUB" pitchFamily="50" charset="-128"/>
              </a:rPr>
              <a:t>原因分析</a:t>
            </a:r>
            <a:endParaRPr lang="en-US" altLang="ja-JP" sz="1400">
              <a:solidFill>
                <a:srgbClr val="000066"/>
              </a:solidFill>
              <a:latin typeface="HGP創英角ｺﾞｼｯｸUB" pitchFamily="50" charset="-128"/>
              <a:ea typeface="HGP創英角ｺﾞｼｯｸUB" pitchFamily="50" charset="-128"/>
            </a:endParaRPr>
          </a:p>
          <a:p>
            <a:pPr algn="ctr">
              <a:lnSpc>
                <a:spcPts val="2000"/>
              </a:lnSpc>
            </a:pPr>
            <a:endParaRPr lang="en-US" altLang="ja-JP" sz="1400">
              <a:solidFill>
                <a:srgbClr val="000066"/>
              </a:solidFill>
              <a:latin typeface="HGP創英角ｺﾞｼｯｸUB" pitchFamily="50" charset="-128"/>
              <a:ea typeface="HGP創英角ｺﾞｼｯｸUB" pitchFamily="50" charset="-128"/>
            </a:endParaRPr>
          </a:p>
          <a:p>
            <a:pPr algn="ctr">
              <a:lnSpc>
                <a:spcPts val="2000"/>
              </a:lnSpc>
            </a:pPr>
            <a:endParaRPr lang="en-US" altLang="ja-JP" sz="1400">
              <a:solidFill>
                <a:srgbClr val="000066"/>
              </a:solidFill>
              <a:latin typeface="HGP創英角ｺﾞｼｯｸUB" pitchFamily="50" charset="-128"/>
              <a:ea typeface="HGP創英角ｺﾞｼｯｸUB" pitchFamily="50" charset="-128"/>
            </a:endParaRPr>
          </a:p>
          <a:p>
            <a:pPr algn="ctr">
              <a:lnSpc>
                <a:spcPts val="2000"/>
              </a:lnSpc>
            </a:pPr>
            <a:endParaRPr lang="en-US" altLang="ja-JP" sz="1400">
              <a:solidFill>
                <a:srgbClr val="000066"/>
              </a:solidFill>
              <a:latin typeface="HGP創英角ｺﾞｼｯｸUB" pitchFamily="50" charset="-128"/>
              <a:ea typeface="HGP創英角ｺﾞｼｯｸUB" pitchFamily="50" charset="-128"/>
            </a:endParaRPr>
          </a:p>
          <a:p>
            <a:pPr algn="ctr">
              <a:lnSpc>
                <a:spcPts val="2000"/>
              </a:lnSpc>
            </a:pPr>
            <a:r>
              <a:rPr lang="ja-JP" altLang="en-US" sz="1400">
                <a:solidFill>
                  <a:srgbClr val="000066"/>
                </a:solidFill>
                <a:latin typeface="HGP創英角ｺﾞｼｯｸUB" pitchFamily="50" charset="-128"/>
                <a:ea typeface="HGP創英角ｺﾞｼｯｸUB" pitchFamily="50" charset="-128"/>
              </a:rPr>
              <a:t>情報収集</a:t>
            </a:r>
            <a:endParaRPr lang="en-US" altLang="ja-JP" sz="1400">
              <a:solidFill>
                <a:srgbClr val="000066"/>
              </a:solidFill>
              <a:latin typeface="HGP創英角ｺﾞｼｯｸUB" pitchFamily="50" charset="-128"/>
              <a:ea typeface="HGP創英角ｺﾞｼｯｸUB" pitchFamily="50" charset="-128"/>
            </a:endParaRPr>
          </a:p>
          <a:p>
            <a:pPr algn="ctr">
              <a:lnSpc>
                <a:spcPts val="2000"/>
              </a:lnSpc>
            </a:pPr>
            <a:endParaRPr lang="en-US" altLang="ja-JP" sz="1400">
              <a:solidFill>
                <a:srgbClr val="000066"/>
              </a:solidFill>
              <a:latin typeface="HGP創英角ｺﾞｼｯｸUB" pitchFamily="50" charset="-128"/>
              <a:ea typeface="HGP創英角ｺﾞｼｯｸUB" pitchFamily="50" charset="-128"/>
            </a:endParaRPr>
          </a:p>
          <a:p>
            <a:pPr algn="ctr">
              <a:lnSpc>
                <a:spcPts val="2000"/>
              </a:lnSpc>
            </a:pPr>
            <a:endParaRPr lang="en-US" altLang="ja-JP" sz="1400">
              <a:solidFill>
                <a:srgbClr val="000066"/>
              </a:solidFill>
              <a:latin typeface="HGP創英角ｺﾞｼｯｸUB" pitchFamily="50" charset="-128"/>
              <a:ea typeface="HGP創英角ｺﾞｼｯｸUB" pitchFamily="50" charset="-128"/>
            </a:endParaRPr>
          </a:p>
          <a:p>
            <a:pPr algn="ctr">
              <a:lnSpc>
                <a:spcPts val="2000"/>
              </a:lnSpc>
            </a:pPr>
            <a:endParaRPr lang="en-US" altLang="ja-JP" sz="1400">
              <a:solidFill>
                <a:srgbClr val="000066"/>
              </a:solidFill>
              <a:latin typeface="HGP創英角ｺﾞｼｯｸUB" pitchFamily="50" charset="-128"/>
              <a:ea typeface="HGP創英角ｺﾞｼｯｸUB" pitchFamily="50" charset="-128"/>
            </a:endParaRPr>
          </a:p>
          <a:p>
            <a:pPr algn="ctr">
              <a:lnSpc>
                <a:spcPts val="2000"/>
              </a:lnSpc>
            </a:pPr>
            <a:r>
              <a:rPr lang="ja-JP" altLang="en-US" sz="1400">
                <a:solidFill>
                  <a:srgbClr val="000066"/>
                </a:solidFill>
                <a:latin typeface="HGP創英角ｺﾞｼｯｸUB" pitchFamily="50" charset="-128"/>
                <a:ea typeface="HGP創英角ｺﾞｼｯｸUB" pitchFamily="50" charset="-128"/>
              </a:rPr>
              <a:t>対策案</a:t>
            </a:r>
            <a:endParaRPr lang="en-US" altLang="ja-JP" sz="1400">
              <a:solidFill>
                <a:srgbClr val="000066"/>
              </a:solidFill>
              <a:latin typeface="HGP創英角ｺﾞｼｯｸUB" pitchFamily="50" charset="-128"/>
              <a:ea typeface="HGP創英角ｺﾞｼｯｸUB" pitchFamily="50" charset="-128"/>
            </a:endParaRPr>
          </a:p>
        </p:txBody>
      </p:sp>
      <p:sp>
        <p:nvSpPr>
          <p:cNvPr id="19466" name="正方形/長方形 27"/>
          <p:cNvSpPr>
            <a:spLocks noChangeArrowheads="1"/>
          </p:cNvSpPr>
          <p:nvPr/>
        </p:nvSpPr>
        <p:spPr bwMode="auto">
          <a:xfrm>
            <a:off x="1836738" y="1428750"/>
            <a:ext cx="1876425" cy="600075"/>
          </a:xfrm>
          <a:prstGeom prst="rect">
            <a:avLst/>
          </a:prstGeom>
          <a:noFill/>
          <a:ln w="9525">
            <a:noFill/>
            <a:miter lim="800000"/>
            <a:headEnd/>
            <a:tailEnd/>
          </a:ln>
        </p:spPr>
        <p:txBody>
          <a:bodyPr wrap="none">
            <a:spAutoFit/>
          </a:bodyPr>
          <a:lstStyle/>
          <a:p>
            <a:pPr>
              <a:lnSpc>
                <a:spcPct val="150000"/>
              </a:lnSpc>
            </a:pPr>
            <a:r>
              <a:rPr lang="ja-JP" altLang="en-US" sz="1100"/>
              <a:t>監視ツール、クレームで認知</a:t>
            </a:r>
          </a:p>
          <a:p>
            <a:pPr>
              <a:lnSpc>
                <a:spcPct val="150000"/>
              </a:lnSpc>
            </a:pPr>
            <a:r>
              <a:rPr lang="en-US" altLang="ja-JP" sz="1100"/>
              <a:t>DBA</a:t>
            </a:r>
            <a:r>
              <a:rPr lang="ja-JP" altLang="en-US" sz="1100"/>
              <a:t>に</a:t>
            </a:r>
            <a:r>
              <a:rPr lang="ja-JP" altLang="en-US" sz="1100">
                <a:latin typeface="Tahoma" pitchFamily="34" charset="0"/>
                <a:cs typeface="Tahoma" pitchFamily="34" charset="0"/>
              </a:rPr>
              <a:t>調査依頼</a:t>
            </a:r>
          </a:p>
        </p:txBody>
      </p:sp>
      <p:cxnSp>
        <p:nvCxnSpPr>
          <p:cNvPr id="19467" name="直線矢印コネクタ 38"/>
          <p:cNvCxnSpPr>
            <a:cxnSpLocks noChangeShapeType="1"/>
          </p:cNvCxnSpPr>
          <p:nvPr/>
        </p:nvCxnSpPr>
        <p:spPr bwMode="auto">
          <a:xfrm>
            <a:off x="3071813" y="1857375"/>
            <a:ext cx="1071562" cy="1588"/>
          </a:xfrm>
          <a:prstGeom prst="straightConnector1">
            <a:avLst/>
          </a:prstGeom>
          <a:noFill/>
          <a:ln w="9525" algn="ctr">
            <a:solidFill>
              <a:srgbClr val="FF0000"/>
            </a:solidFill>
            <a:round/>
            <a:headEnd/>
            <a:tailEnd type="arrow" w="med" len="med"/>
          </a:ln>
        </p:spPr>
      </p:cxnSp>
      <p:cxnSp>
        <p:nvCxnSpPr>
          <p:cNvPr id="19468" name="直線矢印コネクタ 38"/>
          <p:cNvCxnSpPr>
            <a:cxnSpLocks noChangeShapeType="1"/>
          </p:cNvCxnSpPr>
          <p:nvPr/>
        </p:nvCxnSpPr>
        <p:spPr bwMode="auto">
          <a:xfrm rot="10800000">
            <a:off x="5143500" y="4052888"/>
            <a:ext cx="1357313" cy="1587"/>
          </a:xfrm>
          <a:prstGeom prst="straightConnector1">
            <a:avLst/>
          </a:prstGeom>
          <a:noFill/>
          <a:ln w="9525" algn="ctr">
            <a:solidFill>
              <a:srgbClr val="FF0000"/>
            </a:solidFill>
            <a:round/>
            <a:headEnd/>
            <a:tailEnd type="arrow" w="med" len="med"/>
          </a:ln>
        </p:spPr>
      </p:cxnSp>
      <p:sp>
        <p:nvSpPr>
          <p:cNvPr id="19469" name="正方形/長方形 36"/>
          <p:cNvSpPr>
            <a:spLocks noChangeArrowheads="1"/>
          </p:cNvSpPr>
          <p:nvPr/>
        </p:nvSpPr>
        <p:spPr bwMode="auto">
          <a:xfrm>
            <a:off x="4071938" y="1905000"/>
            <a:ext cx="2214562" cy="346075"/>
          </a:xfrm>
          <a:prstGeom prst="rect">
            <a:avLst/>
          </a:prstGeom>
          <a:noFill/>
          <a:ln w="9525">
            <a:noFill/>
            <a:miter lim="800000"/>
            <a:headEnd/>
            <a:tailEnd/>
          </a:ln>
        </p:spPr>
        <p:txBody>
          <a:bodyPr>
            <a:spAutoFit/>
          </a:bodyPr>
          <a:lstStyle/>
          <a:p>
            <a:pPr>
              <a:lnSpc>
                <a:spcPct val="150000"/>
              </a:lnSpc>
            </a:pPr>
            <a:r>
              <a:rPr lang="ja-JP" altLang="en-US" sz="1100">
                <a:latin typeface="Tahoma" pitchFamily="34" charset="0"/>
                <a:cs typeface="Tahoma" pitchFamily="34" charset="0"/>
              </a:rPr>
              <a:t>一旦、手順に基づいて復旧処理</a:t>
            </a:r>
            <a:endParaRPr lang="en-US" altLang="ja-JP" sz="1100">
              <a:latin typeface="Tahoma" pitchFamily="34" charset="0"/>
              <a:cs typeface="Tahoma" pitchFamily="34" charset="0"/>
            </a:endParaRPr>
          </a:p>
        </p:txBody>
      </p:sp>
      <p:sp>
        <p:nvSpPr>
          <p:cNvPr id="19470" name="正方形/長方形 36"/>
          <p:cNvSpPr>
            <a:spLocks noChangeArrowheads="1"/>
          </p:cNvSpPr>
          <p:nvPr/>
        </p:nvSpPr>
        <p:spPr bwMode="auto">
          <a:xfrm>
            <a:off x="4052888" y="2470150"/>
            <a:ext cx="2286000" cy="430213"/>
          </a:xfrm>
          <a:prstGeom prst="rect">
            <a:avLst/>
          </a:prstGeom>
          <a:noFill/>
          <a:ln w="9525">
            <a:noFill/>
            <a:miter lim="800000"/>
            <a:headEnd/>
            <a:tailEnd/>
          </a:ln>
        </p:spPr>
        <p:txBody>
          <a:bodyPr>
            <a:spAutoFit/>
          </a:bodyPr>
          <a:lstStyle/>
          <a:p>
            <a:r>
              <a:rPr lang="ja-JP" altLang="en-US" sz="1100"/>
              <a:t>状況ヒアリング、アラートログ、トレースファイル、リスナーログを収集</a:t>
            </a:r>
            <a:endParaRPr lang="en-US" altLang="ja-JP" sz="1100"/>
          </a:p>
        </p:txBody>
      </p:sp>
      <p:cxnSp>
        <p:nvCxnSpPr>
          <p:cNvPr id="19471" name="直線矢印コネクタ 38"/>
          <p:cNvCxnSpPr>
            <a:cxnSpLocks noChangeShapeType="1"/>
          </p:cNvCxnSpPr>
          <p:nvPr/>
        </p:nvCxnSpPr>
        <p:spPr bwMode="auto">
          <a:xfrm>
            <a:off x="4826000" y="3541713"/>
            <a:ext cx="1674813" cy="1587"/>
          </a:xfrm>
          <a:prstGeom prst="straightConnector1">
            <a:avLst/>
          </a:prstGeom>
          <a:noFill/>
          <a:ln w="9525" algn="ctr">
            <a:solidFill>
              <a:srgbClr val="FF0000"/>
            </a:solidFill>
            <a:round/>
            <a:headEnd/>
            <a:tailEnd type="arrow" w="med" len="med"/>
          </a:ln>
        </p:spPr>
      </p:cxnSp>
      <p:sp>
        <p:nvSpPr>
          <p:cNvPr id="19472" name="正方形/長方形 36"/>
          <p:cNvSpPr>
            <a:spLocks noChangeArrowheads="1"/>
          </p:cNvSpPr>
          <p:nvPr/>
        </p:nvSpPr>
        <p:spPr bwMode="auto">
          <a:xfrm>
            <a:off x="4071938" y="3378200"/>
            <a:ext cx="2286000" cy="346075"/>
          </a:xfrm>
          <a:prstGeom prst="rect">
            <a:avLst/>
          </a:prstGeom>
          <a:noFill/>
          <a:ln w="9525">
            <a:noFill/>
            <a:miter lim="800000"/>
            <a:headEnd/>
            <a:tailEnd/>
          </a:ln>
        </p:spPr>
        <p:txBody>
          <a:bodyPr>
            <a:spAutoFit/>
          </a:bodyPr>
          <a:lstStyle/>
          <a:p>
            <a:pPr>
              <a:lnSpc>
                <a:spcPct val="150000"/>
              </a:lnSpc>
            </a:pPr>
            <a:r>
              <a:rPr lang="ja-JP" altLang="en-US" sz="1100">
                <a:latin typeface="Tahoma" pitchFamily="34" charset="0"/>
                <a:cs typeface="Tahoma" pitchFamily="34" charset="0"/>
              </a:rPr>
              <a:t>調査依頼</a:t>
            </a:r>
          </a:p>
        </p:txBody>
      </p:sp>
      <p:sp>
        <p:nvSpPr>
          <p:cNvPr id="19473" name="正方形/長方形 36"/>
          <p:cNvSpPr>
            <a:spLocks noChangeArrowheads="1"/>
          </p:cNvSpPr>
          <p:nvPr/>
        </p:nvSpPr>
        <p:spPr bwMode="auto">
          <a:xfrm>
            <a:off x="4071938" y="1690688"/>
            <a:ext cx="2214562" cy="346075"/>
          </a:xfrm>
          <a:prstGeom prst="rect">
            <a:avLst/>
          </a:prstGeom>
          <a:noFill/>
          <a:ln w="9525">
            <a:noFill/>
            <a:miter lim="800000"/>
            <a:headEnd/>
            <a:tailEnd/>
          </a:ln>
        </p:spPr>
        <p:txBody>
          <a:bodyPr>
            <a:spAutoFit/>
          </a:bodyPr>
          <a:lstStyle/>
          <a:p>
            <a:pPr>
              <a:lnSpc>
                <a:spcPct val="150000"/>
              </a:lnSpc>
            </a:pPr>
            <a:r>
              <a:rPr lang="ja-JP" altLang="en-US" sz="1100">
                <a:latin typeface="Tahoma" pitchFamily="34" charset="0"/>
                <a:cs typeface="Tahoma" pitchFamily="34" charset="0"/>
              </a:rPr>
              <a:t>事象確認</a:t>
            </a:r>
            <a:endParaRPr lang="en-US" altLang="ja-JP" sz="1100">
              <a:latin typeface="Tahoma" pitchFamily="34" charset="0"/>
              <a:cs typeface="Tahoma" pitchFamily="34" charset="0"/>
            </a:endParaRPr>
          </a:p>
        </p:txBody>
      </p:sp>
      <p:sp>
        <p:nvSpPr>
          <p:cNvPr id="19474" name="正方形/長方形 36"/>
          <p:cNvSpPr>
            <a:spLocks noChangeArrowheads="1"/>
          </p:cNvSpPr>
          <p:nvPr/>
        </p:nvSpPr>
        <p:spPr bwMode="auto">
          <a:xfrm>
            <a:off x="4071938" y="2932113"/>
            <a:ext cx="2286000" cy="431800"/>
          </a:xfrm>
          <a:prstGeom prst="rect">
            <a:avLst/>
          </a:prstGeom>
          <a:noFill/>
          <a:ln w="9525">
            <a:noFill/>
            <a:miter lim="800000"/>
            <a:headEnd/>
            <a:tailEnd/>
          </a:ln>
        </p:spPr>
        <p:txBody>
          <a:bodyPr>
            <a:spAutoFit/>
          </a:bodyPr>
          <a:lstStyle/>
          <a:p>
            <a:r>
              <a:rPr lang="ja-JP" altLang="en-US" sz="1100"/>
              <a:t>マニュアル、ナレッジなどを参照</a:t>
            </a:r>
            <a:endParaRPr lang="en-US" altLang="ja-JP" sz="1100"/>
          </a:p>
          <a:p>
            <a:r>
              <a:rPr lang="ja-JP" altLang="en-US" sz="1100"/>
              <a:t>知識、経験、感、根性を総動員</a:t>
            </a:r>
            <a:endParaRPr lang="en-US" altLang="ja-JP" sz="1100"/>
          </a:p>
        </p:txBody>
      </p:sp>
      <p:sp>
        <p:nvSpPr>
          <p:cNvPr id="19475" name="正方形/長方形 36"/>
          <p:cNvSpPr>
            <a:spLocks noChangeArrowheads="1"/>
          </p:cNvSpPr>
          <p:nvPr/>
        </p:nvSpPr>
        <p:spPr bwMode="auto">
          <a:xfrm>
            <a:off x="6448425" y="3357563"/>
            <a:ext cx="2154238" cy="346075"/>
          </a:xfrm>
          <a:prstGeom prst="rect">
            <a:avLst/>
          </a:prstGeom>
          <a:noFill/>
          <a:ln w="9525">
            <a:noFill/>
            <a:miter lim="800000"/>
            <a:headEnd/>
            <a:tailEnd/>
          </a:ln>
        </p:spPr>
        <p:txBody>
          <a:bodyPr>
            <a:spAutoFit/>
          </a:bodyPr>
          <a:lstStyle/>
          <a:p>
            <a:pPr>
              <a:lnSpc>
                <a:spcPct val="150000"/>
              </a:lnSpc>
            </a:pPr>
            <a:r>
              <a:rPr lang="ja-JP" altLang="en-US" sz="1100"/>
              <a:t>事例、ナレッジを参照</a:t>
            </a:r>
            <a:endParaRPr lang="en-US" altLang="ja-JP" sz="1100"/>
          </a:p>
        </p:txBody>
      </p:sp>
      <p:sp>
        <p:nvSpPr>
          <p:cNvPr id="19476" name="正方形/長方形 36"/>
          <p:cNvSpPr>
            <a:spLocks noChangeArrowheads="1"/>
          </p:cNvSpPr>
          <p:nvPr/>
        </p:nvSpPr>
        <p:spPr bwMode="auto">
          <a:xfrm>
            <a:off x="6448425" y="3754438"/>
            <a:ext cx="2338388" cy="1277937"/>
          </a:xfrm>
          <a:prstGeom prst="rect">
            <a:avLst/>
          </a:prstGeom>
          <a:noFill/>
          <a:ln w="9525">
            <a:noFill/>
            <a:miter lim="800000"/>
            <a:headEnd/>
            <a:tailEnd/>
          </a:ln>
        </p:spPr>
        <p:txBody>
          <a:bodyPr>
            <a:spAutoFit/>
          </a:bodyPr>
          <a:lstStyle/>
          <a:p>
            <a:r>
              <a:rPr lang="ja-JP" altLang="en-US" sz="1100"/>
              <a:t>１次報告</a:t>
            </a:r>
            <a:endParaRPr lang="en-US" altLang="ja-JP" sz="1100"/>
          </a:p>
          <a:p>
            <a:r>
              <a:rPr lang="ja-JP" altLang="en-US" sz="1100"/>
              <a:t>調査に必要な追加情報を提示</a:t>
            </a:r>
            <a:endParaRPr lang="en-US" altLang="ja-JP" sz="1100"/>
          </a:p>
          <a:p>
            <a:r>
              <a:rPr lang="ja-JP" altLang="en-US" sz="1100"/>
              <a:t>（プロセス、</a:t>
            </a:r>
            <a:r>
              <a:rPr lang="en-US" altLang="ja-JP" sz="1100"/>
              <a:t>CPU</a:t>
            </a:r>
            <a:r>
              <a:rPr lang="ja-JP" altLang="en-US" sz="1100"/>
              <a:t>、メモリ、ディスク</a:t>
            </a:r>
            <a:r>
              <a:rPr lang="en-US" altLang="ja-JP" sz="1100"/>
              <a:t>I/O</a:t>
            </a:r>
            <a:r>
              <a:rPr lang="ja-JP" altLang="en-US" sz="1100"/>
              <a:t>、ネットワーク、</a:t>
            </a:r>
            <a:r>
              <a:rPr lang="en-US" altLang="ja-JP" sz="1100"/>
              <a:t>STATSPACK</a:t>
            </a:r>
            <a:r>
              <a:rPr lang="ja-JP" altLang="en-US" sz="1100"/>
              <a:t>レポート、高負荷な</a:t>
            </a:r>
            <a:r>
              <a:rPr lang="en-US" altLang="ja-JP" sz="1100"/>
              <a:t>SQL</a:t>
            </a:r>
            <a:r>
              <a:rPr lang="ja-JP" altLang="en-US" sz="1100"/>
              <a:t>、セッション情報、実行計画、イベント設定によるトレースファイルなど）</a:t>
            </a:r>
            <a:endParaRPr lang="en-US" altLang="ja-JP" sz="1100"/>
          </a:p>
        </p:txBody>
      </p:sp>
      <p:sp>
        <p:nvSpPr>
          <p:cNvPr id="19477" name="正方形/長方形 36"/>
          <p:cNvSpPr>
            <a:spLocks noChangeArrowheads="1"/>
          </p:cNvSpPr>
          <p:nvPr/>
        </p:nvSpPr>
        <p:spPr bwMode="auto">
          <a:xfrm>
            <a:off x="4071938" y="3929063"/>
            <a:ext cx="2357437" cy="600075"/>
          </a:xfrm>
          <a:prstGeom prst="rect">
            <a:avLst/>
          </a:prstGeom>
          <a:noFill/>
          <a:ln w="9525">
            <a:noFill/>
            <a:miter lim="800000"/>
            <a:headEnd/>
            <a:tailEnd/>
          </a:ln>
        </p:spPr>
        <p:txBody>
          <a:bodyPr>
            <a:spAutoFit/>
          </a:bodyPr>
          <a:lstStyle/>
          <a:p>
            <a:r>
              <a:rPr lang="ja-JP" altLang="en-US" sz="1100">
                <a:latin typeface="Tahoma" pitchFamily="34" charset="0"/>
                <a:cs typeface="Tahoma" pitchFamily="34" charset="0"/>
              </a:rPr>
              <a:t>追加情報収集</a:t>
            </a:r>
            <a:endParaRPr lang="en-US" altLang="ja-JP" sz="1100">
              <a:latin typeface="Tahoma" pitchFamily="34" charset="0"/>
              <a:cs typeface="Tahoma" pitchFamily="34" charset="0"/>
            </a:endParaRPr>
          </a:p>
          <a:p>
            <a:r>
              <a:rPr lang="ja-JP" altLang="en-US" sz="1100">
                <a:latin typeface="Tahoma" pitchFamily="34" charset="0"/>
                <a:cs typeface="Tahoma" pitchFamily="34" charset="0"/>
              </a:rPr>
              <a:t>再現環境構築＆再現テスト実施</a:t>
            </a:r>
            <a:endParaRPr lang="en-US" altLang="ja-JP" sz="1100">
              <a:latin typeface="Tahoma" pitchFamily="34" charset="0"/>
              <a:cs typeface="Tahoma" pitchFamily="34" charset="0"/>
            </a:endParaRPr>
          </a:p>
          <a:p>
            <a:r>
              <a:rPr lang="ja-JP" altLang="en-US" sz="1100">
                <a:latin typeface="Tahoma" pitchFamily="34" charset="0"/>
                <a:cs typeface="Tahoma" pitchFamily="34" charset="0"/>
              </a:rPr>
              <a:t>再現待ち対策実施：スクリプト作成等</a:t>
            </a:r>
            <a:endParaRPr lang="en-US" altLang="ja-JP" sz="1100">
              <a:latin typeface="Tahoma" pitchFamily="34" charset="0"/>
              <a:cs typeface="Tahoma" pitchFamily="34" charset="0"/>
            </a:endParaRPr>
          </a:p>
        </p:txBody>
      </p:sp>
      <p:sp>
        <p:nvSpPr>
          <p:cNvPr id="19478" name="正方形/長方形 36"/>
          <p:cNvSpPr>
            <a:spLocks noChangeArrowheads="1"/>
          </p:cNvSpPr>
          <p:nvPr/>
        </p:nvSpPr>
        <p:spPr bwMode="auto">
          <a:xfrm>
            <a:off x="4071938" y="4991100"/>
            <a:ext cx="2286000" cy="346075"/>
          </a:xfrm>
          <a:prstGeom prst="rect">
            <a:avLst/>
          </a:prstGeom>
          <a:noFill/>
          <a:ln w="9525">
            <a:noFill/>
            <a:miter lim="800000"/>
            <a:headEnd/>
            <a:tailEnd/>
          </a:ln>
        </p:spPr>
        <p:txBody>
          <a:bodyPr>
            <a:spAutoFit/>
          </a:bodyPr>
          <a:lstStyle/>
          <a:p>
            <a:pPr>
              <a:lnSpc>
                <a:spcPct val="150000"/>
              </a:lnSpc>
            </a:pPr>
            <a:r>
              <a:rPr lang="ja-JP" altLang="en-US" sz="1100">
                <a:latin typeface="Tahoma" pitchFamily="34" charset="0"/>
                <a:cs typeface="Tahoma" pitchFamily="34" charset="0"/>
              </a:rPr>
              <a:t>検証環境構築＆検証テスト実施</a:t>
            </a:r>
          </a:p>
        </p:txBody>
      </p:sp>
      <p:sp>
        <p:nvSpPr>
          <p:cNvPr id="58" name="雲形吹き出し 57"/>
          <p:cNvSpPr/>
          <p:nvPr/>
        </p:nvSpPr>
        <p:spPr bwMode="auto">
          <a:xfrm>
            <a:off x="1857375" y="3214688"/>
            <a:ext cx="1643063" cy="785812"/>
          </a:xfrm>
          <a:prstGeom prst="cloudCallout">
            <a:avLst>
              <a:gd name="adj1" fmla="val 63798"/>
              <a:gd name="adj2" fmla="val 42039"/>
            </a:avLst>
          </a:prstGeom>
          <a:solidFill>
            <a:schemeClr val="accent5">
              <a:lumMod val="75000"/>
            </a:schemeClr>
          </a:solidFill>
          <a:ln w="9525" cap="flat" cmpd="sng" algn="ctr">
            <a:noFill/>
            <a:prstDash val="solid"/>
            <a:round/>
            <a:headEnd type="none" w="med" len="med"/>
            <a:tailEnd type="none" w="med" len="med"/>
          </a:ln>
          <a:effectLst/>
        </p:spPr>
        <p:txBody>
          <a:bodyPr wrap="none" anchor="ctr"/>
          <a:lstStyle/>
          <a:p>
            <a:pPr>
              <a:lnSpc>
                <a:spcPct val="150000"/>
              </a:lnSpc>
              <a:defRPr/>
            </a:pPr>
            <a:r>
              <a:rPr lang="ja-JP" altLang="en-US" sz="1100" dirty="0">
                <a:latin typeface="HGP創英角ｺﾞｼｯｸUB" pitchFamily="50" charset="-128"/>
                <a:ea typeface="HGP創英角ｺﾞｼｯｸUB" pitchFamily="50" charset="-128"/>
              </a:rPr>
              <a:t>原因究明まで繰り返し</a:t>
            </a:r>
          </a:p>
        </p:txBody>
      </p:sp>
      <p:sp>
        <p:nvSpPr>
          <p:cNvPr id="19480" name="右中かっこ 58"/>
          <p:cNvSpPr>
            <a:spLocks/>
          </p:cNvSpPr>
          <p:nvPr/>
        </p:nvSpPr>
        <p:spPr bwMode="auto">
          <a:xfrm rot="10800000">
            <a:off x="3714750" y="3003550"/>
            <a:ext cx="285750" cy="1854200"/>
          </a:xfrm>
          <a:prstGeom prst="rightBrace">
            <a:avLst>
              <a:gd name="adj1" fmla="val 8321"/>
              <a:gd name="adj2" fmla="val 50000"/>
            </a:avLst>
          </a:prstGeom>
          <a:noFill/>
          <a:ln w="9525" algn="ctr">
            <a:solidFill>
              <a:schemeClr val="accent2"/>
            </a:solidFill>
            <a:round/>
            <a:headEnd/>
            <a:tailEnd/>
          </a:ln>
        </p:spPr>
        <p:txBody>
          <a:bodyPr wrap="none" anchor="ctr"/>
          <a:lstStyle/>
          <a:p>
            <a:pPr>
              <a:lnSpc>
                <a:spcPct val="150000"/>
              </a:lnSpc>
            </a:pPr>
            <a:endParaRPr lang="ja-JP" altLang="en-US"/>
          </a:p>
        </p:txBody>
      </p:sp>
      <p:sp>
        <p:nvSpPr>
          <p:cNvPr id="19481" name="正方形/長方形 36"/>
          <p:cNvSpPr>
            <a:spLocks noChangeArrowheads="1"/>
          </p:cNvSpPr>
          <p:nvPr/>
        </p:nvSpPr>
        <p:spPr bwMode="auto">
          <a:xfrm>
            <a:off x="4071938" y="5276850"/>
            <a:ext cx="2286000" cy="309563"/>
          </a:xfrm>
          <a:prstGeom prst="rect">
            <a:avLst/>
          </a:prstGeom>
          <a:noFill/>
          <a:ln w="9525">
            <a:noFill/>
            <a:miter lim="800000"/>
            <a:headEnd/>
            <a:tailEnd/>
          </a:ln>
        </p:spPr>
        <p:txBody>
          <a:bodyPr>
            <a:spAutoFit/>
          </a:bodyPr>
          <a:lstStyle/>
          <a:p>
            <a:pPr>
              <a:lnSpc>
                <a:spcPct val="150000"/>
              </a:lnSpc>
            </a:pPr>
            <a:r>
              <a:rPr lang="ja-JP" altLang="en-US" sz="1100">
                <a:latin typeface="Tahoma" pitchFamily="34" charset="0"/>
                <a:cs typeface="Tahoma" pitchFamily="34" charset="0"/>
              </a:rPr>
              <a:t>対策案の本番適用</a:t>
            </a:r>
          </a:p>
        </p:txBody>
      </p:sp>
      <p:sp>
        <p:nvSpPr>
          <p:cNvPr id="19482" name="正方形/長方形 36"/>
          <p:cNvSpPr>
            <a:spLocks noChangeArrowheads="1"/>
          </p:cNvSpPr>
          <p:nvPr/>
        </p:nvSpPr>
        <p:spPr bwMode="auto">
          <a:xfrm>
            <a:off x="6429375" y="4979988"/>
            <a:ext cx="2152650" cy="346075"/>
          </a:xfrm>
          <a:prstGeom prst="rect">
            <a:avLst/>
          </a:prstGeom>
          <a:noFill/>
          <a:ln w="9525">
            <a:noFill/>
            <a:miter lim="800000"/>
            <a:headEnd/>
            <a:tailEnd/>
          </a:ln>
        </p:spPr>
        <p:txBody>
          <a:bodyPr>
            <a:spAutoFit/>
          </a:bodyPr>
          <a:lstStyle/>
          <a:p>
            <a:pPr>
              <a:lnSpc>
                <a:spcPct val="150000"/>
              </a:lnSpc>
            </a:pPr>
            <a:r>
              <a:rPr lang="ja-JP" altLang="en-US" sz="1100"/>
              <a:t>対策案の提示</a:t>
            </a:r>
            <a:endParaRPr lang="en-US" altLang="ja-JP" sz="1100"/>
          </a:p>
        </p:txBody>
      </p:sp>
      <p:cxnSp>
        <p:nvCxnSpPr>
          <p:cNvPr id="19483" name="直線矢印コネクタ 38"/>
          <p:cNvCxnSpPr>
            <a:cxnSpLocks noChangeShapeType="1"/>
          </p:cNvCxnSpPr>
          <p:nvPr/>
        </p:nvCxnSpPr>
        <p:spPr bwMode="auto">
          <a:xfrm rot="10800000" flipV="1">
            <a:off x="6153150" y="5143500"/>
            <a:ext cx="322263" cy="0"/>
          </a:xfrm>
          <a:prstGeom prst="straightConnector1">
            <a:avLst/>
          </a:prstGeom>
          <a:noFill/>
          <a:ln w="9525" algn="ctr">
            <a:solidFill>
              <a:srgbClr val="FF0000"/>
            </a:solidFill>
            <a:round/>
            <a:headEnd/>
            <a:tailEnd type="arrow" w="med" len="med"/>
          </a:ln>
        </p:spPr>
      </p:cxnSp>
      <p:sp>
        <p:nvSpPr>
          <p:cNvPr id="19484" name="正方形/長方形 27"/>
          <p:cNvSpPr>
            <a:spLocks noChangeArrowheads="1"/>
          </p:cNvSpPr>
          <p:nvPr/>
        </p:nvSpPr>
        <p:spPr bwMode="auto">
          <a:xfrm>
            <a:off x="1785938" y="5291138"/>
            <a:ext cx="1428750" cy="311150"/>
          </a:xfrm>
          <a:prstGeom prst="rect">
            <a:avLst/>
          </a:prstGeom>
          <a:noFill/>
          <a:ln w="9525">
            <a:noFill/>
            <a:miter lim="800000"/>
            <a:headEnd/>
            <a:tailEnd/>
          </a:ln>
        </p:spPr>
        <p:txBody>
          <a:bodyPr>
            <a:spAutoFit/>
          </a:bodyPr>
          <a:lstStyle/>
          <a:p>
            <a:pPr>
              <a:lnSpc>
                <a:spcPct val="150000"/>
              </a:lnSpc>
            </a:pPr>
            <a:r>
              <a:rPr lang="ja-JP" altLang="en-US" sz="1100">
                <a:latin typeface="Tahoma" pitchFamily="34" charset="0"/>
                <a:cs typeface="Tahoma" pitchFamily="34" charset="0"/>
              </a:rPr>
              <a:t>運用に反映</a:t>
            </a:r>
          </a:p>
        </p:txBody>
      </p:sp>
      <p:cxnSp>
        <p:nvCxnSpPr>
          <p:cNvPr id="19485" name="直線矢印コネクタ 38"/>
          <p:cNvCxnSpPr>
            <a:cxnSpLocks noChangeShapeType="1"/>
          </p:cNvCxnSpPr>
          <p:nvPr/>
        </p:nvCxnSpPr>
        <p:spPr bwMode="auto">
          <a:xfrm rot="10800000">
            <a:off x="3429000" y="5457825"/>
            <a:ext cx="677863" cy="1588"/>
          </a:xfrm>
          <a:prstGeom prst="straightConnector1">
            <a:avLst/>
          </a:prstGeom>
          <a:noFill/>
          <a:ln w="9525" algn="ctr">
            <a:solidFill>
              <a:srgbClr val="FF0000"/>
            </a:solidFill>
            <a:round/>
            <a:headEnd/>
            <a:tailEnd type="arrow" w="med" len="med"/>
          </a:ln>
        </p:spPr>
      </p:cxnSp>
      <p:sp>
        <p:nvSpPr>
          <p:cNvPr id="19486" name="Rectangle 2"/>
          <p:cNvSpPr>
            <a:spLocks noChangeArrowheads="1"/>
          </p:cNvSpPr>
          <p:nvPr/>
        </p:nvSpPr>
        <p:spPr bwMode="auto">
          <a:xfrm>
            <a:off x="336550" y="195263"/>
            <a:ext cx="6035675" cy="425450"/>
          </a:xfrm>
          <a:prstGeom prst="rect">
            <a:avLst/>
          </a:prstGeom>
          <a:noFill/>
          <a:ln w="9525">
            <a:noFill/>
            <a:miter lim="800000"/>
            <a:headEnd/>
            <a:tailEnd/>
          </a:ln>
        </p:spPr>
        <p:txBody>
          <a:bodyPr wrap="none" anchor="ctr"/>
          <a:lstStyle/>
          <a:p>
            <a:r>
              <a:rPr lang="en-US" altLang="ja-JP" sz="2400">
                <a:latin typeface="Impact" pitchFamily="34" charset="0"/>
                <a:ea typeface="HGP創英角ｺﾞｼｯｸUB" pitchFamily="50" charset="-128"/>
              </a:rPr>
              <a:t>Oracle</a:t>
            </a:r>
            <a:r>
              <a:rPr lang="ja-JP" altLang="en-US" sz="2400">
                <a:latin typeface="Impact" pitchFamily="34" charset="0"/>
                <a:ea typeface="HGP創英角ｺﾞｼｯｸUB" pitchFamily="50" charset="-128"/>
              </a:rPr>
              <a:t>稼働ログを収集しないと？</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
          <p:cNvSpPr>
            <a:spLocks noChangeArrowheads="1"/>
          </p:cNvSpPr>
          <p:nvPr/>
        </p:nvSpPr>
        <p:spPr bwMode="auto">
          <a:xfrm>
            <a:off x="325438" y="203200"/>
            <a:ext cx="5532437"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常時収集すべき稼働データ</a:t>
            </a:r>
          </a:p>
        </p:txBody>
      </p:sp>
      <p:graphicFrame>
        <p:nvGraphicFramePr>
          <p:cNvPr id="6" name="表 5"/>
          <p:cNvGraphicFramePr>
            <a:graphicFrameLocks noGrp="1"/>
          </p:cNvGraphicFramePr>
          <p:nvPr/>
        </p:nvGraphicFramePr>
        <p:xfrm>
          <a:off x="642938" y="928688"/>
          <a:ext cx="8072437" cy="5143500"/>
        </p:xfrm>
        <a:graphic>
          <a:graphicData uri="http://schemas.openxmlformats.org/drawingml/2006/table">
            <a:tbl>
              <a:tblPr/>
              <a:tblGrid>
                <a:gridCol w="3299842"/>
                <a:gridCol w="1193163"/>
                <a:gridCol w="1193163"/>
                <a:gridCol w="1193163"/>
                <a:gridCol w="1193163"/>
              </a:tblGrid>
              <a:tr h="244929">
                <a:tc>
                  <a:txBody>
                    <a:bodyPr/>
                    <a:lstStyle/>
                    <a:p>
                      <a:pPr algn="ctr" fontAlgn="ctr"/>
                      <a:r>
                        <a:rPr lang="ja-JP" altLang="en-US" sz="1200" b="0" i="0" u="none" strike="noStrike" dirty="0" smtClean="0">
                          <a:solidFill>
                            <a:srgbClr val="FFFFFF"/>
                          </a:solidFill>
                          <a:latin typeface="Tahoma" pitchFamily="34" charset="0"/>
                          <a:ea typeface="ＭＳ Ｐゴシック" pitchFamily="50" charset="-128"/>
                          <a:cs typeface="Tahoma" pitchFamily="34" charset="0"/>
                        </a:rPr>
                        <a:t>収集データ</a:t>
                      </a:r>
                      <a:endParaRPr lang="ja-JP" altLang="en-US" sz="1200" b="0" i="0" u="none" strike="noStrike" dirty="0">
                        <a:solidFill>
                          <a:srgbClr val="FFFFFF"/>
                        </a:solidFill>
                        <a:latin typeface="Tahoma" pitchFamily="34" charset="0"/>
                        <a:ea typeface="ＭＳ Ｐゴシック" pitchFamily="50" charset="-128"/>
                        <a:cs typeface="Tahoma"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1200" b="0" i="0" u="none" strike="noStrike" dirty="0">
                          <a:solidFill>
                            <a:srgbClr val="FFFFFF"/>
                          </a:solidFill>
                          <a:latin typeface="Tahoma" pitchFamily="34" charset="0"/>
                          <a:ea typeface="ＭＳ Ｐゴシック" pitchFamily="50" charset="-128"/>
                          <a:cs typeface="Tahoma" pitchFamily="34" charset="0"/>
                        </a:rPr>
                        <a:t>性能障害</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1200" b="0" i="0" u="none" strike="noStrike" dirty="0" smtClean="0">
                          <a:solidFill>
                            <a:srgbClr val="FFFFFF"/>
                          </a:solidFill>
                          <a:latin typeface="Tahoma" pitchFamily="34" charset="0"/>
                          <a:ea typeface="ＭＳ Ｐゴシック" pitchFamily="50" charset="-128"/>
                          <a:cs typeface="Tahoma" pitchFamily="34" charset="0"/>
                        </a:rPr>
                        <a:t>システムハング</a:t>
                      </a:r>
                      <a:endParaRPr lang="ja-JP" altLang="en-US" sz="1200" b="0" i="0" u="none" strike="noStrike" dirty="0">
                        <a:solidFill>
                          <a:srgbClr val="FFFFFF"/>
                        </a:solidFill>
                        <a:latin typeface="Tahoma" pitchFamily="34" charset="0"/>
                        <a:ea typeface="ＭＳ Ｐゴシック" pitchFamily="50" charset="-128"/>
                        <a:cs typeface="Tahoma"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1200" b="0" i="0" u="none" strike="noStrike" dirty="0">
                          <a:solidFill>
                            <a:srgbClr val="FFFFFF"/>
                          </a:solidFill>
                          <a:latin typeface="Tahoma" pitchFamily="34" charset="0"/>
                          <a:ea typeface="ＭＳ Ｐゴシック" pitchFamily="50" charset="-128"/>
                          <a:cs typeface="Tahoma" pitchFamily="34" charset="0"/>
                        </a:rPr>
                        <a:t>接続エラー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ja-JP" altLang="en-US" sz="1200" b="0" i="0" u="none" strike="noStrike" dirty="0" smtClean="0">
                          <a:solidFill>
                            <a:srgbClr val="FFFFFF"/>
                          </a:solidFill>
                          <a:latin typeface="Tahoma" pitchFamily="34" charset="0"/>
                          <a:ea typeface="ＭＳ Ｐゴシック" pitchFamily="50" charset="-128"/>
                          <a:cs typeface="Tahoma" pitchFamily="34" charset="0"/>
                        </a:rPr>
                        <a:t>システムダウン</a:t>
                      </a:r>
                      <a:endParaRPr lang="ja-JP" altLang="en-US" sz="1200" b="0" i="0" u="none" strike="noStrike" dirty="0">
                        <a:solidFill>
                          <a:srgbClr val="FFFFFF"/>
                        </a:solidFill>
                        <a:latin typeface="Tahoma" pitchFamily="34" charset="0"/>
                        <a:ea typeface="ＭＳ Ｐゴシック" pitchFamily="50" charset="-128"/>
                        <a:cs typeface="Tahoma"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44929">
                <a:tc>
                  <a:txBody>
                    <a:bodyPr/>
                    <a:lstStyle/>
                    <a:p>
                      <a:pPr algn="l" fontAlgn="ctr"/>
                      <a:r>
                        <a:rPr lang="ja-JP" altLang="en-US" sz="1200" b="0" i="0" u="none" strike="noStrike" dirty="0">
                          <a:solidFill>
                            <a:srgbClr val="000000"/>
                          </a:solidFill>
                          <a:latin typeface="Tahoma" pitchFamily="34" charset="0"/>
                          <a:ea typeface="ＭＳ Ｐゴシック" pitchFamily="50" charset="-128"/>
                          <a:cs typeface="Tahoma" pitchFamily="34" charset="0"/>
                        </a:rPr>
                        <a:t>アラート・ログ</a:t>
                      </a:r>
                    </a:p>
                  </a:txBody>
                  <a:tcPr marL="1714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929">
                <a:tc>
                  <a:txBody>
                    <a:bodyPr/>
                    <a:lstStyle/>
                    <a:p>
                      <a:pPr algn="l" fontAlgn="ctr"/>
                      <a:r>
                        <a:rPr lang="ja-JP" altLang="en-US" sz="1200" b="0" i="0" u="none" strike="noStrike" dirty="0">
                          <a:solidFill>
                            <a:srgbClr val="000000"/>
                          </a:solidFill>
                          <a:latin typeface="Tahoma" pitchFamily="34" charset="0"/>
                          <a:ea typeface="ＭＳ Ｐゴシック" pitchFamily="50" charset="-128"/>
                          <a:cs typeface="Tahoma" pitchFamily="34" charset="0"/>
                        </a:rPr>
                        <a:t>トレースファイル</a:t>
                      </a:r>
                    </a:p>
                  </a:txBody>
                  <a:tcPr marL="1714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929">
                <a:tc>
                  <a:txBody>
                    <a:bodyPr/>
                    <a:lstStyle/>
                    <a:p>
                      <a:pPr algn="l" fontAlgn="ctr"/>
                      <a:r>
                        <a:rPr lang="ja-JP" altLang="en-US" sz="1200" b="0" i="0" u="none" strike="noStrike" dirty="0">
                          <a:solidFill>
                            <a:srgbClr val="000000"/>
                          </a:solidFill>
                          <a:latin typeface="Tahoma" pitchFamily="34" charset="0"/>
                          <a:ea typeface="ＭＳ Ｐゴシック" pitchFamily="50" charset="-128"/>
                          <a:cs typeface="Tahoma" pitchFamily="34" charset="0"/>
                        </a:rPr>
                        <a:t>リスナー・ログ</a:t>
                      </a:r>
                    </a:p>
                  </a:txBody>
                  <a:tcPr marL="1714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44929">
                <a:tc>
                  <a:txBody>
                    <a:bodyPr/>
                    <a:lstStyle/>
                    <a:p>
                      <a:pPr algn="l" fontAlgn="ctr"/>
                      <a:r>
                        <a:rPr lang="ja-JP" altLang="en-US" sz="1200" b="0" i="0" u="none" strike="noStrike" dirty="0">
                          <a:solidFill>
                            <a:srgbClr val="000000"/>
                          </a:solidFill>
                          <a:latin typeface="Tahoma" pitchFamily="34" charset="0"/>
                          <a:ea typeface="ＭＳ Ｐゴシック" pitchFamily="50" charset="-128"/>
                          <a:cs typeface="Tahoma" pitchFamily="34" charset="0"/>
                        </a:rPr>
                        <a:t>プロセスリスト</a:t>
                      </a:r>
                    </a:p>
                  </a:txBody>
                  <a:tcPr marL="1714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929">
                <a:tc>
                  <a:txBody>
                    <a:bodyPr/>
                    <a:lstStyle/>
                    <a:p>
                      <a:pPr algn="l" fontAlgn="ctr"/>
                      <a:r>
                        <a:rPr lang="en-US" sz="1200" b="0" i="0" u="none" strike="noStrike" dirty="0">
                          <a:solidFill>
                            <a:srgbClr val="000000"/>
                          </a:solidFill>
                          <a:latin typeface="Tahoma" pitchFamily="34" charset="0"/>
                          <a:ea typeface="ＭＳ Ｐゴシック" pitchFamily="50" charset="-128"/>
                          <a:cs typeface="Tahoma" pitchFamily="34" charset="0"/>
                        </a:rPr>
                        <a:t>CPU</a:t>
                      </a:r>
                      <a:r>
                        <a:rPr lang="ja-JP" altLang="en-US" sz="1200" b="0" i="0" u="none" strike="noStrike" dirty="0">
                          <a:solidFill>
                            <a:srgbClr val="000000"/>
                          </a:solidFill>
                          <a:latin typeface="Tahoma" pitchFamily="34" charset="0"/>
                          <a:ea typeface="ＭＳ Ｐゴシック" pitchFamily="50" charset="-128"/>
                          <a:cs typeface="Tahoma" pitchFamily="34" charset="0"/>
                        </a:rPr>
                        <a:t>使用状況</a:t>
                      </a:r>
                    </a:p>
                  </a:txBody>
                  <a:tcPr marL="1714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929">
                <a:tc>
                  <a:txBody>
                    <a:bodyPr/>
                    <a:lstStyle/>
                    <a:p>
                      <a:pPr algn="l" fontAlgn="ctr"/>
                      <a:r>
                        <a:rPr lang="ja-JP" altLang="en-US" sz="1200" b="0" i="0" u="none" strike="noStrike" dirty="0">
                          <a:solidFill>
                            <a:srgbClr val="000000"/>
                          </a:solidFill>
                          <a:latin typeface="Tahoma" pitchFamily="34" charset="0"/>
                          <a:ea typeface="ＭＳ Ｐゴシック" pitchFamily="50" charset="-128"/>
                          <a:cs typeface="Tahoma" pitchFamily="34" charset="0"/>
                        </a:rPr>
                        <a:t>メモリ使用状況</a:t>
                      </a:r>
                    </a:p>
                  </a:txBody>
                  <a:tcPr marL="1714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44929">
                <a:tc>
                  <a:txBody>
                    <a:bodyPr/>
                    <a:lstStyle/>
                    <a:p>
                      <a:pPr algn="l" fontAlgn="ctr"/>
                      <a:r>
                        <a:rPr lang="ja-JP" altLang="en-US" sz="1200" b="0" i="0" u="none" strike="noStrike" dirty="0">
                          <a:solidFill>
                            <a:srgbClr val="000000"/>
                          </a:solidFill>
                          <a:latin typeface="Tahoma" pitchFamily="34" charset="0"/>
                          <a:ea typeface="ＭＳ Ｐゴシック" pitchFamily="50" charset="-128"/>
                          <a:cs typeface="Tahoma" pitchFamily="34" charset="0"/>
                        </a:rPr>
                        <a:t>ディスク</a:t>
                      </a:r>
                      <a:r>
                        <a:rPr lang="en-US" altLang="ja-JP" sz="1200" b="0" i="0" u="none" strike="noStrike" dirty="0">
                          <a:solidFill>
                            <a:srgbClr val="000000"/>
                          </a:solidFill>
                          <a:latin typeface="Tahoma" pitchFamily="34" charset="0"/>
                          <a:ea typeface="ＭＳ Ｐゴシック" pitchFamily="50" charset="-128"/>
                          <a:cs typeface="Tahoma" pitchFamily="34" charset="0"/>
                        </a:rPr>
                        <a:t>I/O</a:t>
                      </a:r>
                      <a:r>
                        <a:rPr lang="ja-JP" altLang="en-US" sz="1200" b="0" i="0" u="none" strike="noStrike" dirty="0">
                          <a:solidFill>
                            <a:srgbClr val="000000"/>
                          </a:solidFill>
                          <a:latin typeface="Tahoma" pitchFamily="34" charset="0"/>
                          <a:ea typeface="ＭＳ Ｐゴシック" pitchFamily="50" charset="-128"/>
                          <a:cs typeface="Tahoma" pitchFamily="34" charset="0"/>
                        </a:rPr>
                        <a:t>状況</a:t>
                      </a:r>
                    </a:p>
                  </a:txBody>
                  <a:tcPr marL="1714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929">
                <a:tc>
                  <a:txBody>
                    <a:bodyPr/>
                    <a:lstStyle/>
                    <a:p>
                      <a:pPr algn="l" fontAlgn="ctr"/>
                      <a:r>
                        <a:rPr lang="ja-JP" altLang="en-US" sz="1200" b="0" i="0" u="none" strike="noStrike" dirty="0">
                          <a:solidFill>
                            <a:srgbClr val="000000"/>
                          </a:solidFill>
                          <a:latin typeface="Tahoma" pitchFamily="34" charset="0"/>
                          <a:ea typeface="ＭＳ Ｐゴシック" pitchFamily="50" charset="-128"/>
                          <a:cs typeface="Tahoma" pitchFamily="34" charset="0"/>
                        </a:rPr>
                        <a:t>ネットワーク状況</a:t>
                      </a:r>
                    </a:p>
                  </a:txBody>
                  <a:tcPr marL="1714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929">
                <a:tc>
                  <a:txBody>
                    <a:bodyPr/>
                    <a:lstStyle/>
                    <a:p>
                      <a:pPr algn="l" fontAlgn="ctr"/>
                      <a:r>
                        <a:rPr lang="zh-TW" altLang="en-US" sz="1200" b="0" i="0" u="none" strike="noStrike">
                          <a:solidFill>
                            <a:srgbClr val="000000"/>
                          </a:solidFill>
                          <a:latin typeface="Tahoma" pitchFamily="34" charset="0"/>
                          <a:ea typeface="ＭＳ Ｐゴシック" pitchFamily="50" charset="-128"/>
                          <a:cs typeface="Tahoma" pitchFamily="34" charset="0"/>
                        </a:rPr>
                        <a:t>性能統計指標</a:t>
                      </a:r>
                      <a:r>
                        <a:rPr lang="en-US" altLang="zh-TW" sz="1200" b="0" i="0" u="none" strike="noStrike" dirty="0">
                          <a:solidFill>
                            <a:srgbClr val="000000"/>
                          </a:solidFill>
                          <a:latin typeface="Tahoma" pitchFamily="34" charset="0"/>
                          <a:ea typeface="ＭＳ Ｐゴシック" pitchFamily="50" charset="-128"/>
                          <a:cs typeface="Tahoma" pitchFamily="34" charset="0"/>
                        </a:rPr>
                        <a:t>(11.1.0.6.0:469</a:t>
                      </a:r>
                      <a:r>
                        <a:rPr lang="zh-TW" altLang="en-US" sz="1200" b="0" i="0" u="none" strike="noStrike">
                          <a:solidFill>
                            <a:srgbClr val="000000"/>
                          </a:solidFill>
                          <a:latin typeface="Tahoma" pitchFamily="34" charset="0"/>
                          <a:ea typeface="ＭＳ Ｐゴシック" pitchFamily="50" charset="-128"/>
                          <a:cs typeface="Tahoma" pitchFamily="34" charset="0"/>
                        </a:rPr>
                        <a:t>個</a:t>
                      </a:r>
                      <a:r>
                        <a:rPr lang="en-US" altLang="zh-TW" sz="1200" b="0" i="0" u="none" strike="noStrike" dirty="0">
                          <a:solidFill>
                            <a:srgbClr val="000000"/>
                          </a:solidFill>
                          <a:latin typeface="Tahoma" pitchFamily="34" charset="0"/>
                          <a:ea typeface="ＭＳ Ｐゴシック" pitchFamily="50" charset="-128"/>
                          <a:cs typeface="Tahoma" pitchFamily="34" charset="0"/>
                        </a:rPr>
                        <a:t>)</a:t>
                      </a:r>
                    </a:p>
                  </a:txBody>
                  <a:tcPr marL="1714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44929">
                <a:tc>
                  <a:txBody>
                    <a:bodyPr/>
                    <a:lstStyle/>
                    <a:p>
                      <a:pPr algn="l"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r>
                        <a:rPr lang="en-US" altLang="ja-JP" sz="1200" b="0" i="0" u="none" strike="noStrike" dirty="0">
                          <a:solidFill>
                            <a:srgbClr val="000000"/>
                          </a:solidFill>
                          <a:latin typeface="Tahoma" pitchFamily="34" charset="0"/>
                          <a:ea typeface="ＭＳ Ｐゴシック" pitchFamily="50" charset="-128"/>
                          <a:cs typeface="Tahoma" pitchFamily="34" charset="0"/>
                        </a:rPr>
                        <a:t>DB</a:t>
                      </a:r>
                      <a:r>
                        <a:rPr lang="ja-JP" altLang="en-US" sz="1200" b="0" i="0" u="none" strike="noStrike" dirty="0">
                          <a:solidFill>
                            <a:srgbClr val="000000"/>
                          </a:solidFill>
                          <a:latin typeface="Tahoma" pitchFamily="34" charset="0"/>
                          <a:ea typeface="ＭＳ Ｐゴシック" pitchFamily="50" charset="-128"/>
                          <a:cs typeface="Tahoma" pitchFamily="34" charset="0"/>
                        </a:rPr>
                        <a:t>セッション数</a:t>
                      </a:r>
                    </a:p>
                  </a:txBody>
                  <a:tcPr marL="1714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929">
                <a:tc>
                  <a:txBody>
                    <a:bodyPr/>
                    <a:lstStyle/>
                    <a:p>
                      <a:pPr algn="l" fontAlgn="ctr"/>
                      <a:r>
                        <a:rPr lang="zh-TW" altLang="en-US" sz="1200" b="0" i="0" u="none" strike="noStrike" dirty="0">
                          <a:solidFill>
                            <a:srgbClr val="000000"/>
                          </a:solidFill>
                          <a:latin typeface="Tahoma" pitchFamily="34" charset="0"/>
                          <a:ea typeface="ＭＳ Ｐゴシック" pitchFamily="50" charset="-128"/>
                          <a:cs typeface="Tahoma" pitchFamily="34" charset="0"/>
                        </a:rPr>
                        <a:t>　　</a:t>
                      </a:r>
                      <a:r>
                        <a:rPr lang="en-US" altLang="zh-TW" sz="1200" b="0" i="0" u="none" strike="noStrike" dirty="0">
                          <a:solidFill>
                            <a:srgbClr val="000000"/>
                          </a:solidFill>
                          <a:latin typeface="Tahoma" pitchFamily="34" charset="0"/>
                          <a:ea typeface="ＭＳ Ｐゴシック" pitchFamily="50" charset="-128"/>
                          <a:cs typeface="Tahoma" pitchFamily="34" charset="0"/>
                        </a:rPr>
                        <a:t>CPU</a:t>
                      </a:r>
                      <a:r>
                        <a:rPr lang="zh-TW" altLang="en-US" sz="1200" b="0" i="0" u="none" strike="noStrike" dirty="0">
                          <a:solidFill>
                            <a:srgbClr val="000000"/>
                          </a:solidFill>
                          <a:latin typeface="Tahoma" pitchFamily="34" charset="0"/>
                          <a:ea typeface="ＭＳ Ｐゴシック" pitchFamily="50" charset="-128"/>
                          <a:cs typeface="Tahoma" pitchFamily="34" charset="0"/>
                        </a:rPr>
                        <a:t>使用時間</a:t>
                      </a:r>
                    </a:p>
                  </a:txBody>
                  <a:tcPr marL="1714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929">
                <a:tc>
                  <a:txBody>
                    <a:bodyPr/>
                    <a:lstStyle/>
                    <a:p>
                      <a:pPr algn="l" fontAlgn="ctr"/>
                      <a:r>
                        <a:rPr lang="ja-JP" altLang="en-US" sz="1200" b="0" i="0" u="none" strike="noStrike" dirty="0">
                          <a:solidFill>
                            <a:srgbClr val="000000"/>
                          </a:solidFill>
                          <a:latin typeface="Tahoma" pitchFamily="34" charset="0"/>
                          <a:ea typeface="ＭＳ Ｐゴシック" pitchFamily="50" charset="-128"/>
                          <a:cs typeface="Tahoma" pitchFamily="34" charset="0"/>
                        </a:rPr>
                        <a:t>　　論理読取ブロック数</a:t>
                      </a:r>
                    </a:p>
                  </a:txBody>
                  <a:tcPr marL="1714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44929">
                <a:tc>
                  <a:txBody>
                    <a:bodyPr/>
                    <a:lstStyle/>
                    <a:p>
                      <a:pPr algn="l" fontAlgn="ctr"/>
                      <a:r>
                        <a:rPr lang="ja-JP" altLang="en-US" sz="1200" b="0" i="0" u="none" strike="noStrike" dirty="0">
                          <a:solidFill>
                            <a:srgbClr val="000000"/>
                          </a:solidFill>
                          <a:latin typeface="Tahoma" pitchFamily="34" charset="0"/>
                          <a:ea typeface="ＭＳ Ｐゴシック" pitchFamily="50" charset="-128"/>
                          <a:cs typeface="Tahoma" pitchFamily="34" charset="0"/>
                        </a:rPr>
                        <a:t>　　物理読取ブロック数</a:t>
                      </a:r>
                    </a:p>
                  </a:txBody>
                  <a:tcPr marL="1714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929">
                <a:tc>
                  <a:txBody>
                    <a:bodyPr/>
                    <a:lstStyle/>
                    <a:p>
                      <a:pPr algn="l" fontAlgn="ctr"/>
                      <a:r>
                        <a:rPr lang="ja-JP" altLang="en-US" sz="1200" b="0" i="0" u="none" strike="noStrike" dirty="0">
                          <a:solidFill>
                            <a:srgbClr val="000000"/>
                          </a:solidFill>
                          <a:latin typeface="Tahoma" pitchFamily="34" charset="0"/>
                          <a:ea typeface="ＭＳ Ｐゴシック" pitchFamily="50" charset="-128"/>
                          <a:cs typeface="Tahoma" pitchFamily="34" charset="0"/>
                        </a:rPr>
                        <a:t>待機指標</a:t>
                      </a:r>
                      <a:r>
                        <a:rPr lang="en-US" altLang="ja-JP" sz="1200" b="0" i="0" u="none" strike="noStrike" dirty="0">
                          <a:solidFill>
                            <a:srgbClr val="000000"/>
                          </a:solidFill>
                          <a:latin typeface="Tahoma" pitchFamily="34" charset="0"/>
                          <a:ea typeface="ＭＳ Ｐゴシック" pitchFamily="50" charset="-128"/>
                          <a:cs typeface="Tahoma" pitchFamily="34" charset="0"/>
                        </a:rPr>
                        <a:t>(11.1.0.6.0:959</a:t>
                      </a:r>
                      <a:r>
                        <a:rPr lang="ja-JP" altLang="en-US" sz="1200" b="0" i="0" u="none" strike="noStrike" dirty="0">
                          <a:solidFill>
                            <a:srgbClr val="000000"/>
                          </a:solidFill>
                          <a:latin typeface="Tahoma" pitchFamily="34" charset="0"/>
                          <a:ea typeface="ＭＳ Ｐゴシック" pitchFamily="50" charset="-128"/>
                          <a:cs typeface="Tahoma" pitchFamily="34" charset="0"/>
                        </a:rPr>
                        <a:t>個</a:t>
                      </a:r>
                      <a:r>
                        <a:rPr lang="en-US" altLang="ja-JP" sz="1200" b="0" i="0" u="none" strike="noStrike" dirty="0">
                          <a:solidFill>
                            <a:srgbClr val="000000"/>
                          </a:solidFill>
                          <a:latin typeface="Tahoma" pitchFamily="34" charset="0"/>
                          <a:ea typeface="ＭＳ Ｐゴシック" pitchFamily="50" charset="-128"/>
                          <a:cs typeface="Tahoma" pitchFamily="34" charset="0"/>
                        </a:rPr>
                        <a:t>)</a:t>
                      </a:r>
                    </a:p>
                  </a:txBody>
                  <a:tcPr marL="1714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929">
                <a:tc>
                  <a:txBody>
                    <a:bodyPr/>
                    <a:lstStyle/>
                    <a:p>
                      <a:pPr algn="l" fontAlgn="ctr"/>
                      <a:r>
                        <a:rPr lang="ja-JP" altLang="en-US" sz="1200" b="0" i="0" u="none" strike="noStrike" dirty="0">
                          <a:solidFill>
                            <a:srgbClr val="000000"/>
                          </a:solidFill>
                          <a:latin typeface="Tahoma" pitchFamily="34" charset="0"/>
                          <a:ea typeface="ＭＳ Ｐゴシック" pitchFamily="50" charset="-128"/>
                          <a:cs typeface="Tahoma" pitchFamily="34" charset="0"/>
                        </a:rPr>
                        <a:t>　　物理読取待ち</a:t>
                      </a:r>
                    </a:p>
                  </a:txBody>
                  <a:tcPr marL="1714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44929">
                <a:tc>
                  <a:txBody>
                    <a:bodyPr/>
                    <a:lstStyle/>
                    <a:p>
                      <a:pPr algn="l" fontAlgn="ctr"/>
                      <a:r>
                        <a:rPr lang="ja-JP" altLang="en-US" sz="1200" b="0" i="0" u="none" strike="noStrike" dirty="0">
                          <a:solidFill>
                            <a:srgbClr val="000000"/>
                          </a:solidFill>
                          <a:latin typeface="Tahoma" pitchFamily="34" charset="0"/>
                          <a:ea typeface="ＭＳ Ｐゴシック" pitchFamily="50" charset="-128"/>
                          <a:cs typeface="Tahoma" pitchFamily="34" charset="0"/>
                        </a:rPr>
                        <a:t>　　ロック待ち</a:t>
                      </a:r>
                    </a:p>
                  </a:txBody>
                  <a:tcPr marL="1714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929">
                <a:tc>
                  <a:txBody>
                    <a:bodyPr/>
                    <a:lstStyle/>
                    <a:p>
                      <a:pPr algn="l" fontAlgn="ctr"/>
                      <a:r>
                        <a:rPr lang="ja-JP" altLang="en-US" sz="1200" b="0" i="0" u="none" strike="noStrike" dirty="0">
                          <a:solidFill>
                            <a:srgbClr val="000000"/>
                          </a:solidFill>
                          <a:latin typeface="Tahoma" pitchFamily="34" charset="0"/>
                          <a:ea typeface="ＭＳ Ｐゴシック" pitchFamily="50" charset="-128"/>
                          <a:cs typeface="Tahoma" pitchFamily="34" charset="0"/>
                        </a:rPr>
                        <a:t>セッション情報</a:t>
                      </a:r>
                    </a:p>
                  </a:txBody>
                  <a:tcPr marL="1714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929">
                <a:tc>
                  <a:txBody>
                    <a:bodyPr/>
                    <a:lstStyle/>
                    <a:p>
                      <a:pPr algn="l" fontAlgn="ctr"/>
                      <a:r>
                        <a:rPr lang="ja-JP" altLang="en-US" sz="1200" b="0" i="0" u="none" strike="noStrike" dirty="0">
                          <a:solidFill>
                            <a:srgbClr val="000000"/>
                          </a:solidFill>
                          <a:latin typeface="Tahoma" pitchFamily="34" charset="0"/>
                          <a:ea typeface="ＭＳ Ｐゴシック" pitchFamily="50" charset="-128"/>
                          <a:cs typeface="Tahoma" pitchFamily="34" charset="0"/>
                        </a:rPr>
                        <a:t>ロック中セッション情報</a:t>
                      </a:r>
                    </a:p>
                  </a:txBody>
                  <a:tcPr marL="1714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44929">
                <a:tc>
                  <a:txBody>
                    <a:bodyPr/>
                    <a:lstStyle/>
                    <a:p>
                      <a:pPr algn="l" fontAlgn="ctr"/>
                      <a:r>
                        <a:rPr lang="en-US" sz="1200" b="0" i="0" u="none" strike="noStrike" dirty="0">
                          <a:solidFill>
                            <a:srgbClr val="000000"/>
                          </a:solidFill>
                          <a:latin typeface="Tahoma" pitchFamily="34" charset="0"/>
                          <a:ea typeface="ＭＳ Ｐゴシック" pitchFamily="50" charset="-128"/>
                          <a:cs typeface="Tahoma" pitchFamily="34" charset="0"/>
                        </a:rPr>
                        <a:t>SQL</a:t>
                      </a:r>
                      <a:r>
                        <a:rPr lang="ja-JP" altLang="en-US" sz="1200" b="0" i="0" u="none" strike="noStrike" dirty="0">
                          <a:solidFill>
                            <a:srgbClr val="000000"/>
                          </a:solidFill>
                          <a:latin typeface="Tahoma" pitchFamily="34" charset="0"/>
                          <a:ea typeface="ＭＳ Ｐゴシック" pitchFamily="50" charset="-128"/>
                          <a:cs typeface="Tahoma" pitchFamily="34" charset="0"/>
                        </a:rPr>
                        <a:t>の実行統計</a:t>
                      </a:r>
                    </a:p>
                  </a:txBody>
                  <a:tcPr marL="1714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929">
                <a:tc>
                  <a:txBody>
                    <a:bodyPr/>
                    <a:lstStyle/>
                    <a:p>
                      <a:pPr algn="l" fontAlgn="ctr"/>
                      <a:r>
                        <a:rPr lang="en-US" sz="1200" b="0" i="0" u="none" strike="noStrike" dirty="0">
                          <a:solidFill>
                            <a:srgbClr val="000000"/>
                          </a:solidFill>
                          <a:latin typeface="Tahoma" pitchFamily="34" charset="0"/>
                          <a:ea typeface="ＭＳ Ｐゴシック" pitchFamily="50" charset="-128"/>
                          <a:cs typeface="Tahoma" pitchFamily="34" charset="0"/>
                        </a:rPr>
                        <a:t>SQL</a:t>
                      </a:r>
                      <a:r>
                        <a:rPr lang="ja-JP" altLang="en-US" sz="1200" b="0" i="0" u="none" strike="noStrike" dirty="0">
                          <a:solidFill>
                            <a:srgbClr val="000000"/>
                          </a:solidFill>
                          <a:latin typeface="Tahoma" pitchFamily="34" charset="0"/>
                          <a:ea typeface="ＭＳ Ｐゴシック" pitchFamily="50" charset="-128"/>
                          <a:cs typeface="Tahoma" pitchFamily="34" charset="0"/>
                        </a:rPr>
                        <a:t>の実行計画</a:t>
                      </a:r>
                    </a:p>
                  </a:txBody>
                  <a:tcPr marL="171450"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latin typeface="Tahoma" pitchFamily="34" charset="0"/>
                          <a:ea typeface="ＭＳ Ｐゴシック" pitchFamily="50" charset="-128"/>
                          <a:cs typeface="Tahoma"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5"/>
          <p:cNvSpPr>
            <a:spLocks noChangeArrowheads="1"/>
          </p:cNvSpPr>
          <p:nvPr/>
        </p:nvSpPr>
        <p:spPr bwMode="auto">
          <a:xfrm>
            <a:off x="679450" y="1196975"/>
            <a:ext cx="7634288" cy="431800"/>
          </a:xfrm>
          <a:prstGeom prst="rect">
            <a:avLst/>
          </a:prstGeom>
          <a:noFill/>
          <a:ln w="9525" algn="ctr">
            <a:noFill/>
            <a:miter lim="800000"/>
            <a:headEnd/>
            <a:tailEnd/>
          </a:ln>
        </p:spPr>
        <p:txBody>
          <a:bodyPr tIns="10800" bIns="10800" anchor="ctr"/>
          <a:lstStyle/>
          <a:p>
            <a:pPr>
              <a:lnSpc>
                <a:spcPct val="130000"/>
              </a:lnSpc>
              <a:buSzPct val="75000"/>
              <a:buFontTx/>
              <a:buBlip>
                <a:blip r:embed="rId2"/>
              </a:buBlip>
            </a:pPr>
            <a:r>
              <a:rPr lang="ja-JP" altLang="ja-JP" sz="2000">
                <a:latin typeface="HGP創英角ｺﾞｼｯｸUB" pitchFamily="50" charset="-128"/>
                <a:ea typeface="HGP創英角ｺﾞｼｯｸUB" pitchFamily="50" charset="-128"/>
              </a:rPr>
              <a:t>　WHO</a:t>
            </a:r>
            <a:r>
              <a:rPr lang="ja-JP" altLang="en-US" sz="2000">
                <a:latin typeface="HGP創英角ｺﾞｼｯｸUB" pitchFamily="50" charset="-128"/>
                <a:ea typeface="HGP創英角ｺﾞｼｯｸUB" pitchFamily="50" charset="-128"/>
              </a:rPr>
              <a:t>		</a:t>
            </a:r>
            <a:r>
              <a:rPr lang="ja-JP" altLang="ja-JP" sz="2000">
                <a:latin typeface="HGP創英角ｺﾞｼｯｸUB" pitchFamily="50" charset="-128"/>
                <a:ea typeface="HGP創英角ｺﾞｼｯｸUB" pitchFamily="50" charset="-128"/>
              </a:rPr>
              <a:t>：</a:t>
            </a:r>
            <a:r>
              <a:rPr lang="ja-JP" altLang="en-US" sz="2000">
                <a:latin typeface="HGP創英角ｺﾞｼｯｸUB" pitchFamily="50" charset="-128"/>
                <a:ea typeface="HGP創英角ｺﾞｼｯｸUB" pitchFamily="50" charset="-128"/>
              </a:rPr>
              <a:t> </a:t>
            </a:r>
            <a:r>
              <a:rPr lang="ja-JP" altLang="ja-JP" sz="2000">
                <a:latin typeface="HGP創英角ｺﾞｼｯｸUB" pitchFamily="50" charset="-128"/>
                <a:ea typeface="HGP創英角ｺﾞｼｯｸUB" pitchFamily="50" charset="-128"/>
              </a:rPr>
              <a:t>OSユーザー、DBユーザー</a:t>
            </a:r>
          </a:p>
        </p:txBody>
      </p:sp>
      <p:sp>
        <p:nvSpPr>
          <p:cNvPr id="21507" name="Rectangle 16"/>
          <p:cNvSpPr>
            <a:spLocks noChangeArrowheads="1"/>
          </p:cNvSpPr>
          <p:nvPr/>
        </p:nvSpPr>
        <p:spPr bwMode="auto">
          <a:xfrm>
            <a:off x="682625" y="1844675"/>
            <a:ext cx="7634288" cy="431800"/>
          </a:xfrm>
          <a:prstGeom prst="rect">
            <a:avLst/>
          </a:prstGeom>
          <a:noFill/>
          <a:ln w="9525" algn="ctr">
            <a:noFill/>
            <a:miter lim="800000"/>
            <a:headEnd/>
            <a:tailEnd/>
          </a:ln>
        </p:spPr>
        <p:txBody>
          <a:bodyPr tIns="10800" bIns="10800" anchor="ctr"/>
          <a:lstStyle/>
          <a:p>
            <a:pPr>
              <a:lnSpc>
                <a:spcPct val="130000"/>
              </a:lnSpc>
              <a:buSzPct val="75000"/>
              <a:buFontTx/>
              <a:buBlip>
                <a:blip r:embed="rId2"/>
              </a:buBlip>
            </a:pPr>
            <a:r>
              <a:rPr lang="ja-JP" altLang="ja-JP" sz="2000">
                <a:latin typeface="HGP創英角ｺﾞｼｯｸUB" pitchFamily="50" charset="-128"/>
                <a:ea typeface="HGP創英角ｺﾞｼｯｸUB" pitchFamily="50" charset="-128"/>
              </a:rPr>
              <a:t>　WHERE</a:t>
            </a:r>
            <a:r>
              <a:rPr lang="ja-JP" altLang="en-US" sz="2000">
                <a:latin typeface="HGP創英角ｺﾞｼｯｸUB" pitchFamily="50" charset="-128"/>
                <a:ea typeface="HGP創英角ｺﾞｼｯｸUB" pitchFamily="50" charset="-128"/>
              </a:rPr>
              <a:t>	</a:t>
            </a:r>
            <a:r>
              <a:rPr lang="ja-JP" altLang="ja-JP" sz="2000">
                <a:latin typeface="HGP創英角ｺﾞｼｯｸUB" pitchFamily="50" charset="-128"/>
                <a:ea typeface="HGP創英角ｺﾞｼｯｸUB" pitchFamily="50" charset="-128"/>
              </a:rPr>
              <a:t>：</a:t>
            </a:r>
            <a:r>
              <a:rPr lang="ja-JP" altLang="en-US" sz="2000">
                <a:latin typeface="HGP創英角ｺﾞｼｯｸUB" pitchFamily="50" charset="-128"/>
                <a:ea typeface="HGP創英角ｺﾞｼｯｸUB" pitchFamily="50" charset="-128"/>
              </a:rPr>
              <a:t> </a:t>
            </a:r>
            <a:r>
              <a:rPr lang="ja-JP" altLang="ja-JP" sz="2000">
                <a:latin typeface="HGP創英角ｺﾞｼｯｸUB" pitchFamily="50" charset="-128"/>
                <a:ea typeface="HGP創英角ｺﾞｼｯｸUB" pitchFamily="50" charset="-128"/>
              </a:rPr>
              <a:t>サーバー、クライアントマシン、ターミナル</a:t>
            </a:r>
          </a:p>
        </p:txBody>
      </p:sp>
      <p:sp>
        <p:nvSpPr>
          <p:cNvPr id="21508" name="Rectangle 17"/>
          <p:cNvSpPr>
            <a:spLocks noChangeArrowheads="1"/>
          </p:cNvSpPr>
          <p:nvPr/>
        </p:nvSpPr>
        <p:spPr bwMode="auto">
          <a:xfrm>
            <a:off x="684213" y="2492375"/>
            <a:ext cx="7634287" cy="431800"/>
          </a:xfrm>
          <a:prstGeom prst="rect">
            <a:avLst/>
          </a:prstGeom>
          <a:noFill/>
          <a:ln w="9525" algn="ctr">
            <a:noFill/>
            <a:miter lim="800000"/>
            <a:headEnd/>
            <a:tailEnd/>
          </a:ln>
        </p:spPr>
        <p:txBody>
          <a:bodyPr tIns="10800" bIns="10800" anchor="ctr"/>
          <a:lstStyle/>
          <a:p>
            <a:pPr>
              <a:lnSpc>
                <a:spcPct val="130000"/>
              </a:lnSpc>
              <a:buSzPct val="75000"/>
              <a:buFontTx/>
              <a:buBlip>
                <a:blip r:embed="rId2"/>
              </a:buBlip>
            </a:pPr>
            <a:r>
              <a:rPr lang="ja-JP" altLang="ja-JP" sz="2000">
                <a:latin typeface="HGP創英角ｺﾞｼｯｸUB" pitchFamily="50" charset="-128"/>
                <a:ea typeface="HGP創英角ｺﾞｼｯｸUB" pitchFamily="50" charset="-128"/>
              </a:rPr>
              <a:t>　WHAT</a:t>
            </a:r>
            <a:r>
              <a:rPr lang="ja-JP" altLang="en-US" sz="2000">
                <a:latin typeface="HGP創英角ｺﾞｼｯｸUB" pitchFamily="50" charset="-128"/>
                <a:ea typeface="HGP創英角ｺﾞｼｯｸUB" pitchFamily="50" charset="-128"/>
              </a:rPr>
              <a:t>	： プログラム、モジュール、</a:t>
            </a:r>
            <a:r>
              <a:rPr lang="en-US" altLang="ja-JP" sz="2000">
                <a:latin typeface="HGP創英角ｺﾞｼｯｸUB" pitchFamily="50" charset="-128"/>
                <a:ea typeface="HGP創英角ｺﾞｼｯｸUB" pitchFamily="50" charset="-128"/>
              </a:rPr>
              <a:t>SQL</a:t>
            </a:r>
            <a:endParaRPr lang="ja-JP" altLang="ja-JP" sz="2000">
              <a:latin typeface="HGP創英角ｺﾞｼｯｸUB" pitchFamily="50" charset="-128"/>
              <a:ea typeface="HGP創英角ｺﾞｼｯｸUB" pitchFamily="50" charset="-128"/>
            </a:endParaRPr>
          </a:p>
        </p:txBody>
      </p:sp>
      <p:sp>
        <p:nvSpPr>
          <p:cNvPr id="21509" name="Rectangle 19"/>
          <p:cNvSpPr>
            <a:spLocks noChangeArrowheads="1"/>
          </p:cNvSpPr>
          <p:nvPr/>
        </p:nvSpPr>
        <p:spPr bwMode="auto">
          <a:xfrm>
            <a:off x="684213" y="3213100"/>
            <a:ext cx="7634287" cy="431800"/>
          </a:xfrm>
          <a:prstGeom prst="rect">
            <a:avLst/>
          </a:prstGeom>
          <a:noFill/>
          <a:ln w="9525" algn="ctr">
            <a:noFill/>
            <a:miter lim="800000"/>
            <a:headEnd/>
            <a:tailEnd/>
          </a:ln>
        </p:spPr>
        <p:txBody>
          <a:bodyPr tIns="10800" bIns="10800" anchor="ctr"/>
          <a:lstStyle/>
          <a:p>
            <a:pPr>
              <a:lnSpc>
                <a:spcPct val="130000"/>
              </a:lnSpc>
              <a:buSzPct val="75000"/>
              <a:buFontTx/>
              <a:buBlip>
                <a:blip r:embed="rId2"/>
              </a:buBlip>
            </a:pPr>
            <a:r>
              <a:rPr lang="ja-JP" altLang="ja-JP" sz="2000">
                <a:latin typeface="HGP創英角ｺﾞｼｯｸUB" pitchFamily="50" charset="-128"/>
                <a:ea typeface="HGP創英角ｺﾞｼｯｸUB" pitchFamily="50" charset="-128"/>
              </a:rPr>
              <a:t>　WHEN</a:t>
            </a:r>
            <a:r>
              <a:rPr lang="ja-JP" altLang="en-US" sz="2000">
                <a:latin typeface="HGP創英角ｺﾞｼｯｸUB" pitchFamily="50" charset="-128"/>
                <a:ea typeface="HGP創英角ｺﾞｼｯｸUB" pitchFamily="50" charset="-128"/>
              </a:rPr>
              <a:t>	： ログインタイム、実行時刻</a:t>
            </a:r>
            <a:endParaRPr lang="ja-JP" altLang="ja-JP" sz="2000">
              <a:latin typeface="HGP創英角ｺﾞｼｯｸUB" pitchFamily="50" charset="-128"/>
              <a:ea typeface="HGP創英角ｺﾞｼｯｸUB" pitchFamily="50" charset="-128"/>
            </a:endParaRPr>
          </a:p>
        </p:txBody>
      </p:sp>
      <p:sp>
        <p:nvSpPr>
          <p:cNvPr id="21510" name="Rectangle 20"/>
          <p:cNvSpPr>
            <a:spLocks noChangeArrowheads="1"/>
          </p:cNvSpPr>
          <p:nvPr/>
        </p:nvSpPr>
        <p:spPr bwMode="auto">
          <a:xfrm>
            <a:off x="684213" y="3862388"/>
            <a:ext cx="7634287" cy="431800"/>
          </a:xfrm>
          <a:prstGeom prst="rect">
            <a:avLst/>
          </a:prstGeom>
          <a:noFill/>
          <a:ln w="9525" algn="ctr">
            <a:noFill/>
            <a:miter lim="800000"/>
            <a:headEnd/>
            <a:tailEnd/>
          </a:ln>
        </p:spPr>
        <p:txBody>
          <a:bodyPr tIns="10800" bIns="10800" anchor="ctr"/>
          <a:lstStyle/>
          <a:p>
            <a:pPr>
              <a:lnSpc>
                <a:spcPct val="130000"/>
              </a:lnSpc>
              <a:buSzPct val="75000"/>
              <a:buFontTx/>
              <a:buBlip>
                <a:blip r:embed="rId2"/>
              </a:buBlip>
            </a:pPr>
            <a:r>
              <a:rPr lang="ja-JP" altLang="ja-JP" sz="2000">
                <a:latin typeface="HGP創英角ｺﾞｼｯｸUB" pitchFamily="50" charset="-128"/>
                <a:ea typeface="HGP創英角ｺﾞｼｯｸUB" pitchFamily="50" charset="-128"/>
              </a:rPr>
              <a:t>　HOW</a:t>
            </a:r>
            <a:r>
              <a:rPr lang="ja-JP" altLang="en-US" sz="2000">
                <a:latin typeface="HGP創英角ｺﾞｼｯｸUB" pitchFamily="50" charset="-128"/>
                <a:ea typeface="HGP創英角ｺﾞｼｯｸUB" pitchFamily="50" charset="-128"/>
              </a:rPr>
              <a:t>		： 性能統計、待機イベント、実行プラン</a:t>
            </a:r>
            <a:endParaRPr lang="ja-JP" altLang="ja-JP" sz="2000">
              <a:latin typeface="HGP創英角ｺﾞｼｯｸUB" pitchFamily="50" charset="-128"/>
              <a:ea typeface="HGP創英角ｺﾞｼｯｸUB" pitchFamily="50" charset="-128"/>
            </a:endParaRPr>
          </a:p>
        </p:txBody>
      </p:sp>
      <p:sp>
        <p:nvSpPr>
          <p:cNvPr id="21511" name="Rectangle 10"/>
          <p:cNvSpPr>
            <a:spLocks noChangeArrowheads="1"/>
          </p:cNvSpPr>
          <p:nvPr/>
        </p:nvSpPr>
        <p:spPr bwMode="auto">
          <a:xfrm>
            <a:off x="325438" y="203200"/>
            <a:ext cx="5532437"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常時収集すべき稼働データ</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36550" y="214313"/>
            <a:ext cx="6035675" cy="425450"/>
          </a:xfrm>
          <a:prstGeom prst="rect">
            <a:avLst/>
          </a:prstGeom>
          <a:noFill/>
          <a:ln w="9525">
            <a:noFill/>
            <a:miter lim="800000"/>
            <a:headEnd/>
            <a:tailEnd/>
          </a:ln>
        </p:spPr>
        <p:txBody>
          <a:bodyPr wrap="none" anchor="ctr"/>
          <a:lstStyle/>
          <a:p>
            <a:r>
              <a:rPr kumimoji="0" lang="en-US" altLang="ja-JP" sz="2400">
                <a:solidFill>
                  <a:srgbClr val="000000"/>
                </a:solidFill>
                <a:latin typeface="Impact" pitchFamily="34" charset="0"/>
                <a:ea typeface="HGP創英角ｺﾞｼｯｸUB" pitchFamily="50" charset="-128"/>
              </a:rPr>
              <a:t>GOAL</a:t>
            </a:r>
            <a:r>
              <a:rPr kumimoji="0" lang="ja-JP" altLang="en-US" sz="2400">
                <a:solidFill>
                  <a:srgbClr val="000000"/>
                </a:solidFill>
                <a:latin typeface="Impact" pitchFamily="34" charset="0"/>
                <a:ea typeface="HGP創英角ｺﾞｼｯｸUB" pitchFamily="50" charset="-128"/>
              </a:rPr>
              <a:t>：理解して頂きたいポイント</a:t>
            </a:r>
            <a:endParaRPr kumimoji="0" lang="ko-KR" altLang="en-US" sz="2400">
              <a:solidFill>
                <a:srgbClr val="000000"/>
              </a:solidFill>
              <a:latin typeface="Impact" pitchFamily="34" charset="0"/>
              <a:ea typeface="HGP創英角ｺﾞｼｯｸUB" pitchFamily="50" charset="-128"/>
            </a:endParaRPr>
          </a:p>
        </p:txBody>
      </p:sp>
      <p:sp>
        <p:nvSpPr>
          <p:cNvPr id="4099" name="Rectangle 3"/>
          <p:cNvSpPr>
            <a:spLocks noChangeArrowheads="1"/>
          </p:cNvSpPr>
          <p:nvPr/>
        </p:nvSpPr>
        <p:spPr bwMode="auto">
          <a:xfrm>
            <a:off x="539750" y="1143000"/>
            <a:ext cx="7961313" cy="4000500"/>
          </a:xfrm>
          <a:prstGeom prst="rect">
            <a:avLst/>
          </a:prstGeom>
          <a:noFill/>
          <a:ln w="9525" algn="ctr">
            <a:noFill/>
            <a:miter lim="800000"/>
            <a:headEnd/>
            <a:tailEnd/>
          </a:ln>
        </p:spPr>
        <p:txBody>
          <a:bodyPr wrap="none" lIns="0" tIns="0" rIns="0" bIns="0" anchor="ctr"/>
          <a:lstStyle/>
          <a:p>
            <a:pPr algn="ctr">
              <a:lnSpc>
                <a:spcPct val="150000"/>
              </a:lnSpc>
            </a:pPr>
            <a:r>
              <a:rPr lang="en-US" altLang="ja-JP" sz="3600">
                <a:solidFill>
                  <a:srgbClr val="000000"/>
                </a:solidFill>
                <a:latin typeface="Impact" pitchFamily="34" charset="0"/>
                <a:ea typeface="HGP創英角ｺﾞｼｯｸUB" pitchFamily="50" charset="-128"/>
              </a:rPr>
              <a:t>Oracle</a:t>
            </a:r>
            <a:r>
              <a:rPr lang="ja-JP" altLang="en-US" sz="3600">
                <a:solidFill>
                  <a:srgbClr val="000000"/>
                </a:solidFill>
                <a:latin typeface="Impact" pitchFamily="34" charset="0"/>
                <a:ea typeface="HGP創英角ｺﾞｼｯｸUB" pitchFamily="50" charset="-128"/>
              </a:rPr>
              <a:t>は常に稼働ログを記録している</a:t>
            </a:r>
            <a:endParaRPr lang="en-US" altLang="ja-JP" sz="3600">
              <a:solidFill>
                <a:srgbClr val="000000"/>
              </a:solidFill>
              <a:latin typeface="Impact" pitchFamily="34" charset="0"/>
              <a:ea typeface="HGP創英角ｺﾞｼｯｸUB" pitchFamily="50" charset="-128"/>
            </a:endParaRPr>
          </a:p>
          <a:p>
            <a:pPr algn="ctr">
              <a:lnSpc>
                <a:spcPct val="150000"/>
              </a:lnSpc>
            </a:pPr>
            <a:r>
              <a:rPr lang="ja-JP" altLang="en-US" sz="3600">
                <a:solidFill>
                  <a:srgbClr val="000000"/>
                </a:solidFill>
                <a:latin typeface="Impact" pitchFamily="34" charset="0"/>
                <a:ea typeface="HGP創英角ｺﾞｼｯｸUB" pitchFamily="50" charset="-128"/>
              </a:rPr>
              <a:t>その稼働ログを収集しておくと</a:t>
            </a:r>
            <a:endParaRPr lang="en-US" altLang="ja-JP" sz="3600">
              <a:solidFill>
                <a:srgbClr val="000000"/>
              </a:solidFill>
              <a:latin typeface="Impact" pitchFamily="34" charset="0"/>
              <a:ea typeface="HGP創英角ｺﾞｼｯｸUB" pitchFamily="50" charset="-128"/>
            </a:endParaRPr>
          </a:p>
          <a:p>
            <a:pPr algn="ctr">
              <a:lnSpc>
                <a:spcPct val="150000"/>
              </a:lnSpc>
            </a:pPr>
            <a:r>
              <a:rPr lang="ja-JP" altLang="en-US" sz="3600">
                <a:solidFill>
                  <a:srgbClr val="000000"/>
                </a:solidFill>
                <a:latin typeface="Impact" pitchFamily="34" charset="0"/>
                <a:ea typeface="HGP創英角ｺﾞｼｯｸUB" pitchFamily="50" charset="-128"/>
              </a:rPr>
              <a:t>快適な</a:t>
            </a:r>
            <a:r>
              <a:rPr lang="en-US" altLang="ja-JP" sz="3600">
                <a:solidFill>
                  <a:srgbClr val="000000"/>
                </a:solidFill>
                <a:latin typeface="Impact" pitchFamily="34" charset="0"/>
                <a:ea typeface="HGP創英角ｺﾞｼｯｸUB" pitchFamily="50" charset="-128"/>
              </a:rPr>
              <a:t>Oracle</a:t>
            </a:r>
            <a:r>
              <a:rPr lang="ja-JP" altLang="en-US" sz="3600">
                <a:solidFill>
                  <a:srgbClr val="000000"/>
                </a:solidFill>
                <a:latin typeface="Impact" pitchFamily="34" charset="0"/>
                <a:ea typeface="HGP創英角ｺﾞｼｯｸUB" pitchFamily="50" charset="-128"/>
              </a:rPr>
              <a:t>運用が実現出来る</a:t>
            </a:r>
            <a:endParaRPr lang="en-US" altLang="ja-JP" sz="3600">
              <a:solidFill>
                <a:srgbClr val="000000"/>
              </a:solidFill>
              <a:latin typeface="Impact" pitchFamily="34" charset="0"/>
              <a:ea typeface="HGP創英角ｺﾞｼｯｸUB"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36550" y="195263"/>
            <a:ext cx="6035675" cy="425450"/>
          </a:xfrm>
          <a:prstGeom prst="rect">
            <a:avLst/>
          </a:prstGeom>
          <a:noFill/>
          <a:ln w="9525">
            <a:noFill/>
            <a:miter lim="800000"/>
            <a:headEnd/>
            <a:tailEnd/>
          </a:ln>
        </p:spPr>
        <p:txBody>
          <a:bodyPr wrap="none" anchor="ctr"/>
          <a:lstStyle/>
          <a:p>
            <a:r>
              <a:rPr lang="ja-JP" altLang="en-US" sz="2400">
                <a:ea typeface="HGP創英角ｺﾞｼｯｸUB" pitchFamily="50" charset="-128"/>
              </a:rPr>
              <a:t>稼働ログ収集時のポイント</a:t>
            </a:r>
          </a:p>
        </p:txBody>
      </p:sp>
      <p:sp>
        <p:nvSpPr>
          <p:cNvPr id="22531" name="Rectangle 9"/>
          <p:cNvSpPr>
            <a:spLocks noChangeArrowheads="1"/>
          </p:cNvSpPr>
          <p:nvPr/>
        </p:nvSpPr>
        <p:spPr bwMode="auto">
          <a:xfrm>
            <a:off x="539750" y="908050"/>
            <a:ext cx="7993063" cy="3816350"/>
          </a:xfrm>
          <a:prstGeom prst="rect">
            <a:avLst/>
          </a:prstGeom>
          <a:solidFill>
            <a:schemeClr val="bg1"/>
          </a:solidFill>
          <a:ln w="9525" algn="ctr">
            <a:noFill/>
            <a:miter lim="800000"/>
            <a:headEnd/>
            <a:tailEnd/>
          </a:ln>
        </p:spPr>
        <p:txBody>
          <a:bodyPr wrap="none"/>
          <a:lstStyle/>
          <a:p>
            <a:pPr>
              <a:lnSpc>
                <a:spcPct val="200000"/>
              </a:lnSpc>
              <a:buFont typeface="Wingdings" pitchFamily="2" charset="2"/>
              <a:buChar char="ü"/>
            </a:pPr>
            <a:r>
              <a:rPr lang="ja-JP" altLang="en-US" sz="2400">
                <a:latin typeface="HGP創英角ｺﾞｼｯｸUB" pitchFamily="50" charset="-128"/>
                <a:ea typeface="HGP創英角ｺﾞｼｯｸUB" pitchFamily="50" charset="-128"/>
              </a:rPr>
              <a:t> システム</a:t>
            </a:r>
            <a:r>
              <a:rPr lang="en-US" altLang="ja-JP" sz="2400">
                <a:latin typeface="HGP創英角ｺﾞｼｯｸUB" pitchFamily="50" charset="-128"/>
                <a:ea typeface="HGP創英角ｺﾞｼｯｸUB" pitchFamily="50" charset="-128"/>
              </a:rPr>
              <a:t>/</a:t>
            </a:r>
            <a:r>
              <a:rPr lang="ja-JP" altLang="en-US" sz="2400">
                <a:latin typeface="HGP創英角ｺﾞｼｯｸUB" pitchFamily="50" charset="-128"/>
                <a:ea typeface="HGP創英角ｺﾞｼｯｸUB" pitchFamily="50" charset="-128"/>
              </a:rPr>
              <a:t>セッション</a:t>
            </a:r>
            <a:r>
              <a:rPr lang="en-US" altLang="ja-JP" sz="2400">
                <a:latin typeface="HGP創英角ｺﾞｼｯｸUB" pitchFamily="50" charset="-128"/>
                <a:ea typeface="HGP創英角ｺﾞｼｯｸUB" pitchFamily="50" charset="-128"/>
              </a:rPr>
              <a:t>/SQL</a:t>
            </a:r>
            <a:r>
              <a:rPr lang="ja-JP" altLang="en-US" sz="2400">
                <a:latin typeface="HGP創英角ｺﾞｼｯｸUB" pitchFamily="50" charset="-128"/>
                <a:ea typeface="HGP創英角ｺﾞｼｯｸUB" pitchFamily="50" charset="-128"/>
              </a:rPr>
              <a:t>レベル情報の収集</a:t>
            </a:r>
          </a:p>
          <a:p>
            <a:pPr>
              <a:lnSpc>
                <a:spcPct val="200000"/>
              </a:lnSpc>
              <a:buFont typeface="Wingdings" pitchFamily="2" charset="2"/>
              <a:buChar char="ü"/>
            </a:pPr>
            <a:r>
              <a:rPr lang="ja-JP" altLang="en-US" sz="2400">
                <a:latin typeface="HGP創英角ｺﾞｼｯｸUB" pitchFamily="50" charset="-128"/>
                <a:ea typeface="HGP創英角ｺﾞｼｯｸUB" pitchFamily="50" charset="-128"/>
              </a:rPr>
              <a:t> データベースへの低い負荷</a:t>
            </a:r>
          </a:p>
          <a:p>
            <a:pPr>
              <a:lnSpc>
                <a:spcPct val="200000"/>
              </a:lnSpc>
              <a:buFont typeface="Wingdings" pitchFamily="2" charset="2"/>
              <a:buChar char="ü"/>
            </a:pPr>
            <a:r>
              <a:rPr lang="ja-JP" altLang="en-US" sz="2400">
                <a:latin typeface="HGP創英角ｺﾞｼｯｸUB" pitchFamily="50" charset="-128"/>
                <a:ea typeface="HGP創英角ｺﾞｼｯｸUB" pitchFamily="50" charset="-128"/>
              </a:rPr>
              <a:t> 時系列による情報の収集</a:t>
            </a:r>
          </a:p>
          <a:p>
            <a:pPr>
              <a:lnSpc>
                <a:spcPct val="200000"/>
              </a:lnSpc>
              <a:buFont typeface="Wingdings" pitchFamily="2" charset="2"/>
              <a:buChar char="ü"/>
            </a:pPr>
            <a:r>
              <a:rPr lang="ja-JP" altLang="en-US" sz="2400">
                <a:latin typeface="HGP創英角ｺﾞｼｯｸUB" pitchFamily="50" charset="-128"/>
                <a:ea typeface="HGP創英角ｺﾞｼｯｸUB" pitchFamily="50" charset="-128"/>
              </a:rPr>
              <a:t> データの精度：収集間隔（データの細かさ）</a:t>
            </a:r>
          </a:p>
          <a:p>
            <a:pPr>
              <a:lnSpc>
                <a:spcPct val="200000"/>
              </a:lnSpc>
              <a:buFont typeface="Wingdings" pitchFamily="2" charset="2"/>
              <a:buChar char="ü"/>
            </a:pPr>
            <a:r>
              <a:rPr lang="ja-JP" altLang="en-US" sz="2400">
                <a:latin typeface="HGP創英角ｺﾞｼｯｸUB" pitchFamily="50" charset="-128"/>
                <a:ea typeface="HGP創英角ｺﾞｼｯｸUB" pitchFamily="50" charset="-128"/>
              </a:rPr>
              <a:t> 定常的な収集</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36550" y="195263"/>
            <a:ext cx="6035675" cy="425450"/>
          </a:xfrm>
          <a:prstGeom prst="rect">
            <a:avLst/>
          </a:prstGeom>
          <a:noFill/>
          <a:ln w="9525">
            <a:noFill/>
            <a:miter lim="800000"/>
            <a:headEnd/>
            <a:tailEnd/>
          </a:ln>
        </p:spPr>
        <p:txBody>
          <a:bodyPr wrap="none" anchor="ctr"/>
          <a:lstStyle/>
          <a:p>
            <a:r>
              <a:rPr lang="ja-JP" altLang="en-US" sz="2400">
                <a:ea typeface="HGP創英角ｺﾞｼｯｸUB" pitchFamily="50" charset="-128"/>
              </a:rPr>
              <a:t>稼動履歴データの例</a:t>
            </a:r>
          </a:p>
        </p:txBody>
      </p:sp>
      <p:pic>
        <p:nvPicPr>
          <p:cNvPr id="23555" name="Picture 5"/>
          <p:cNvPicPr>
            <a:picLocks noChangeAspect="1" noChangeArrowheads="1"/>
          </p:cNvPicPr>
          <p:nvPr/>
        </p:nvPicPr>
        <p:blipFill>
          <a:blip r:embed="rId2" cstate="print"/>
          <a:srcRect/>
          <a:stretch>
            <a:fillRect/>
          </a:stretch>
        </p:blipFill>
        <p:spPr bwMode="auto">
          <a:xfrm>
            <a:off x="827088" y="1100138"/>
            <a:ext cx="6043612" cy="4992687"/>
          </a:xfrm>
          <a:prstGeom prst="rect">
            <a:avLst/>
          </a:prstGeom>
          <a:noFill/>
          <a:ln w="9525" algn="ctr">
            <a:noFill/>
            <a:miter lim="800000"/>
            <a:headEnd/>
            <a:tailEnd/>
          </a:ln>
        </p:spPr>
      </p:pic>
      <p:sp>
        <p:nvSpPr>
          <p:cNvPr id="23556" name="AutoShape 7"/>
          <p:cNvSpPr>
            <a:spLocks/>
          </p:cNvSpPr>
          <p:nvPr/>
        </p:nvSpPr>
        <p:spPr bwMode="auto">
          <a:xfrm>
            <a:off x="6877050" y="1700213"/>
            <a:ext cx="358775" cy="2808287"/>
          </a:xfrm>
          <a:prstGeom prst="rightBrace">
            <a:avLst>
              <a:gd name="adj1" fmla="val 65229"/>
              <a:gd name="adj2" fmla="val 50000"/>
            </a:avLst>
          </a:prstGeom>
          <a:noFill/>
          <a:ln w="9525">
            <a:solidFill>
              <a:schemeClr val="accent2"/>
            </a:solidFill>
            <a:round/>
            <a:headEnd/>
            <a:tailEnd/>
          </a:ln>
        </p:spPr>
        <p:txBody>
          <a:bodyPr wrap="none" anchor="ctr"/>
          <a:lstStyle/>
          <a:p>
            <a:endParaRPr lang="ja-JP" altLang="en-US"/>
          </a:p>
        </p:txBody>
      </p:sp>
      <p:sp>
        <p:nvSpPr>
          <p:cNvPr id="23557" name="AutoShape 8"/>
          <p:cNvSpPr>
            <a:spLocks/>
          </p:cNvSpPr>
          <p:nvPr/>
        </p:nvSpPr>
        <p:spPr bwMode="auto">
          <a:xfrm>
            <a:off x="6877050" y="4724400"/>
            <a:ext cx="358775" cy="1152525"/>
          </a:xfrm>
          <a:prstGeom prst="rightBrace">
            <a:avLst>
              <a:gd name="adj1" fmla="val 26770"/>
              <a:gd name="adj2" fmla="val 50000"/>
            </a:avLst>
          </a:prstGeom>
          <a:noFill/>
          <a:ln w="9525">
            <a:solidFill>
              <a:schemeClr val="accent2"/>
            </a:solidFill>
            <a:round/>
            <a:headEnd/>
            <a:tailEnd/>
          </a:ln>
        </p:spPr>
        <p:txBody>
          <a:bodyPr wrap="none" anchor="ctr"/>
          <a:lstStyle/>
          <a:p>
            <a:endParaRPr lang="ja-JP" altLang="en-US"/>
          </a:p>
        </p:txBody>
      </p:sp>
      <p:sp>
        <p:nvSpPr>
          <p:cNvPr id="23558" name="Rectangle 9"/>
          <p:cNvSpPr>
            <a:spLocks noChangeArrowheads="1"/>
          </p:cNvSpPr>
          <p:nvPr/>
        </p:nvSpPr>
        <p:spPr bwMode="auto">
          <a:xfrm>
            <a:off x="7308850" y="2420938"/>
            <a:ext cx="1079500" cy="1439862"/>
          </a:xfrm>
          <a:prstGeom prst="rect">
            <a:avLst/>
          </a:prstGeom>
          <a:noFill/>
          <a:ln w="9525">
            <a:noFill/>
            <a:miter lim="800000"/>
            <a:headEnd/>
            <a:tailEnd/>
          </a:ln>
        </p:spPr>
        <p:txBody>
          <a:bodyPr wrap="none" anchor="ctr"/>
          <a:lstStyle/>
          <a:p>
            <a:r>
              <a:rPr lang="ja-JP" altLang="en-US" sz="1400">
                <a:latin typeface="HGP創英角ｺﾞｼｯｸUB" pitchFamily="50" charset="-128"/>
                <a:ea typeface="HGP創英角ｺﾞｼｯｸUB" pitchFamily="50" charset="-128"/>
              </a:rPr>
              <a:t>時系列の</a:t>
            </a:r>
            <a:br>
              <a:rPr lang="ja-JP" altLang="en-US" sz="1400">
                <a:latin typeface="HGP創英角ｺﾞｼｯｸUB" pitchFamily="50" charset="-128"/>
                <a:ea typeface="HGP創英角ｺﾞｼｯｸUB" pitchFamily="50" charset="-128"/>
              </a:rPr>
            </a:br>
            <a:r>
              <a:rPr lang="ja-JP" altLang="en-US" sz="1400">
                <a:latin typeface="HGP創英角ｺﾞｼｯｸUB" pitchFamily="50" charset="-128"/>
                <a:ea typeface="HGP創英角ｺﾞｼｯｸUB" pitchFamily="50" charset="-128"/>
              </a:rPr>
              <a:t>性能指標、</a:t>
            </a:r>
            <a:br>
              <a:rPr lang="ja-JP" altLang="en-US" sz="1400">
                <a:latin typeface="HGP創英角ｺﾞｼｯｸUB" pitchFamily="50" charset="-128"/>
                <a:ea typeface="HGP創英角ｺﾞｼｯｸUB" pitchFamily="50" charset="-128"/>
              </a:rPr>
            </a:br>
            <a:r>
              <a:rPr lang="ja-JP" altLang="en-US" sz="1400">
                <a:latin typeface="HGP創英角ｺﾞｼｯｸUB" pitchFamily="50" charset="-128"/>
                <a:ea typeface="HGP創英角ｺﾞｼｯｸUB" pitchFamily="50" charset="-128"/>
              </a:rPr>
              <a:t>待機指標、</a:t>
            </a:r>
            <a:br>
              <a:rPr lang="ja-JP" altLang="en-US" sz="1400">
                <a:latin typeface="HGP創英角ｺﾞｼｯｸUB" pitchFamily="50" charset="-128"/>
                <a:ea typeface="HGP創英角ｺﾞｼｯｸUB" pitchFamily="50" charset="-128"/>
              </a:rPr>
            </a:br>
            <a:r>
              <a:rPr lang="en-US" altLang="ja-JP" sz="1400">
                <a:latin typeface="HGP創英角ｺﾞｼｯｸUB" pitchFamily="50" charset="-128"/>
                <a:ea typeface="HGP創英角ｺﾞｼｯｸUB" pitchFamily="50" charset="-128"/>
              </a:rPr>
              <a:t>OS</a:t>
            </a:r>
            <a:r>
              <a:rPr lang="ja-JP" altLang="en-US" sz="1400">
                <a:latin typeface="HGP創英角ｺﾞｼｯｸUB" pitchFamily="50" charset="-128"/>
                <a:ea typeface="HGP創英角ｺﾞｼｯｸUB" pitchFamily="50" charset="-128"/>
              </a:rPr>
              <a:t>指標</a:t>
            </a:r>
          </a:p>
        </p:txBody>
      </p:sp>
      <p:sp>
        <p:nvSpPr>
          <p:cNvPr id="23559" name="Rectangle 10"/>
          <p:cNvSpPr>
            <a:spLocks noChangeArrowheads="1"/>
          </p:cNvSpPr>
          <p:nvPr/>
        </p:nvSpPr>
        <p:spPr bwMode="auto">
          <a:xfrm>
            <a:off x="7308850" y="4581525"/>
            <a:ext cx="1295400" cy="1439863"/>
          </a:xfrm>
          <a:prstGeom prst="rect">
            <a:avLst/>
          </a:prstGeom>
          <a:noFill/>
          <a:ln w="9525">
            <a:noFill/>
            <a:miter lim="800000"/>
            <a:headEnd/>
            <a:tailEnd/>
          </a:ln>
        </p:spPr>
        <p:txBody>
          <a:bodyPr wrap="none" anchor="ctr"/>
          <a:lstStyle/>
          <a:p>
            <a:r>
              <a:rPr lang="ja-JP" altLang="en-US" sz="1400">
                <a:latin typeface="HGP創英角ｺﾞｼｯｸUB" pitchFamily="50" charset="-128"/>
                <a:ea typeface="HGP創英角ｺﾞｼｯｸUB" pitchFamily="50" charset="-128"/>
              </a:rPr>
              <a:t>セッション情報、</a:t>
            </a:r>
            <a:br>
              <a:rPr lang="ja-JP" altLang="en-US" sz="1400">
                <a:latin typeface="HGP創英角ｺﾞｼｯｸUB" pitchFamily="50" charset="-128"/>
                <a:ea typeface="HGP創英角ｺﾞｼｯｸUB" pitchFamily="50" charset="-128"/>
              </a:rPr>
            </a:br>
            <a:r>
              <a:rPr lang="ja-JP" altLang="en-US" sz="1400">
                <a:latin typeface="HGP創英角ｺﾞｼｯｸUB" pitchFamily="50" charset="-128"/>
                <a:ea typeface="HGP創英角ｺﾞｼｯｸUB" pitchFamily="50" charset="-128"/>
              </a:rPr>
              <a:t>実行統計数値、</a:t>
            </a:r>
            <a:br>
              <a:rPr lang="ja-JP" altLang="en-US" sz="1400">
                <a:latin typeface="HGP創英角ｺﾞｼｯｸUB" pitchFamily="50" charset="-128"/>
                <a:ea typeface="HGP創英角ｺﾞｼｯｸUB" pitchFamily="50" charset="-128"/>
              </a:rPr>
            </a:br>
            <a:r>
              <a:rPr lang="ja-JP" altLang="en-US" sz="1400">
                <a:latin typeface="HGP創英角ｺﾞｼｯｸUB" pitchFamily="50" charset="-128"/>
                <a:ea typeface="HGP創英角ｺﾞｼｯｸUB" pitchFamily="50" charset="-128"/>
              </a:rPr>
              <a:t>プロセス情報、</a:t>
            </a:r>
            <a:br>
              <a:rPr lang="ja-JP" altLang="en-US" sz="1400">
                <a:latin typeface="HGP創英角ｺﾞｼｯｸUB" pitchFamily="50" charset="-128"/>
                <a:ea typeface="HGP創英角ｺﾞｼｯｸUB" pitchFamily="50" charset="-128"/>
              </a:rPr>
            </a:br>
            <a:r>
              <a:rPr lang="en-US" altLang="ja-JP" sz="1400">
                <a:latin typeface="HGP創英角ｺﾞｼｯｸUB" pitchFamily="50" charset="-128"/>
                <a:ea typeface="HGP創英角ｺﾞｼｯｸUB" pitchFamily="50" charset="-128"/>
              </a:rPr>
              <a:t>SQL</a:t>
            </a:r>
            <a:r>
              <a:rPr lang="ja-JP" altLang="en-US" sz="1400">
                <a:latin typeface="HGP創英角ｺﾞｼｯｸUB" pitchFamily="50" charset="-128"/>
                <a:ea typeface="HGP創英角ｺﾞｼｯｸUB" pitchFamily="50" charset="-128"/>
              </a:rPr>
              <a:t>情報</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
          <p:cNvSpPr>
            <a:spLocks noChangeArrowheads="1"/>
          </p:cNvSpPr>
          <p:nvPr/>
        </p:nvSpPr>
        <p:spPr bwMode="auto">
          <a:xfrm>
            <a:off x="325438" y="203200"/>
            <a:ext cx="5532437"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稼働ログ収集スクリプト</a:t>
            </a:r>
          </a:p>
        </p:txBody>
      </p:sp>
      <p:sp>
        <p:nvSpPr>
          <p:cNvPr id="24579" name="正方形/長方形 3"/>
          <p:cNvSpPr>
            <a:spLocks noChangeArrowheads="1"/>
          </p:cNvSpPr>
          <p:nvPr/>
        </p:nvSpPr>
        <p:spPr bwMode="auto">
          <a:xfrm>
            <a:off x="714375" y="1143000"/>
            <a:ext cx="7858125" cy="4748213"/>
          </a:xfrm>
          <a:prstGeom prst="rect">
            <a:avLst/>
          </a:prstGeom>
          <a:noFill/>
          <a:ln w="9525">
            <a:noFill/>
            <a:miter lim="800000"/>
            <a:headEnd/>
            <a:tailEnd/>
          </a:ln>
        </p:spPr>
        <p:txBody>
          <a:bodyPr>
            <a:spAutoFit/>
          </a:bodyPr>
          <a:lstStyle/>
          <a:p>
            <a:pPr>
              <a:lnSpc>
                <a:spcPts val="1100"/>
              </a:lnSpc>
            </a:pPr>
            <a:r>
              <a:rPr lang="en-US" altLang="ja-JP" sz="1000">
                <a:latin typeface="ＭＳ Ｐゴシック" pitchFamily="50" charset="-128"/>
              </a:rPr>
              <a:t>set serveroutput on</a:t>
            </a:r>
          </a:p>
          <a:p>
            <a:pPr>
              <a:lnSpc>
                <a:spcPts val="1100"/>
              </a:lnSpc>
            </a:pPr>
            <a:r>
              <a:rPr lang="en-US" altLang="ja-JP" sz="1000">
                <a:latin typeface="ＭＳ Ｐゴシック" pitchFamily="50" charset="-128"/>
              </a:rPr>
              <a:t>declare</a:t>
            </a:r>
          </a:p>
          <a:p>
            <a:pPr>
              <a:lnSpc>
                <a:spcPts val="1100"/>
              </a:lnSpc>
            </a:pPr>
            <a:r>
              <a:rPr lang="en-US" altLang="ja-JP" sz="1000">
                <a:latin typeface="ＭＳ Ｐゴシック" pitchFamily="50" charset="-128"/>
              </a:rPr>
              <a:t>  fp   utl_file.file_type;</a:t>
            </a:r>
          </a:p>
          <a:p>
            <a:pPr>
              <a:lnSpc>
                <a:spcPts val="1100"/>
              </a:lnSpc>
            </a:pPr>
            <a:r>
              <a:rPr lang="en-US" altLang="ja-JP" sz="1000">
                <a:latin typeface="ＭＳ Ｐゴシック" pitchFamily="50" charset="-128"/>
              </a:rPr>
              <a:t>begin</a:t>
            </a:r>
          </a:p>
          <a:p>
            <a:pPr>
              <a:lnSpc>
                <a:spcPts val="1100"/>
              </a:lnSpc>
            </a:pPr>
            <a:endParaRPr lang="en-US" altLang="ja-JP" sz="1000">
              <a:latin typeface="ＭＳ Ｐゴシック" pitchFamily="50" charset="-128"/>
            </a:endParaRPr>
          </a:p>
          <a:p>
            <a:pPr>
              <a:lnSpc>
                <a:spcPts val="1100"/>
              </a:lnSpc>
            </a:pPr>
            <a:r>
              <a:rPr lang="en-US" altLang="ja-JP" sz="1000">
                <a:latin typeface="ＭＳ Ｐゴシック" pitchFamily="50" charset="-128"/>
              </a:rPr>
              <a:t>  while ( 1 = 1 ) loop</a:t>
            </a:r>
          </a:p>
          <a:p>
            <a:pPr>
              <a:lnSpc>
                <a:spcPts val="1100"/>
              </a:lnSpc>
            </a:pPr>
            <a:endParaRPr lang="en-US" altLang="ja-JP" sz="1000">
              <a:latin typeface="ＭＳ Ｐゴシック" pitchFamily="50" charset="-128"/>
            </a:endParaRPr>
          </a:p>
          <a:p>
            <a:pPr>
              <a:lnSpc>
                <a:spcPts val="1100"/>
              </a:lnSpc>
            </a:pPr>
            <a:r>
              <a:rPr lang="en-US" altLang="ja-JP" sz="1000">
                <a:latin typeface="ＭＳ Ｐゴシック" pitchFamily="50" charset="-128"/>
              </a:rPr>
              <a:t>    fp := utl_file.fopen('d:\temp','instance_stats.csv','a');</a:t>
            </a:r>
          </a:p>
          <a:p>
            <a:pPr>
              <a:lnSpc>
                <a:spcPts val="1100"/>
              </a:lnSpc>
            </a:pPr>
            <a:endParaRPr lang="en-US" altLang="ja-JP" sz="1000">
              <a:latin typeface="ＭＳ Ｐゴシック" pitchFamily="50" charset="-128"/>
            </a:endParaRPr>
          </a:p>
          <a:p>
            <a:pPr>
              <a:lnSpc>
                <a:spcPts val="1100"/>
              </a:lnSpc>
            </a:pPr>
            <a:r>
              <a:rPr lang="en-US" altLang="ja-JP" sz="1000">
                <a:latin typeface="ＭＳ Ｐゴシック" pitchFamily="50" charset="-128"/>
              </a:rPr>
              <a:t>    for rec in (</a:t>
            </a:r>
          </a:p>
          <a:p>
            <a:pPr>
              <a:lnSpc>
                <a:spcPts val="1100"/>
              </a:lnSpc>
            </a:pPr>
            <a:r>
              <a:rPr lang="en-US" altLang="ja-JP" sz="1000">
                <a:latin typeface="ＭＳ Ｐゴシック" pitchFamily="50" charset="-128"/>
              </a:rPr>
              <a:t>      select  to_char( sysdate, 'yyyy/mm/dd hh24:mi:ss' ) logging_time ,</a:t>
            </a:r>
          </a:p>
          <a:p>
            <a:pPr>
              <a:lnSpc>
                <a:spcPts val="1100"/>
              </a:lnSpc>
            </a:pPr>
            <a:r>
              <a:rPr lang="en-US" altLang="ja-JP" sz="1000">
                <a:latin typeface="ＭＳ Ｐゴシック" pitchFamily="50" charset="-128"/>
              </a:rPr>
              <a:t>        name ,</a:t>
            </a:r>
          </a:p>
          <a:p>
            <a:pPr>
              <a:lnSpc>
                <a:spcPts val="1100"/>
              </a:lnSpc>
            </a:pPr>
            <a:r>
              <a:rPr lang="en-US" altLang="ja-JP" sz="1000">
                <a:latin typeface="ＭＳ Ｐゴシック" pitchFamily="50" charset="-128"/>
              </a:rPr>
              <a:t>        value</a:t>
            </a:r>
          </a:p>
          <a:p>
            <a:pPr>
              <a:lnSpc>
                <a:spcPts val="1100"/>
              </a:lnSpc>
            </a:pPr>
            <a:r>
              <a:rPr lang="en-US" altLang="ja-JP" sz="1000">
                <a:latin typeface="ＭＳ Ｐゴシック" pitchFamily="50" charset="-128"/>
              </a:rPr>
              <a:t>      from   v$sysstat</a:t>
            </a:r>
          </a:p>
          <a:p>
            <a:pPr>
              <a:lnSpc>
                <a:spcPts val="1100"/>
              </a:lnSpc>
            </a:pPr>
            <a:r>
              <a:rPr lang="en-US" altLang="ja-JP" sz="1000">
                <a:latin typeface="ＭＳ Ｐゴシック" pitchFamily="50" charset="-128"/>
              </a:rPr>
              <a:t>    ) loop</a:t>
            </a:r>
          </a:p>
          <a:p>
            <a:pPr>
              <a:lnSpc>
                <a:spcPts val="1100"/>
              </a:lnSpc>
            </a:pPr>
            <a:endParaRPr lang="en-US" altLang="ja-JP" sz="1000">
              <a:latin typeface="ＭＳ Ｐゴシック" pitchFamily="50" charset="-128"/>
            </a:endParaRPr>
          </a:p>
          <a:p>
            <a:pPr>
              <a:lnSpc>
                <a:spcPts val="1100"/>
              </a:lnSpc>
            </a:pPr>
            <a:r>
              <a:rPr lang="en-US" altLang="ja-JP" sz="1000">
                <a:latin typeface="ＭＳ Ｐゴシック" pitchFamily="50" charset="-128"/>
              </a:rPr>
              <a:t>      utl_file.put_line( fp , '="' || rec.logging_time || '",' || rec.name  || ',' || rec.value );</a:t>
            </a:r>
          </a:p>
          <a:p>
            <a:pPr>
              <a:lnSpc>
                <a:spcPts val="1100"/>
              </a:lnSpc>
            </a:pPr>
            <a:endParaRPr lang="en-US" altLang="ja-JP" sz="1000">
              <a:latin typeface="ＭＳ Ｐゴシック" pitchFamily="50" charset="-128"/>
            </a:endParaRPr>
          </a:p>
          <a:p>
            <a:pPr>
              <a:lnSpc>
                <a:spcPts val="1100"/>
              </a:lnSpc>
            </a:pPr>
            <a:r>
              <a:rPr lang="en-US" altLang="ja-JP" sz="1000">
                <a:latin typeface="ＭＳ Ｐゴシック" pitchFamily="50" charset="-128"/>
              </a:rPr>
              <a:t>    end loop; </a:t>
            </a:r>
          </a:p>
          <a:p>
            <a:pPr>
              <a:lnSpc>
                <a:spcPts val="1100"/>
              </a:lnSpc>
            </a:pPr>
            <a:endParaRPr lang="en-US" altLang="ja-JP" sz="1000">
              <a:latin typeface="ＭＳ Ｐゴシック" pitchFamily="50" charset="-128"/>
            </a:endParaRPr>
          </a:p>
          <a:p>
            <a:pPr>
              <a:lnSpc>
                <a:spcPts val="1100"/>
              </a:lnSpc>
            </a:pPr>
            <a:r>
              <a:rPr lang="en-US" altLang="ja-JP" sz="1000">
                <a:latin typeface="ＭＳ Ｐゴシック" pitchFamily="50" charset="-128"/>
              </a:rPr>
              <a:t>    utl_file.fclose(fp);</a:t>
            </a:r>
          </a:p>
          <a:p>
            <a:pPr>
              <a:lnSpc>
                <a:spcPts val="1100"/>
              </a:lnSpc>
            </a:pPr>
            <a:endParaRPr lang="en-US" altLang="ja-JP" sz="1000">
              <a:latin typeface="ＭＳ Ｐゴシック" pitchFamily="50" charset="-128"/>
            </a:endParaRPr>
          </a:p>
          <a:p>
            <a:pPr>
              <a:lnSpc>
                <a:spcPts val="1100"/>
              </a:lnSpc>
            </a:pPr>
            <a:r>
              <a:rPr lang="en-US" altLang="ja-JP" sz="1000">
                <a:latin typeface="ＭＳ Ｐゴシック" pitchFamily="50" charset="-128"/>
              </a:rPr>
              <a:t>    dbms_lock.sleep (60); -- </a:t>
            </a:r>
            <a:r>
              <a:rPr lang="ja-JP" altLang="en-US" sz="1000">
                <a:latin typeface="ＭＳ Ｐゴシック" pitchFamily="50" charset="-128"/>
              </a:rPr>
              <a:t>データ収集頻度：「</a:t>
            </a:r>
            <a:r>
              <a:rPr lang="en-US" altLang="ja-JP" sz="1000">
                <a:latin typeface="ＭＳ Ｐゴシック" pitchFamily="50" charset="-128"/>
              </a:rPr>
              <a:t>1</a:t>
            </a:r>
            <a:r>
              <a:rPr lang="ja-JP" altLang="en-US" sz="1000">
                <a:latin typeface="ＭＳ Ｐゴシック" pitchFamily="50" charset="-128"/>
              </a:rPr>
              <a:t>回</a:t>
            </a:r>
            <a:r>
              <a:rPr lang="en-US" altLang="ja-JP" sz="1000">
                <a:latin typeface="ＭＳ Ｐゴシック" pitchFamily="50" charset="-128"/>
              </a:rPr>
              <a:t>/1</a:t>
            </a:r>
            <a:r>
              <a:rPr lang="ja-JP" altLang="en-US" sz="1000">
                <a:latin typeface="ＭＳ Ｐゴシック" pitchFamily="50" charset="-128"/>
              </a:rPr>
              <a:t>分」推奨</a:t>
            </a:r>
          </a:p>
          <a:p>
            <a:pPr>
              <a:lnSpc>
                <a:spcPts val="1100"/>
              </a:lnSpc>
            </a:pPr>
            <a:endParaRPr lang="ja-JP" altLang="en-US" sz="1000">
              <a:latin typeface="ＭＳ Ｐゴシック" pitchFamily="50" charset="-128"/>
            </a:endParaRPr>
          </a:p>
          <a:p>
            <a:pPr>
              <a:lnSpc>
                <a:spcPts val="1100"/>
              </a:lnSpc>
            </a:pPr>
            <a:r>
              <a:rPr lang="ja-JP" altLang="en-US" sz="1000">
                <a:latin typeface="ＭＳ Ｐゴシック" pitchFamily="50" charset="-128"/>
              </a:rPr>
              <a:t>  </a:t>
            </a:r>
            <a:r>
              <a:rPr lang="en-US" altLang="ja-JP" sz="1000">
                <a:latin typeface="ＭＳ Ｐゴシック" pitchFamily="50" charset="-128"/>
              </a:rPr>
              <a:t>end loop;</a:t>
            </a:r>
          </a:p>
          <a:p>
            <a:pPr>
              <a:lnSpc>
                <a:spcPts val="1100"/>
              </a:lnSpc>
            </a:pPr>
            <a:endParaRPr lang="en-US" altLang="ja-JP" sz="1000">
              <a:latin typeface="ＭＳ Ｐゴシック" pitchFamily="50" charset="-128"/>
            </a:endParaRPr>
          </a:p>
          <a:p>
            <a:pPr>
              <a:lnSpc>
                <a:spcPts val="1100"/>
              </a:lnSpc>
            </a:pPr>
            <a:r>
              <a:rPr lang="en-US" altLang="ja-JP" sz="1000">
                <a:latin typeface="ＭＳ Ｐゴシック" pitchFamily="50" charset="-128"/>
              </a:rPr>
              <a:t>exception</a:t>
            </a:r>
          </a:p>
          <a:p>
            <a:pPr>
              <a:lnSpc>
                <a:spcPts val="1100"/>
              </a:lnSpc>
            </a:pPr>
            <a:r>
              <a:rPr lang="en-US" altLang="ja-JP" sz="1000">
                <a:latin typeface="ＭＳ Ｐゴシック" pitchFamily="50" charset="-128"/>
              </a:rPr>
              <a:t>  when others</a:t>
            </a:r>
          </a:p>
          <a:p>
            <a:pPr>
              <a:lnSpc>
                <a:spcPts val="1100"/>
              </a:lnSpc>
            </a:pPr>
            <a:r>
              <a:rPr lang="en-US" altLang="ja-JP" sz="1000">
                <a:latin typeface="ＭＳ Ｐゴシック" pitchFamily="50" charset="-128"/>
              </a:rPr>
              <a:t>  then</a:t>
            </a:r>
          </a:p>
          <a:p>
            <a:pPr>
              <a:lnSpc>
                <a:spcPts val="1100"/>
              </a:lnSpc>
            </a:pPr>
            <a:r>
              <a:rPr lang="en-US" altLang="ja-JP" sz="1000">
                <a:latin typeface="ＭＳ Ｐゴシック" pitchFamily="50" charset="-128"/>
              </a:rPr>
              <a:t>    dbms_output.put_line('file output error' || to_char(sysdate, 'yyyy/mm/dd hh24:mi:ss') || sqlcode || ',' || sqlerrm) ;</a:t>
            </a:r>
          </a:p>
          <a:p>
            <a:pPr>
              <a:lnSpc>
                <a:spcPts val="1100"/>
              </a:lnSpc>
            </a:pPr>
            <a:r>
              <a:rPr lang="en-US" altLang="ja-JP" sz="1000">
                <a:latin typeface="ＭＳ Ｐゴシック" pitchFamily="50" charset="-128"/>
              </a:rPr>
              <a:t>end; </a:t>
            </a:r>
          </a:p>
          <a:p>
            <a:pPr>
              <a:lnSpc>
                <a:spcPts val="1100"/>
              </a:lnSpc>
            </a:pPr>
            <a:r>
              <a:rPr lang="en-US" altLang="ja-JP" sz="1000">
                <a:latin typeface="ＭＳ Ｐゴシック" pitchFamily="50" charset="-128"/>
              </a:rPr>
              <a:t>/</a:t>
            </a:r>
          </a:p>
          <a:p>
            <a:pPr>
              <a:lnSpc>
                <a:spcPts val="1100"/>
              </a:lnSpc>
            </a:pPr>
            <a:endParaRPr lang="en-US" altLang="ja-JP" sz="1000">
              <a:latin typeface="ＭＳ Ｐゴシック" pitchFamily="50" charset="-128"/>
            </a:endParaRPr>
          </a:p>
        </p:txBody>
      </p:sp>
      <p:sp>
        <p:nvSpPr>
          <p:cNvPr id="24580" name="正方形/長方形 3"/>
          <p:cNvSpPr>
            <a:spLocks noChangeArrowheads="1"/>
          </p:cNvSpPr>
          <p:nvPr/>
        </p:nvSpPr>
        <p:spPr bwMode="auto">
          <a:xfrm>
            <a:off x="388938" y="785813"/>
            <a:ext cx="1682750" cy="338137"/>
          </a:xfrm>
          <a:prstGeom prst="rect">
            <a:avLst/>
          </a:prstGeom>
          <a:noFill/>
          <a:ln w="9525">
            <a:noFill/>
            <a:miter lim="800000"/>
            <a:headEnd/>
            <a:tailEnd/>
          </a:ln>
        </p:spPr>
        <p:txBody>
          <a:bodyPr wrap="none">
            <a:spAutoFit/>
          </a:bodyPr>
          <a:lstStyle/>
          <a:p>
            <a:r>
              <a:rPr lang="ja-JP" altLang="en-US" sz="1600">
                <a:solidFill>
                  <a:srgbClr val="FF0000"/>
                </a:solidFill>
                <a:latin typeface="HGP創英角ｺﾞｼｯｸUB" pitchFamily="50" charset="-128"/>
                <a:ea typeface="HGP創英角ｺﾞｼｯｸUB" pitchFamily="50" charset="-128"/>
              </a:rPr>
              <a:t>■ </a:t>
            </a:r>
            <a:r>
              <a:rPr lang="ja-JP" altLang="en-US" sz="1600">
                <a:latin typeface="HGP創英角ｺﾞｼｯｸUB" pitchFamily="50" charset="-128"/>
                <a:ea typeface="HGP創英角ｺﾞｼｯｸUB" pitchFamily="50" charset="-128"/>
              </a:rPr>
              <a:t>性能統計指標</a:t>
            </a:r>
          </a:p>
        </p:txBody>
      </p:sp>
      <p:pic>
        <p:nvPicPr>
          <p:cNvPr id="24581" name="Picture 4"/>
          <p:cNvPicPr>
            <a:picLocks noChangeAspect="1" noChangeArrowheads="1"/>
          </p:cNvPicPr>
          <p:nvPr/>
        </p:nvPicPr>
        <p:blipFill>
          <a:blip r:embed="rId3" cstate="print"/>
          <a:srcRect/>
          <a:stretch>
            <a:fillRect/>
          </a:stretch>
        </p:blipFill>
        <p:spPr bwMode="auto">
          <a:xfrm>
            <a:off x="4572000" y="2143125"/>
            <a:ext cx="4286250" cy="723900"/>
          </a:xfrm>
          <a:prstGeom prst="rect">
            <a:avLst/>
          </a:prstGeom>
          <a:noFill/>
          <a:ln w="1">
            <a:noFill/>
            <a:miter lim="800000"/>
            <a:headEnd/>
            <a:tailEnd/>
          </a:ln>
        </p:spPr>
      </p:pic>
      <p:sp>
        <p:nvSpPr>
          <p:cNvPr id="29702" name="正方形/長方形 5"/>
          <p:cNvSpPr>
            <a:spLocks noChangeArrowheads="1"/>
          </p:cNvSpPr>
          <p:nvPr/>
        </p:nvSpPr>
        <p:spPr bwMode="auto">
          <a:xfrm>
            <a:off x="642938" y="5826125"/>
            <a:ext cx="6215062" cy="246063"/>
          </a:xfrm>
          <a:prstGeom prst="rect">
            <a:avLst/>
          </a:prstGeom>
          <a:noFill/>
          <a:ln w="9525">
            <a:noFill/>
            <a:miter lim="800000"/>
            <a:headEnd/>
            <a:tailEnd/>
          </a:ln>
        </p:spPr>
        <p:txBody>
          <a:bodyPr>
            <a:spAutoFit/>
          </a:bodyPr>
          <a:lstStyle/>
          <a:p>
            <a:pPr>
              <a:defRPr/>
            </a:pPr>
            <a:r>
              <a:rPr lang="en-US" altLang="ja-JP" sz="1000" dirty="0">
                <a:latin typeface="+mn-ea"/>
                <a:ea typeface="+mn-ea"/>
              </a:rPr>
              <a:t>※ </a:t>
            </a:r>
            <a:r>
              <a:rPr lang="ja-JP" altLang="en-US" sz="1000" dirty="0">
                <a:latin typeface="+mn-ea"/>
                <a:ea typeface="+mn-ea"/>
              </a:rPr>
              <a:t>適用の際は、データベースへの負荷、運用上のリスクを確認のうえ実施をお願いいたします。</a:t>
            </a:r>
          </a:p>
        </p:txBody>
      </p:sp>
      <p:pic>
        <p:nvPicPr>
          <p:cNvPr id="24583" name="Picture 8"/>
          <p:cNvPicPr>
            <a:picLocks noChangeAspect="1" noChangeArrowheads="1"/>
          </p:cNvPicPr>
          <p:nvPr/>
        </p:nvPicPr>
        <p:blipFill>
          <a:blip r:embed="rId4" cstate="print"/>
          <a:srcRect/>
          <a:stretch>
            <a:fillRect/>
          </a:stretch>
        </p:blipFill>
        <p:spPr bwMode="auto">
          <a:xfrm>
            <a:off x="3714750" y="1143000"/>
            <a:ext cx="5127625" cy="666750"/>
          </a:xfrm>
          <a:prstGeom prst="rect">
            <a:avLst/>
          </a:prstGeom>
          <a:noFill/>
          <a:ln w="9525" algn="ctr">
            <a:noFill/>
            <a:miter lim="800000"/>
            <a:headEnd/>
            <a:tailEnd/>
          </a:ln>
        </p:spPr>
      </p:pic>
      <p:sp>
        <p:nvSpPr>
          <p:cNvPr id="24584" name="Freeform 790"/>
          <p:cNvSpPr>
            <a:spLocks/>
          </p:cNvSpPr>
          <p:nvPr/>
        </p:nvSpPr>
        <p:spPr bwMode="auto">
          <a:xfrm rot="10800000">
            <a:off x="4533900" y="2900363"/>
            <a:ext cx="508000" cy="406400"/>
          </a:xfrm>
          <a:custGeom>
            <a:avLst/>
            <a:gdLst>
              <a:gd name="T0" fmla="*/ 2147483647 w 1877"/>
              <a:gd name="T1" fmla="*/ 0 h 1025"/>
              <a:gd name="T2" fmla="*/ 2147483647 w 1877"/>
              <a:gd name="T3" fmla="*/ 0 h 1025"/>
              <a:gd name="T4" fmla="*/ 2147483647 w 1877"/>
              <a:gd name="T5" fmla="*/ 2147483647 h 1025"/>
              <a:gd name="T6" fmla="*/ 2147483647 w 1877"/>
              <a:gd name="T7" fmla="*/ 2147483647 h 1025"/>
              <a:gd name="T8" fmla="*/ 2147483647 w 1877"/>
              <a:gd name="T9" fmla="*/ 2147483647 h 1025"/>
              <a:gd name="T10" fmla="*/ 2147483647 w 1877"/>
              <a:gd name="T11" fmla="*/ 2147483647 h 1025"/>
              <a:gd name="T12" fmla="*/ 2147483647 w 1877"/>
              <a:gd name="T13" fmla="*/ 2147483647 h 1025"/>
              <a:gd name="T14" fmla="*/ 2147483647 w 1877"/>
              <a:gd name="T15" fmla="*/ 2147483647 h 1025"/>
              <a:gd name="T16" fmla="*/ 2147483647 w 1877"/>
              <a:gd name="T17" fmla="*/ 2147483647 h 1025"/>
              <a:gd name="T18" fmla="*/ 2147483647 w 1877"/>
              <a:gd name="T19" fmla="*/ 2147483647 h 1025"/>
              <a:gd name="T20" fmla="*/ 2147483647 w 1877"/>
              <a:gd name="T21" fmla="*/ 2147483647 h 1025"/>
              <a:gd name="T22" fmla="*/ 2147483647 w 1877"/>
              <a:gd name="T23" fmla="*/ 2147483647 h 1025"/>
              <a:gd name="T24" fmla="*/ 2147483647 w 1877"/>
              <a:gd name="T25" fmla="*/ 2147483647 h 1025"/>
              <a:gd name="T26" fmla="*/ 2147483647 w 1877"/>
              <a:gd name="T27" fmla="*/ 2147483647 h 1025"/>
              <a:gd name="T28" fmla="*/ 2147483647 w 1877"/>
              <a:gd name="T29" fmla="*/ 2147483647 h 1025"/>
              <a:gd name="T30" fmla="*/ 2147483647 w 1877"/>
              <a:gd name="T31" fmla="*/ 2147483647 h 1025"/>
              <a:gd name="T32" fmla="*/ 2147483647 w 1877"/>
              <a:gd name="T33" fmla="*/ 2147483647 h 1025"/>
              <a:gd name="T34" fmla="*/ 2147483647 w 1877"/>
              <a:gd name="T35" fmla="*/ 2147483647 h 1025"/>
              <a:gd name="T36" fmla="*/ 2147483647 w 1877"/>
              <a:gd name="T37" fmla="*/ 2147483647 h 1025"/>
              <a:gd name="T38" fmla="*/ 2147483647 w 1877"/>
              <a:gd name="T39" fmla="*/ 2147483647 h 1025"/>
              <a:gd name="T40" fmla="*/ 2147483647 w 1877"/>
              <a:gd name="T41" fmla="*/ 2147483647 h 1025"/>
              <a:gd name="T42" fmla="*/ 2147483647 w 1877"/>
              <a:gd name="T43" fmla="*/ 2147483647 h 1025"/>
              <a:gd name="T44" fmla="*/ 2147483647 w 1877"/>
              <a:gd name="T45" fmla="*/ 2147483647 h 1025"/>
              <a:gd name="T46" fmla="*/ 2147483647 w 1877"/>
              <a:gd name="T47" fmla="*/ 2147483647 h 1025"/>
              <a:gd name="T48" fmla="*/ 2147483647 w 1877"/>
              <a:gd name="T49" fmla="*/ 2147483647 h 1025"/>
              <a:gd name="T50" fmla="*/ 2147483647 w 1877"/>
              <a:gd name="T51" fmla="*/ 2147483647 h 1025"/>
              <a:gd name="T52" fmla="*/ 2147483647 w 1877"/>
              <a:gd name="T53" fmla="*/ 2147483647 h 1025"/>
              <a:gd name="T54" fmla="*/ 2147483647 w 1877"/>
              <a:gd name="T55" fmla="*/ 2147483647 h 1025"/>
              <a:gd name="T56" fmla="*/ 2147483647 w 1877"/>
              <a:gd name="T57" fmla="*/ 2147483647 h 1025"/>
              <a:gd name="T58" fmla="*/ 2147483647 w 1877"/>
              <a:gd name="T59" fmla="*/ 2147483647 h 1025"/>
              <a:gd name="T60" fmla="*/ 2147483647 w 1877"/>
              <a:gd name="T61" fmla="*/ 2147483647 h 1025"/>
              <a:gd name="T62" fmla="*/ 2147483647 w 1877"/>
              <a:gd name="T63" fmla="*/ 2147483647 h 1025"/>
              <a:gd name="T64" fmla="*/ 2147483647 w 1877"/>
              <a:gd name="T65" fmla="*/ 2147483647 h 1025"/>
              <a:gd name="T66" fmla="*/ 2147483647 w 1877"/>
              <a:gd name="T67" fmla="*/ 2147483647 h 1025"/>
              <a:gd name="T68" fmla="*/ 2147483647 w 1877"/>
              <a:gd name="T69" fmla="*/ 2147483647 h 1025"/>
              <a:gd name="T70" fmla="*/ 2147483647 w 1877"/>
              <a:gd name="T71" fmla="*/ 2147483647 h 1025"/>
              <a:gd name="T72" fmla="*/ 2147483647 w 1877"/>
              <a:gd name="T73" fmla="*/ 2147483647 h 1025"/>
              <a:gd name="T74" fmla="*/ 2147483647 w 1877"/>
              <a:gd name="T75" fmla="*/ 2147483647 h 1025"/>
              <a:gd name="T76" fmla="*/ 2147483647 w 1877"/>
              <a:gd name="T77" fmla="*/ 2147483647 h 1025"/>
              <a:gd name="T78" fmla="*/ 2147483647 w 1877"/>
              <a:gd name="T79" fmla="*/ 2147483647 h 1025"/>
              <a:gd name="T80" fmla="*/ 2147483647 w 1877"/>
              <a:gd name="T81" fmla="*/ 2147483647 h 10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77"/>
              <a:gd name="T124" fmla="*/ 0 h 1025"/>
              <a:gd name="T125" fmla="*/ 1877 w 1877"/>
              <a:gd name="T126" fmla="*/ 1025 h 10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77" h="1025">
                <a:moveTo>
                  <a:pt x="1877" y="7"/>
                </a:moveTo>
                <a:lnTo>
                  <a:pt x="1772" y="0"/>
                </a:lnTo>
                <a:lnTo>
                  <a:pt x="1722" y="0"/>
                </a:lnTo>
                <a:lnTo>
                  <a:pt x="1660" y="0"/>
                </a:lnTo>
                <a:lnTo>
                  <a:pt x="1602" y="3"/>
                </a:lnTo>
                <a:lnTo>
                  <a:pt x="1544" y="7"/>
                </a:lnTo>
                <a:lnTo>
                  <a:pt x="1487" y="14"/>
                </a:lnTo>
                <a:lnTo>
                  <a:pt x="1435" y="25"/>
                </a:lnTo>
                <a:lnTo>
                  <a:pt x="1378" y="37"/>
                </a:lnTo>
                <a:lnTo>
                  <a:pt x="1310" y="55"/>
                </a:lnTo>
                <a:lnTo>
                  <a:pt x="1248" y="78"/>
                </a:lnTo>
                <a:lnTo>
                  <a:pt x="1190" y="97"/>
                </a:lnTo>
                <a:lnTo>
                  <a:pt x="1125" y="123"/>
                </a:lnTo>
                <a:lnTo>
                  <a:pt x="1064" y="152"/>
                </a:lnTo>
                <a:lnTo>
                  <a:pt x="1002" y="182"/>
                </a:lnTo>
                <a:lnTo>
                  <a:pt x="951" y="212"/>
                </a:lnTo>
                <a:lnTo>
                  <a:pt x="893" y="242"/>
                </a:lnTo>
                <a:lnTo>
                  <a:pt x="844" y="271"/>
                </a:lnTo>
                <a:lnTo>
                  <a:pt x="789" y="304"/>
                </a:lnTo>
                <a:lnTo>
                  <a:pt x="734" y="338"/>
                </a:lnTo>
                <a:lnTo>
                  <a:pt x="680" y="380"/>
                </a:lnTo>
                <a:lnTo>
                  <a:pt x="632" y="413"/>
                </a:lnTo>
                <a:lnTo>
                  <a:pt x="580" y="459"/>
                </a:lnTo>
                <a:lnTo>
                  <a:pt x="533" y="500"/>
                </a:lnTo>
                <a:lnTo>
                  <a:pt x="488" y="542"/>
                </a:lnTo>
                <a:lnTo>
                  <a:pt x="452" y="587"/>
                </a:lnTo>
                <a:lnTo>
                  <a:pt x="421" y="624"/>
                </a:lnTo>
                <a:lnTo>
                  <a:pt x="397" y="666"/>
                </a:lnTo>
                <a:lnTo>
                  <a:pt x="0" y="611"/>
                </a:lnTo>
                <a:lnTo>
                  <a:pt x="63" y="640"/>
                </a:lnTo>
                <a:lnTo>
                  <a:pt x="111" y="666"/>
                </a:lnTo>
                <a:lnTo>
                  <a:pt x="169" y="693"/>
                </a:lnTo>
                <a:lnTo>
                  <a:pt x="211" y="719"/>
                </a:lnTo>
                <a:lnTo>
                  <a:pt x="250" y="744"/>
                </a:lnTo>
                <a:lnTo>
                  <a:pt x="284" y="763"/>
                </a:lnTo>
                <a:lnTo>
                  <a:pt x="317" y="791"/>
                </a:lnTo>
                <a:lnTo>
                  <a:pt x="350" y="816"/>
                </a:lnTo>
                <a:lnTo>
                  <a:pt x="386" y="845"/>
                </a:lnTo>
                <a:lnTo>
                  <a:pt x="424" y="881"/>
                </a:lnTo>
                <a:lnTo>
                  <a:pt x="465" y="917"/>
                </a:lnTo>
                <a:lnTo>
                  <a:pt x="498" y="952"/>
                </a:lnTo>
                <a:lnTo>
                  <a:pt x="535" y="991"/>
                </a:lnTo>
                <a:lnTo>
                  <a:pt x="563" y="1025"/>
                </a:lnTo>
                <a:lnTo>
                  <a:pt x="594" y="1013"/>
                </a:lnTo>
                <a:lnTo>
                  <a:pt x="625" y="994"/>
                </a:lnTo>
                <a:lnTo>
                  <a:pt x="658" y="978"/>
                </a:lnTo>
                <a:lnTo>
                  <a:pt x="697" y="960"/>
                </a:lnTo>
                <a:lnTo>
                  <a:pt x="737" y="942"/>
                </a:lnTo>
                <a:lnTo>
                  <a:pt x="773" y="929"/>
                </a:lnTo>
                <a:lnTo>
                  <a:pt x="808" y="919"/>
                </a:lnTo>
                <a:lnTo>
                  <a:pt x="848" y="905"/>
                </a:lnTo>
                <a:lnTo>
                  <a:pt x="891" y="894"/>
                </a:lnTo>
                <a:lnTo>
                  <a:pt x="934" y="881"/>
                </a:lnTo>
                <a:lnTo>
                  <a:pt x="974" y="870"/>
                </a:lnTo>
                <a:lnTo>
                  <a:pt x="1012" y="859"/>
                </a:lnTo>
                <a:lnTo>
                  <a:pt x="1055" y="851"/>
                </a:lnTo>
                <a:lnTo>
                  <a:pt x="1095" y="841"/>
                </a:lnTo>
                <a:lnTo>
                  <a:pt x="1132" y="833"/>
                </a:lnTo>
                <a:lnTo>
                  <a:pt x="1177" y="822"/>
                </a:lnTo>
                <a:lnTo>
                  <a:pt x="1235" y="815"/>
                </a:lnTo>
                <a:lnTo>
                  <a:pt x="827" y="737"/>
                </a:lnTo>
                <a:lnTo>
                  <a:pt x="854" y="677"/>
                </a:lnTo>
                <a:lnTo>
                  <a:pt x="886" y="633"/>
                </a:lnTo>
                <a:lnTo>
                  <a:pt x="944" y="550"/>
                </a:lnTo>
                <a:lnTo>
                  <a:pt x="978" y="510"/>
                </a:lnTo>
                <a:lnTo>
                  <a:pt x="1012" y="473"/>
                </a:lnTo>
                <a:lnTo>
                  <a:pt x="1074" y="410"/>
                </a:lnTo>
                <a:lnTo>
                  <a:pt x="1112" y="373"/>
                </a:lnTo>
                <a:lnTo>
                  <a:pt x="1156" y="327"/>
                </a:lnTo>
                <a:lnTo>
                  <a:pt x="1197" y="293"/>
                </a:lnTo>
                <a:lnTo>
                  <a:pt x="1231" y="263"/>
                </a:lnTo>
                <a:lnTo>
                  <a:pt x="1266" y="235"/>
                </a:lnTo>
                <a:lnTo>
                  <a:pt x="1307" y="205"/>
                </a:lnTo>
                <a:lnTo>
                  <a:pt x="1351" y="175"/>
                </a:lnTo>
                <a:lnTo>
                  <a:pt x="1396" y="152"/>
                </a:lnTo>
                <a:lnTo>
                  <a:pt x="1439" y="126"/>
                </a:lnTo>
                <a:lnTo>
                  <a:pt x="1494" y="104"/>
                </a:lnTo>
                <a:lnTo>
                  <a:pt x="1544" y="86"/>
                </a:lnTo>
                <a:lnTo>
                  <a:pt x="1602" y="70"/>
                </a:lnTo>
                <a:lnTo>
                  <a:pt x="1657" y="55"/>
                </a:lnTo>
                <a:lnTo>
                  <a:pt x="1715" y="40"/>
                </a:lnTo>
                <a:lnTo>
                  <a:pt x="1777" y="27"/>
                </a:lnTo>
                <a:lnTo>
                  <a:pt x="1877" y="7"/>
                </a:lnTo>
                <a:close/>
              </a:path>
            </a:pathLst>
          </a:custGeom>
          <a:solidFill>
            <a:srgbClr val="FF0000"/>
          </a:solidFill>
          <a:ln w="12700" cap="flat" cmpd="sng">
            <a:noFill/>
            <a:prstDash val="solid"/>
            <a:round/>
            <a:headEnd/>
            <a:tailEnd/>
          </a:ln>
        </p:spPr>
        <p:txBody>
          <a:bodyPr anchor="ctr">
            <a:spAutoFit/>
          </a:bodyPr>
          <a:lstStyle/>
          <a:p>
            <a:endParaRPr lang="ja-JP" altLang="en-US"/>
          </a:p>
        </p:txBody>
      </p:sp>
      <p:sp>
        <p:nvSpPr>
          <p:cNvPr id="24585" name="Freeform 790"/>
          <p:cNvSpPr>
            <a:spLocks/>
          </p:cNvSpPr>
          <p:nvPr/>
        </p:nvSpPr>
        <p:spPr bwMode="auto">
          <a:xfrm rot="10800000">
            <a:off x="6286500" y="1857375"/>
            <a:ext cx="508000" cy="406400"/>
          </a:xfrm>
          <a:custGeom>
            <a:avLst/>
            <a:gdLst>
              <a:gd name="T0" fmla="*/ 2147483647 w 1877"/>
              <a:gd name="T1" fmla="*/ 0 h 1025"/>
              <a:gd name="T2" fmla="*/ 2147483647 w 1877"/>
              <a:gd name="T3" fmla="*/ 0 h 1025"/>
              <a:gd name="T4" fmla="*/ 2147483647 w 1877"/>
              <a:gd name="T5" fmla="*/ 2147483647 h 1025"/>
              <a:gd name="T6" fmla="*/ 2147483647 w 1877"/>
              <a:gd name="T7" fmla="*/ 2147483647 h 1025"/>
              <a:gd name="T8" fmla="*/ 2147483647 w 1877"/>
              <a:gd name="T9" fmla="*/ 2147483647 h 1025"/>
              <a:gd name="T10" fmla="*/ 2147483647 w 1877"/>
              <a:gd name="T11" fmla="*/ 2147483647 h 1025"/>
              <a:gd name="T12" fmla="*/ 2147483647 w 1877"/>
              <a:gd name="T13" fmla="*/ 2147483647 h 1025"/>
              <a:gd name="T14" fmla="*/ 2147483647 w 1877"/>
              <a:gd name="T15" fmla="*/ 2147483647 h 1025"/>
              <a:gd name="T16" fmla="*/ 2147483647 w 1877"/>
              <a:gd name="T17" fmla="*/ 2147483647 h 1025"/>
              <a:gd name="T18" fmla="*/ 2147483647 w 1877"/>
              <a:gd name="T19" fmla="*/ 2147483647 h 1025"/>
              <a:gd name="T20" fmla="*/ 2147483647 w 1877"/>
              <a:gd name="T21" fmla="*/ 2147483647 h 1025"/>
              <a:gd name="T22" fmla="*/ 2147483647 w 1877"/>
              <a:gd name="T23" fmla="*/ 2147483647 h 1025"/>
              <a:gd name="T24" fmla="*/ 2147483647 w 1877"/>
              <a:gd name="T25" fmla="*/ 2147483647 h 1025"/>
              <a:gd name="T26" fmla="*/ 2147483647 w 1877"/>
              <a:gd name="T27" fmla="*/ 2147483647 h 1025"/>
              <a:gd name="T28" fmla="*/ 2147483647 w 1877"/>
              <a:gd name="T29" fmla="*/ 2147483647 h 1025"/>
              <a:gd name="T30" fmla="*/ 2147483647 w 1877"/>
              <a:gd name="T31" fmla="*/ 2147483647 h 1025"/>
              <a:gd name="T32" fmla="*/ 2147483647 w 1877"/>
              <a:gd name="T33" fmla="*/ 2147483647 h 1025"/>
              <a:gd name="T34" fmla="*/ 2147483647 w 1877"/>
              <a:gd name="T35" fmla="*/ 2147483647 h 1025"/>
              <a:gd name="T36" fmla="*/ 2147483647 w 1877"/>
              <a:gd name="T37" fmla="*/ 2147483647 h 1025"/>
              <a:gd name="T38" fmla="*/ 2147483647 w 1877"/>
              <a:gd name="T39" fmla="*/ 2147483647 h 1025"/>
              <a:gd name="T40" fmla="*/ 2147483647 w 1877"/>
              <a:gd name="T41" fmla="*/ 2147483647 h 1025"/>
              <a:gd name="T42" fmla="*/ 2147483647 w 1877"/>
              <a:gd name="T43" fmla="*/ 2147483647 h 1025"/>
              <a:gd name="T44" fmla="*/ 2147483647 w 1877"/>
              <a:gd name="T45" fmla="*/ 2147483647 h 1025"/>
              <a:gd name="T46" fmla="*/ 2147483647 w 1877"/>
              <a:gd name="T47" fmla="*/ 2147483647 h 1025"/>
              <a:gd name="T48" fmla="*/ 2147483647 w 1877"/>
              <a:gd name="T49" fmla="*/ 2147483647 h 1025"/>
              <a:gd name="T50" fmla="*/ 2147483647 w 1877"/>
              <a:gd name="T51" fmla="*/ 2147483647 h 1025"/>
              <a:gd name="T52" fmla="*/ 2147483647 w 1877"/>
              <a:gd name="T53" fmla="*/ 2147483647 h 1025"/>
              <a:gd name="T54" fmla="*/ 2147483647 w 1877"/>
              <a:gd name="T55" fmla="*/ 2147483647 h 1025"/>
              <a:gd name="T56" fmla="*/ 2147483647 w 1877"/>
              <a:gd name="T57" fmla="*/ 2147483647 h 1025"/>
              <a:gd name="T58" fmla="*/ 2147483647 w 1877"/>
              <a:gd name="T59" fmla="*/ 2147483647 h 1025"/>
              <a:gd name="T60" fmla="*/ 2147483647 w 1877"/>
              <a:gd name="T61" fmla="*/ 2147483647 h 1025"/>
              <a:gd name="T62" fmla="*/ 2147483647 w 1877"/>
              <a:gd name="T63" fmla="*/ 2147483647 h 1025"/>
              <a:gd name="T64" fmla="*/ 2147483647 w 1877"/>
              <a:gd name="T65" fmla="*/ 2147483647 h 1025"/>
              <a:gd name="T66" fmla="*/ 2147483647 w 1877"/>
              <a:gd name="T67" fmla="*/ 2147483647 h 1025"/>
              <a:gd name="T68" fmla="*/ 2147483647 w 1877"/>
              <a:gd name="T69" fmla="*/ 2147483647 h 1025"/>
              <a:gd name="T70" fmla="*/ 2147483647 w 1877"/>
              <a:gd name="T71" fmla="*/ 2147483647 h 1025"/>
              <a:gd name="T72" fmla="*/ 2147483647 w 1877"/>
              <a:gd name="T73" fmla="*/ 2147483647 h 1025"/>
              <a:gd name="T74" fmla="*/ 2147483647 w 1877"/>
              <a:gd name="T75" fmla="*/ 2147483647 h 1025"/>
              <a:gd name="T76" fmla="*/ 2147483647 w 1877"/>
              <a:gd name="T77" fmla="*/ 2147483647 h 1025"/>
              <a:gd name="T78" fmla="*/ 2147483647 w 1877"/>
              <a:gd name="T79" fmla="*/ 2147483647 h 1025"/>
              <a:gd name="T80" fmla="*/ 2147483647 w 1877"/>
              <a:gd name="T81" fmla="*/ 2147483647 h 10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77"/>
              <a:gd name="T124" fmla="*/ 0 h 1025"/>
              <a:gd name="T125" fmla="*/ 1877 w 1877"/>
              <a:gd name="T126" fmla="*/ 1025 h 10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77" h="1025">
                <a:moveTo>
                  <a:pt x="1877" y="7"/>
                </a:moveTo>
                <a:lnTo>
                  <a:pt x="1772" y="0"/>
                </a:lnTo>
                <a:lnTo>
                  <a:pt x="1722" y="0"/>
                </a:lnTo>
                <a:lnTo>
                  <a:pt x="1660" y="0"/>
                </a:lnTo>
                <a:lnTo>
                  <a:pt x="1602" y="3"/>
                </a:lnTo>
                <a:lnTo>
                  <a:pt x="1544" y="7"/>
                </a:lnTo>
                <a:lnTo>
                  <a:pt x="1487" y="14"/>
                </a:lnTo>
                <a:lnTo>
                  <a:pt x="1435" y="25"/>
                </a:lnTo>
                <a:lnTo>
                  <a:pt x="1378" y="37"/>
                </a:lnTo>
                <a:lnTo>
                  <a:pt x="1310" y="55"/>
                </a:lnTo>
                <a:lnTo>
                  <a:pt x="1248" y="78"/>
                </a:lnTo>
                <a:lnTo>
                  <a:pt x="1190" y="97"/>
                </a:lnTo>
                <a:lnTo>
                  <a:pt x="1125" y="123"/>
                </a:lnTo>
                <a:lnTo>
                  <a:pt x="1064" y="152"/>
                </a:lnTo>
                <a:lnTo>
                  <a:pt x="1002" y="182"/>
                </a:lnTo>
                <a:lnTo>
                  <a:pt x="951" y="212"/>
                </a:lnTo>
                <a:lnTo>
                  <a:pt x="893" y="242"/>
                </a:lnTo>
                <a:lnTo>
                  <a:pt x="844" y="271"/>
                </a:lnTo>
                <a:lnTo>
                  <a:pt x="789" y="304"/>
                </a:lnTo>
                <a:lnTo>
                  <a:pt x="734" y="338"/>
                </a:lnTo>
                <a:lnTo>
                  <a:pt x="680" y="380"/>
                </a:lnTo>
                <a:lnTo>
                  <a:pt x="632" y="413"/>
                </a:lnTo>
                <a:lnTo>
                  <a:pt x="580" y="459"/>
                </a:lnTo>
                <a:lnTo>
                  <a:pt x="533" y="500"/>
                </a:lnTo>
                <a:lnTo>
                  <a:pt x="488" y="542"/>
                </a:lnTo>
                <a:lnTo>
                  <a:pt x="452" y="587"/>
                </a:lnTo>
                <a:lnTo>
                  <a:pt x="421" y="624"/>
                </a:lnTo>
                <a:lnTo>
                  <a:pt x="397" y="666"/>
                </a:lnTo>
                <a:lnTo>
                  <a:pt x="0" y="611"/>
                </a:lnTo>
                <a:lnTo>
                  <a:pt x="63" y="640"/>
                </a:lnTo>
                <a:lnTo>
                  <a:pt x="111" y="666"/>
                </a:lnTo>
                <a:lnTo>
                  <a:pt x="169" y="693"/>
                </a:lnTo>
                <a:lnTo>
                  <a:pt x="211" y="719"/>
                </a:lnTo>
                <a:lnTo>
                  <a:pt x="250" y="744"/>
                </a:lnTo>
                <a:lnTo>
                  <a:pt x="284" y="763"/>
                </a:lnTo>
                <a:lnTo>
                  <a:pt x="317" y="791"/>
                </a:lnTo>
                <a:lnTo>
                  <a:pt x="350" y="816"/>
                </a:lnTo>
                <a:lnTo>
                  <a:pt x="386" y="845"/>
                </a:lnTo>
                <a:lnTo>
                  <a:pt x="424" y="881"/>
                </a:lnTo>
                <a:lnTo>
                  <a:pt x="465" y="917"/>
                </a:lnTo>
                <a:lnTo>
                  <a:pt x="498" y="952"/>
                </a:lnTo>
                <a:lnTo>
                  <a:pt x="535" y="991"/>
                </a:lnTo>
                <a:lnTo>
                  <a:pt x="563" y="1025"/>
                </a:lnTo>
                <a:lnTo>
                  <a:pt x="594" y="1013"/>
                </a:lnTo>
                <a:lnTo>
                  <a:pt x="625" y="994"/>
                </a:lnTo>
                <a:lnTo>
                  <a:pt x="658" y="978"/>
                </a:lnTo>
                <a:lnTo>
                  <a:pt x="697" y="960"/>
                </a:lnTo>
                <a:lnTo>
                  <a:pt x="737" y="942"/>
                </a:lnTo>
                <a:lnTo>
                  <a:pt x="773" y="929"/>
                </a:lnTo>
                <a:lnTo>
                  <a:pt x="808" y="919"/>
                </a:lnTo>
                <a:lnTo>
                  <a:pt x="848" y="905"/>
                </a:lnTo>
                <a:lnTo>
                  <a:pt x="891" y="894"/>
                </a:lnTo>
                <a:lnTo>
                  <a:pt x="934" y="881"/>
                </a:lnTo>
                <a:lnTo>
                  <a:pt x="974" y="870"/>
                </a:lnTo>
                <a:lnTo>
                  <a:pt x="1012" y="859"/>
                </a:lnTo>
                <a:lnTo>
                  <a:pt x="1055" y="851"/>
                </a:lnTo>
                <a:lnTo>
                  <a:pt x="1095" y="841"/>
                </a:lnTo>
                <a:lnTo>
                  <a:pt x="1132" y="833"/>
                </a:lnTo>
                <a:lnTo>
                  <a:pt x="1177" y="822"/>
                </a:lnTo>
                <a:lnTo>
                  <a:pt x="1235" y="815"/>
                </a:lnTo>
                <a:lnTo>
                  <a:pt x="827" y="737"/>
                </a:lnTo>
                <a:lnTo>
                  <a:pt x="854" y="677"/>
                </a:lnTo>
                <a:lnTo>
                  <a:pt x="886" y="633"/>
                </a:lnTo>
                <a:lnTo>
                  <a:pt x="944" y="550"/>
                </a:lnTo>
                <a:lnTo>
                  <a:pt x="978" y="510"/>
                </a:lnTo>
                <a:lnTo>
                  <a:pt x="1012" y="473"/>
                </a:lnTo>
                <a:lnTo>
                  <a:pt x="1074" y="410"/>
                </a:lnTo>
                <a:lnTo>
                  <a:pt x="1112" y="373"/>
                </a:lnTo>
                <a:lnTo>
                  <a:pt x="1156" y="327"/>
                </a:lnTo>
                <a:lnTo>
                  <a:pt x="1197" y="293"/>
                </a:lnTo>
                <a:lnTo>
                  <a:pt x="1231" y="263"/>
                </a:lnTo>
                <a:lnTo>
                  <a:pt x="1266" y="235"/>
                </a:lnTo>
                <a:lnTo>
                  <a:pt x="1307" y="205"/>
                </a:lnTo>
                <a:lnTo>
                  <a:pt x="1351" y="175"/>
                </a:lnTo>
                <a:lnTo>
                  <a:pt x="1396" y="152"/>
                </a:lnTo>
                <a:lnTo>
                  <a:pt x="1439" y="126"/>
                </a:lnTo>
                <a:lnTo>
                  <a:pt x="1494" y="104"/>
                </a:lnTo>
                <a:lnTo>
                  <a:pt x="1544" y="86"/>
                </a:lnTo>
                <a:lnTo>
                  <a:pt x="1602" y="70"/>
                </a:lnTo>
                <a:lnTo>
                  <a:pt x="1657" y="55"/>
                </a:lnTo>
                <a:lnTo>
                  <a:pt x="1715" y="40"/>
                </a:lnTo>
                <a:lnTo>
                  <a:pt x="1777" y="27"/>
                </a:lnTo>
                <a:lnTo>
                  <a:pt x="1877" y="7"/>
                </a:lnTo>
                <a:close/>
              </a:path>
            </a:pathLst>
          </a:custGeom>
          <a:solidFill>
            <a:srgbClr val="FF0000"/>
          </a:solidFill>
          <a:ln w="12700" cap="flat" cmpd="sng">
            <a:noFill/>
            <a:prstDash val="solid"/>
            <a:round/>
            <a:headEnd/>
            <a:tailEnd/>
          </a:ln>
        </p:spPr>
        <p:txBody>
          <a:bodyPr anchor="ctr">
            <a:spAutoFit/>
          </a:bodyPr>
          <a:lstStyle/>
          <a:p>
            <a:endParaRPr lang="ja-JP" alt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
          <p:cNvSpPr>
            <a:spLocks noChangeArrowheads="1"/>
          </p:cNvSpPr>
          <p:nvPr/>
        </p:nvSpPr>
        <p:spPr bwMode="auto">
          <a:xfrm>
            <a:off x="325438" y="203200"/>
            <a:ext cx="5532437"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稼働ログ収集スクリプト</a:t>
            </a:r>
          </a:p>
        </p:txBody>
      </p:sp>
      <p:sp>
        <p:nvSpPr>
          <p:cNvPr id="25603" name="正方形/長方形 3"/>
          <p:cNvSpPr>
            <a:spLocks noChangeArrowheads="1"/>
          </p:cNvSpPr>
          <p:nvPr/>
        </p:nvSpPr>
        <p:spPr bwMode="auto">
          <a:xfrm>
            <a:off x="714375" y="1143000"/>
            <a:ext cx="7858125" cy="4748213"/>
          </a:xfrm>
          <a:prstGeom prst="rect">
            <a:avLst/>
          </a:prstGeom>
          <a:noFill/>
          <a:ln w="9525">
            <a:noFill/>
            <a:miter lim="800000"/>
            <a:headEnd/>
            <a:tailEnd/>
          </a:ln>
        </p:spPr>
        <p:txBody>
          <a:bodyPr>
            <a:spAutoFit/>
          </a:bodyPr>
          <a:lstStyle/>
          <a:p>
            <a:pPr>
              <a:lnSpc>
                <a:spcPts val="1100"/>
              </a:lnSpc>
            </a:pPr>
            <a:r>
              <a:rPr lang="en-US" altLang="ja-JP" sz="1000">
                <a:latin typeface="ＭＳ Ｐゴシック" pitchFamily="50" charset="-128"/>
              </a:rPr>
              <a:t>set serveroutput on</a:t>
            </a:r>
          </a:p>
          <a:p>
            <a:pPr>
              <a:lnSpc>
                <a:spcPts val="1100"/>
              </a:lnSpc>
            </a:pPr>
            <a:r>
              <a:rPr lang="en-US" altLang="ja-JP" sz="1000">
                <a:latin typeface="ＭＳ Ｐゴシック" pitchFamily="50" charset="-128"/>
              </a:rPr>
              <a:t>declare</a:t>
            </a:r>
          </a:p>
          <a:p>
            <a:pPr>
              <a:lnSpc>
                <a:spcPts val="1100"/>
              </a:lnSpc>
            </a:pPr>
            <a:r>
              <a:rPr lang="en-US" altLang="ja-JP" sz="1000">
                <a:latin typeface="ＭＳ Ｐゴシック" pitchFamily="50" charset="-128"/>
              </a:rPr>
              <a:t>  fp   utl_file.file_type;</a:t>
            </a:r>
          </a:p>
          <a:p>
            <a:pPr>
              <a:lnSpc>
                <a:spcPts val="1100"/>
              </a:lnSpc>
            </a:pPr>
            <a:r>
              <a:rPr lang="en-US" altLang="ja-JP" sz="1000">
                <a:latin typeface="ＭＳ Ｐゴシック" pitchFamily="50" charset="-128"/>
              </a:rPr>
              <a:t>begin</a:t>
            </a:r>
          </a:p>
          <a:p>
            <a:pPr>
              <a:lnSpc>
                <a:spcPts val="1100"/>
              </a:lnSpc>
            </a:pPr>
            <a:endParaRPr lang="en-US" altLang="ja-JP" sz="1000">
              <a:latin typeface="ＭＳ Ｐゴシック" pitchFamily="50" charset="-128"/>
            </a:endParaRPr>
          </a:p>
          <a:p>
            <a:pPr>
              <a:lnSpc>
                <a:spcPts val="1100"/>
              </a:lnSpc>
            </a:pPr>
            <a:r>
              <a:rPr lang="en-US" altLang="ja-JP" sz="1000">
                <a:latin typeface="ＭＳ Ｐゴシック" pitchFamily="50" charset="-128"/>
              </a:rPr>
              <a:t>  while ( 1 = 1 ) loop</a:t>
            </a:r>
          </a:p>
          <a:p>
            <a:pPr>
              <a:lnSpc>
                <a:spcPts val="1100"/>
              </a:lnSpc>
            </a:pPr>
            <a:r>
              <a:rPr lang="en-US" altLang="ja-JP" sz="1000">
                <a:latin typeface="ＭＳ Ｐゴシック" pitchFamily="50" charset="-128"/>
              </a:rPr>
              <a:t>    fp := utl_file.fopen('d:\temp','instance_waits.csv','a');</a:t>
            </a:r>
          </a:p>
          <a:p>
            <a:pPr>
              <a:lnSpc>
                <a:spcPts val="1100"/>
              </a:lnSpc>
            </a:pPr>
            <a:endParaRPr lang="en-US" altLang="ja-JP" sz="1000">
              <a:latin typeface="ＭＳ Ｐゴシック" pitchFamily="50" charset="-128"/>
            </a:endParaRPr>
          </a:p>
          <a:p>
            <a:pPr>
              <a:lnSpc>
                <a:spcPts val="1100"/>
              </a:lnSpc>
            </a:pPr>
            <a:r>
              <a:rPr lang="en-US" altLang="ja-JP" sz="1000">
                <a:latin typeface="ＭＳ Ｐゴシック" pitchFamily="50" charset="-128"/>
              </a:rPr>
              <a:t>    for rec in (</a:t>
            </a:r>
          </a:p>
          <a:p>
            <a:pPr>
              <a:lnSpc>
                <a:spcPts val="1100"/>
              </a:lnSpc>
            </a:pPr>
            <a:r>
              <a:rPr lang="en-US" altLang="ja-JP" sz="1000">
                <a:latin typeface="ＭＳ Ｐゴシック" pitchFamily="50" charset="-128"/>
              </a:rPr>
              <a:t>      SELECT TO_CHAR( SYSDATE, 'yyyy/mm/dd hh24:mi:ss' ) logging_time ,</a:t>
            </a:r>
          </a:p>
          <a:p>
            <a:pPr>
              <a:lnSpc>
                <a:spcPts val="1100"/>
              </a:lnSpc>
            </a:pPr>
            <a:r>
              <a:rPr lang="en-US" altLang="ja-JP" sz="1000">
                <a:latin typeface="ＭＳ Ｐゴシック" pitchFamily="50" charset="-128"/>
              </a:rPr>
              <a:t>             event ,</a:t>
            </a:r>
          </a:p>
          <a:p>
            <a:pPr>
              <a:lnSpc>
                <a:spcPts val="1100"/>
              </a:lnSpc>
            </a:pPr>
            <a:r>
              <a:rPr lang="en-US" altLang="ja-JP" sz="1000">
                <a:latin typeface="ＭＳ Ｐゴシック" pitchFamily="50" charset="-128"/>
              </a:rPr>
              <a:t>             time_waited</a:t>
            </a:r>
          </a:p>
          <a:p>
            <a:pPr>
              <a:lnSpc>
                <a:spcPts val="1100"/>
              </a:lnSpc>
            </a:pPr>
            <a:r>
              <a:rPr lang="en-US" altLang="ja-JP" sz="1000">
                <a:latin typeface="ＭＳ Ｐゴシック" pitchFamily="50" charset="-128"/>
              </a:rPr>
              <a:t>      FROM   v$system_event</a:t>
            </a:r>
          </a:p>
          <a:p>
            <a:pPr>
              <a:lnSpc>
                <a:spcPts val="1100"/>
              </a:lnSpc>
            </a:pPr>
            <a:r>
              <a:rPr lang="en-US" altLang="ja-JP" sz="1000">
                <a:latin typeface="ＭＳ Ｐゴシック" pitchFamily="50" charset="-128"/>
              </a:rPr>
              <a:t>      where  event not in (</a:t>
            </a:r>
          </a:p>
          <a:p>
            <a:pPr>
              <a:lnSpc>
                <a:spcPts val="1100"/>
              </a:lnSpc>
            </a:pPr>
            <a:r>
              <a:rPr lang="en-US" altLang="ja-JP" sz="1000">
                <a:latin typeface="ＭＳ Ｐゴシック" pitchFamily="50" charset="-128"/>
              </a:rPr>
              <a:t>                   'ASM background timer',</a:t>
            </a:r>
          </a:p>
          <a:p>
            <a:pPr>
              <a:lnSpc>
                <a:spcPts val="1100"/>
              </a:lnSpc>
            </a:pPr>
            <a:r>
              <a:rPr lang="ja-JP" altLang="en-US" sz="1000">
                <a:latin typeface="ＭＳ Ｐゴシック" pitchFamily="50" charset="-128"/>
              </a:rPr>
              <a:t>　　　　　　　　　</a:t>
            </a:r>
            <a:r>
              <a:rPr lang="en-US" altLang="ja-JP" sz="1000">
                <a:latin typeface="ＭＳ Ｐゴシック" pitchFamily="50" charset="-128"/>
              </a:rPr>
              <a:t>… (</a:t>
            </a:r>
            <a:r>
              <a:rPr lang="ja-JP" altLang="en-US" sz="1000">
                <a:latin typeface="ＭＳ Ｐゴシック" pitchFamily="50" charset="-128"/>
              </a:rPr>
              <a:t>中略</a:t>
            </a:r>
            <a:r>
              <a:rPr lang="en-US" altLang="ja-JP" sz="1000">
                <a:latin typeface="ＭＳ Ｐゴシック" pitchFamily="50" charset="-128"/>
              </a:rPr>
              <a:t>)</a:t>
            </a:r>
          </a:p>
          <a:p>
            <a:pPr>
              <a:lnSpc>
                <a:spcPts val="1100"/>
              </a:lnSpc>
            </a:pPr>
            <a:r>
              <a:rPr lang="en-US" altLang="ja-JP" sz="1000">
                <a:latin typeface="ＭＳ Ｐゴシック" pitchFamily="50" charset="-128"/>
              </a:rPr>
              <a:t>                   'watchdog main loop'</a:t>
            </a:r>
          </a:p>
          <a:p>
            <a:pPr>
              <a:lnSpc>
                <a:spcPts val="1100"/>
              </a:lnSpc>
            </a:pPr>
            <a:r>
              <a:rPr lang="en-US" altLang="ja-JP" sz="1000">
                <a:latin typeface="ＭＳ Ｐゴシック" pitchFamily="50" charset="-128"/>
              </a:rPr>
              <a:t>              )</a:t>
            </a:r>
          </a:p>
          <a:p>
            <a:pPr>
              <a:lnSpc>
                <a:spcPts val="1100"/>
              </a:lnSpc>
            </a:pPr>
            <a:r>
              <a:rPr lang="en-US" altLang="ja-JP" sz="1000">
                <a:latin typeface="ＭＳ Ｐゴシック" pitchFamily="50" charset="-128"/>
              </a:rPr>
              <a:t>    ) loop</a:t>
            </a:r>
          </a:p>
          <a:p>
            <a:pPr>
              <a:lnSpc>
                <a:spcPts val="1100"/>
              </a:lnSpc>
            </a:pPr>
            <a:endParaRPr lang="en-US" altLang="ja-JP" sz="1000">
              <a:latin typeface="ＭＳ Ｐゴシック" pitchFamily="50" charset="-128"/>
            </a:endParaRPr>
          </a:p>
          <a:p>
            <a:pPr>
              <a:lnSpc>
                <a:spcPts val="1100"/>
              </a:lnSpc>
            </a:pPr>
            <a:r>
              <a:rPr lang="en-US" altLang="ja-JP" sz="1000">
                <a:latin typeface="ＭＳ Ｐゴシック" pitchFamily="50" charset="-128"/>
              </a:rPr>
              <a:t>      utl_file.put_line( fp , '="' || rec.logging_time || '",' || rec.event  || ',' || rec.time_waited );</a:t>
            </a:r>
          </a:p>
          <a:p>
            <a:pPr>
              <a:lnSpc>
                <a:spcPts val="1100"/>
              </a:lnSpc>
            </a:pPr>
            <a:r>
              <a:rPr lang="en-US" altLang="ja-JP" sz="1000">
                <a:latin typeface="ＭＳ Ｐゴシック" pitchFamily="50" charset="-128"/>
              </a:rPr>
              <a:t>    end loop; </a:t>
            </a:r>
          </a:p>
          <a:p>
            <a:pPr>
              <a:lnSpc>
                <a:spcPts val="1100"/>
              </a:lnSpc>
            </a:pPr>
            <a:endParaRPr lang="en-US" altLang="ja-JP" sz="1000">
              <a:latin typeface="ＭＳ Ｐゴシック" pitchFamily="50" charset="-128"/>
            </a:endParaRPr>
          </a:p>
          <a:p>
            <a:pPr>
              <a:lnSpc>
                <a:spcPts val="1100"/>
              </a:lnSpc>
            </a:pPr>
            <a:r>
              <a:rPr lang="en-US" altLang="ja-JP" sz="1000">
                <a:latin typeface="ＭＳ Ｐゴシック" pitchFamily="50" charset="-128"/>
              </a:rPr>
              <a:t>    utl_file.fclose(fp);</a:t>
            </a:r>
          </a:p>
          <a:p>
            <a:pPr>
              <a:lnSpc>
                <a:spcPts val="1100"/>
              </a:lnSpc>
            </a:pPr>
            <a:r>
              <a:rPr lang="en-US" altLang="ja-JP" sz="1000">
                <a:latin typeface="ＭＳ Ｐゴシック" pitchFamily="50" charset="-128"/>
              </a:rPr>
              <a:t>    dbms_lock.sleep (60); -- </a:t>
            </a:r>
            <a:r>
              <a:rPr lang="ja-JP" altLang="en-US" sz="1000">
                <a:latin typeface="ＭＳ Ｐゴシック" pitchFamily="50" charset="-128"/>
              </a:rPr>
              <a:t>データ収集頻度：「</a:t>
            </a:r>
            <a:r>
              <a:rPr lang="en-US" altLang="ja-JP" sz="1000">
                <a:latin typeface="ＭＳ Ｐゴシック" pitchFamily="50" charset="-128"/>
              </a:rPr>
              <a:t>1</a:t>
            </a:r>
            <a:r>
              <a:rPr lang="ja-JP" altLang="en-US" sz="1000">
                <a:latin typeface="ＭＳ Ｐゴシック" pitchFamily="50" charset="-128"/>
              </a:rPr>
              <a:t>回</a:t>
            </a:r>
            <a:r>
              <a:rPr lang="en-US" altLang="ja-JP" sz="1000">
                <a:latin typeface="ＭＳ Ｐゴシック" pitchFamily="50" charset="-128"/>
              </a:rPr>
              <a:t>/1</a:t>
            </a:r>
            <a:r>
              <a:rPr lang="ja-JP" altLang="en-US" sz="1000">
                <a:latin typeface="ＭＳ Ｐゴシック" pitchFamily="50" charset="-128"/>
              </a:rPr>
              <a:t>分」推奨</a:t>
            </a:r>
          </a:p>
          <a:p>
            <a:pPr>
              <a:lnSpc>
                <a:spcPts val="1100"/>
              </a:lnSpc>
            </a:pPr>
            <a:r>
              <a:rPr lang="ja-JP" altLang="en-US" sz="1000">
                <a:latin typeface="ＭＳ Ｐゴシック" pitchFamily="50" charset="-128"/>
              </a:rPr>
              <a:t>  </a:t>
            </a:r>
            <a:r>
              <a:rPr lang="en-US" altLang="ja-JP" sz="1000">
                <a:latin typeface="ＭＳ Ｐゴシック" pitchFamily="50" charset="-128"/>
              </a:rPr>
              <a:t>end loop;</a:t>
            </a:r>
          </a:p>
          <a:p>
            <a:pPr>
              <a:lnSpc>
                <a:spcPts val="1100"/>
              </a:lnSpc>
            </a:pPr>
            <a:endParaRPr lang="en-US" altLang="ja-JP" sz="1000">
              <a:latin typeface="ＭＳ Ｐゴシック" pitchFamily="50" charset="-128"/>
            </a:endParaRPr>
          </a:p>
          <a:p>
            <a:pPr>
              <a:lnSpc>
                <a:spcPts val="1100"/>
              </a:lnSpc>
            </a:pPr>
            <a:r>
              <a:rPr lang="en-US" altLang="ja-JP" sz="1000">
                <a:latin typeface="ＭＳ Ｐゴシック" pitchFamily="50" charset="-128"/>
              </a:rPr>
              <a:t>exception</a:t>
            </a:r>
          </a:p>
          <a:p>
            <a:pPr>
              <a:lnSpc>
                <a:spcPts val="1100"/>
              </a:lnSpc>
            </a:pPr>
            <a:r>
              <a:rPr lang="en-US" altLang="ja-JP" sz="1000">
                <a:latin typeface="ＭＳ Ｐゴシック" pitchFamily="50" charset="-128"/>
              </a:rPr>
              <a:t>  when others</a:t>
            </a:r>
          </a:p>
          <a:p>
            <a:pPr>
              <a:lnSpc>
                <a:spcPts val="1100"/>
              </a:lnSpc>
            </a:pPr>
            <a:r>
              <a:rPr lang="en-US" altLang="ja-JP" sz="1000">
                <a:latin typeface="ＭＳ Ｐゴシック" pitchFamily="50" charset="-128"/>
              </a:rPr>
              <a:t>  then</a:t>
            </a:r>
          </a:p>
          <a:p>
            <a:pPr>
              <a:lnSpc>
                <a:spcPts val="1100"/>
              </a:lnSpc>
            </a:pPr>
            <a:r>
              <a:rPr lang="en-US" altLang="ja-JP" sz="1000">
                <a:latin typeface="ＭＳ Ｐゴシック" pitchFamily="50" charset="-128"/>
              </a:rPr>
              <a:t>    dbms_output.put_line('file output error' || to_char(sysdate, 'yyyy/mm/dd hh24:mi:ss') || sqlcode || ',' || sqlerrm) ;</a:t>
            </a:r>
          </a:p>
          <a:p>
            <a:pPr>
              <a:lnSpc>
                <a:spcPts val="1100"/>
              </a:lnSpc>
            </a:pPr>
            <a:r>
              <a:rPr lang="en-US" altLang="ja-JP" sz="1000">
                <a:latin typeface="ＭＳ Ｐゴシック" pitchFamily="50" charset="-128"/>
              </a:rPr>
              <a:t>end; </a:t>
            </a:r>
          </a:p>
          <a:p>
            <a:pPr>
              <a:lnSpc>
                <a:spcPts val="1100"/>
              </a:lnSpc>
            </a:pPr>
            <a:endParaRPr lang="en-US" altLang="ja-JP" sz="1000">
              <a:latin typeface="ＭＳ Ｐゴシック" pitchFamily="50" charset="-128"/>
            </a:endParaRPr>
          </a:p>
        </p:txBody>
      </p:sp>
      <p:sp>
        <p:nvSpPr>
          <p:cNvPr id="25604" name="正方形/長方形 3"/>
          <p:cNvSpPr>
            <a:spLocks noChangeArrowheads="1"/>
          </p:cNvSpPr>
          <p:nvPr/>
        </p:nvSpPr>
        <p:spPr bwMode="auto">
          <a:xfrm>
            <a:off x="387350" y="795338"/>
            <a:ext cx="1279525" cy="339725"/>
          </a:xfrm>
          <a:prstGeom prst="rect">
            <a:avLst/>
          </a:prstGeom>
          <a:noFill/>
          <a:ln w="9525">
            <a:noFill/>
            <a:miter lim="800000"/>
            <a:headEnd/>
            <a:tailEnd/>
          </a:ln>
        </p:spPr>
        <p:txBody>
          <a:bodyPr wrap="none">
            <a:spAutoFit/>
          </a:bodyPr>
          <a:lstStyle/>
          <a:p>
            <a:r>
              <a:rPr lang="ja-JP" altLang="en-US" sz="1600">
                <a:solidFill>
                  <a:srgbClr val="FF0000"/>
                </a:solidFill>
                <a:latin typeface="HGP創英角ｺﾞｼｯｸUB" pitchFamily="50" charset="-128"/>
                <a:ea typeface="HGP創英角ｺﾞｼｯｸUB" pitchFamily="50" charset="-128"/>
              </a:rPr>
              <a:t>■ </a:t>
            </a:r>
            <a:r>
              <a:rPr lang="ja-JP" altLang="en-US" sz="1600">
                <a:latin typeface="HGP創英角ｺﾞｼｯｸUB" pitchFamily="50" charset="-128"/>
                <a:ea typeface="HGP創英角ｺﾞｼｯｸUB" pitchFamily="50" charset="-128"/>
              </a:rPr>
              <a:t>待機指標</a:t>
            </a:r>
          </a:p>
        </p:txBody>
      </p:sp>
      <p:pic>
        <p:nvPicPr>
          <p:cNvPr id="25605" name="Picture 5"/>
          <p:cNvPicPr>
            <a:picLocks noChangeAspect="1" noChangeArrowheads="1"/>
          </p:cNvPicPr>
          <p:nvPr/>
        </p:nvPicPr>
        <p:blipFill>
          <a:blip r:embed="rId3" cstate="print"/>
          <a:srcRect/>
          <a:stretch>
            <a:fillRect/>
          </a:stretch>
        </p:blipFill>
        <p:spPr bwMode="auto">
          <a:xfrm>
            <a:off x="4714875" y="2357438"/>
            <a:ext cx="4105275" cy="742950"/>
          </a:xfrm>
          <a:prstGeom prst="rect">
            <a:avLst/>
          </a:prstGeom>
          <a:noFill/>
          <a:ln w="1">
            <a:noFill/>
            <a:miter lim="800000"/>
            <a:headEnd/>
            <a:tailEnd/>
          </a:ln>
        </p:spPr>
      </p:pic>
      <p:sp>
        <p:nvSpPr>
          <p:cNvPr id="25606" name="Freeform 790"/>
          <p:cNvSpPr>
            <a:spLocks/>
          </p:cNvSpPr>
          <p:nvPr/>
        </p:nvSpPr>
        <p:spPr bwMode="auto">
          <a:xfrm rot="10800000">
            <a:off x="4857750" y="3143250"/>
            <a:ext cx="508000" cy="406400"/>
          </a:xfrm>
          <a:custGeom>
            <a:avLst/>
            <a:gdLst>
              <a:gd name="T0" fmla="*/ 2147483647 w 1877"/>
              <a:gd name="T1" fmla="*/ 0 h 1025"/>
              <a:gd name="T2" fmla="*/ 2147483647 w 1877"/>
              <a:gd name="T3" fmla="*/ 0 h 1025"/>
              <a:gd name="T4" fmla="*/ 2147483647 w 1877"/>
              <a:gd name="T5" fmla="*/ 2147483647 h 1025"/>
              <a:gd name="T6" fmla="*/ 2147483647 w 1877"/>
              <a:gd name="T7" fmla="*/ 2147483647 h 1025"/>
              <a:gd name="T8" fmla="*/ 2147483647 w 1877"/>
              <a:gd name="T9" fmla="*/ 2147483647 h 1025"/>
              <a:gd name="T10" fmla="*/ 2147483647 w 1877"/>
              <a:gd name="T11" fmla="*/ 2147483647 h 1025"/>
              <a:gd name="T12" fmla="*/ 2147483647 w 1877"/>
              <a:gd name="T13" fmla="*/ 2147483647 h 1025"/>
              <a:gd name="T14" fmla="*/ 2147483647 w 1877"/>
              <a:gd name="T15" fmla="*/ 2147483647 h 1025"/>
              <a:gd name="T16" fmla="*/ 2147483647 w 1877"/>
              <a:gd name="T17" fmla="*/ 2147483647 h 1025"/>
              <a:gd name="T18" fmla="*/ 2147483647 w 1877"/>
              <a:gd name="T19" fmla="*/ 2147483647 h 1025"/>
              <a:gd name="T20" fmla="*/ 2147483647 w 1877"/>
              <a:gd name="T21" fmla="*/ 2147483647 h 1025"/>
              <a:gd name="T22" fmla="*/ 2147483647 w 1877"/>
              <a:gd name="T23" fmla="*/ 2147483647 h 1025"/>
              <a:gd name="T24" fmla="*/ 2147483647 w 1877"/>
              <a:gd name="T25" fmla="*/ 2147483647 h 1025"/>
              <a:gd name="T26" fmla="*/ 2147483647 w 1877"/>
              <a:gd name="T27" fmla="*/ 2147483647 h 1025"/>
              <a:gd name="T28" fmla="*/ 2147483647 w 1877"/>
              <a:gd name="T29" fmla="*/ 2147483647 h 1025"/>
              <a:gd name="T30" fmla="*/ 2147483647 w 1877"/>
              <a:gd name="T31" fmla="*/ 2147483647 h 1025"/>
              <a:gd name="T32" fmla="*/ 2147483647 w 1877"/>
              <a:gd name="T33" fmla="*/ 2147483647 h 1025"/>
              <a:gd name="T34" fmla="*/ 2147483647 w 1877"/>
              <a:gd name="T35" fmla="*/ 2147483647 h 1025"/>
              <a:gd name="T36" fmla="*/ 2147483647 w 1877"/>
              <a:gd name="T37" fmla="*/ 2147483647 h 1025"/>
              <a:gd name="T38" fmla="*/ 2147483647 w 1877"/>
              <a:gd name="T39" fmla="*/ 2147483647 h 1025"/>
              <a:gd name="T40" fmla="*/ 2147483647 w 1877"/>
              <a:gd name="T41" fmla="*/ 2147483647 h 1025"/>
              <a:gd name="T42" fmla="*/ 2147483647 w 1877"/>
              <a:gd name="T43" fmla="*/ 2147483647 h 1025"/>
              <a:gd name="T44" fmla="*/ 2147483647 w 1877"/>
              <a:gd name="T45" fmla="*/ 2147483647 h 1025"/>
              <a:gd name="T46" fmla="*/ 2147483647 w 1877"/>
              <a:gd name="T47" fmla="*/ 2147483647 h 1025"/>
              <a:gd name="T48" fmla="*/ 2147483647 w 1877"/>
              <a:gd name="T49" fmla="*/ 2147483647 h 1025"/>
              <a:gd name="T50" fmla="*/ 2147483647 w 1877"/>
              <a:gd name="T51" fmla="*/ 2147483647 h 1025"/>
              <a:gd name="T52" fmla="*/ 2147483647 w 1877"/>
              <a:gd name="T53" fmla="*/ 2147483647 h 1025"/>
              <a:gd name="T54" fmla="*/ 2147483647 w 1877"/>
              <a:gd name="T55" fmla="*/ 2147483647 h 1025"/>
              <a:gd name="T56" fmla="*/ 2147483647 w 1877"/>
              <a:gd name="T57" fmla="*/ 2147483647 h 1025"/>
              <a:gd name="T58" fmla="*/ 2147483647 w 1877"/>
              <a:gd name="T59" fmla="*/ 2147483647 h 1025"/>
              <a:gd name="T60" fmla="*/ 2147483647 w 1877"/>
              <a:gd name="T61" fmla="*/ 2147483647 h 1025"/>
              <a:gd name="T62" fmla="*/ 2147483647 w 1877"/>
              <a:gd name="T63" fmla="*/ 2147483647 h 1025"/>
              <a:gd name="T64" fmla="*/ 2147483647 w 1877"/>
              <a:gd name="T65" fmla="*/ 2147483647 h 1025"/>
              <a:gd name="T66" fmla="*/ 2147483647 w 1877"/>
              <a:gd name="T67" fmla="*/ 2147483647 h 1025"/>
              <a:gd name="T68" fmla="*/ 2147483647 w 1877"/>
              <a:gd name="T69" fmla="*/ 2147483647 h 1025"/>
              <a:gd name="T70" fmla="*/ 2147483647 w 1877"/>
              <a:gd name="T71" fmla="*/ 2147483647 h 1025"/>
              <a:gd name="T72" fmla="*/ 2147483647 w 1877"/>
              <a:gd name="T73" fmla="*/ 2147483647 h 1025"/>
              <a:gd name="T74" fmla="*/ 2147483647 w 1877"/>
              <a:gd name="T75" fmla="*/ 2147483647 h 1025"/>
              <a:gd name="T76" fmla="*/ 2147483647 w 1877"/>
              <a:gd name="T77" fmla="*/ 2147483647 h 1025"/>
              <a:gd name="T78" fmla="*/ 2147483647 w 1877"/>
              <a:gd name="T79" fmla="*/ 2147483647 h 1025"/>
              <a:gd name="T80" fmla="*/ 2147483647 w 1877"/>
              <a:gd name="T81" fmla="*/ 2147483647 h 10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77"/>
              <a:gd name="T124" fmla="*/ 0 h 1025"/>
              <a:gd name="T125" fmla="*/ 1877 w 1877"/>
              <a:gd name="T126" fmla="*/ 1025 h 10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77" h="1025">
                <a:moveTo>
                  <a:pt x="1877" y="7"/>
                </a:moveTo>
                <a:lnTo>
                  <a:pt x="1772" y="0"/>
                </a:lnTo>
                <a:lnTo>
                  <a:pt x="1722" y="0"/>
                </a:lnTo>
                <a:lnTo>
                  <a:pt x="1660" y="0"/>
                </a:lnTo>
                <a:lnTo>
                  <a:pt x="1602" y="3"/>
                </a:lnTo>
                <a:lnTo>
                  <a:pt x="1544" y="7"/>
                </a:lnTo>
                <a:lnTo>
                  <a:pt x="1487" y="14"/>
                </a:lnTo>
                <a:lnTo>
                  <a:pt x="1435" y="25"/>
                </a:lnTo>
                <a:lnTo>
                  <a:pt x="1378" y="37"/>
                </a:lnTo>
                <a:lnTo>
                  <a:pt x="1310" y="55"/>
                </a:lnTo>
                <a:lnTo>
                  <a:pt x="1248" y="78"/>
                </a:lnTo>
                <a:lnTo>
                  <a:pt x="1190" y="97"/>
                </a:lnTo>
                <a:lnTo>
                  <a:pt x="1125" y="123"/>
                </a:lnTo>
                <a:lnTo>
                  <a:pt x="1064" y="152"/>
                </a:lnTo>
                <a:lnTo>
                  <a:pt x="1002" y="182"/>
                </a:lnTo>
                <a:lnTo>
                  <a:pt x="951" y="212"/>
                </a:lnTo>
                <a:lnTo>
                  <a:pt x="893" y="242"/>
                </a:lnTo>
                <a:lnTo>
                  <a:pt x="844" y="271"/>
                </a:lnTo>
                <a:lnTo>
                  <a:pt x="789" y="304"/>
                </a:lnTo>
                <a:lnTo>
                  <a:pt x="734" y="338"/>
                </a:lnTo>
                <a:lnTo>
                  <a:pt x="680" y="380"/>
                </a:lnTo>
                <a:lnTo>
                  <a:pt x="632" y="413"/>
                </a:lnTo>
                <a:lnTo>
                  <a:pt x="580" y="459"/>
                </a:lnTo>
                <a:lnTo>
                  <a:pt x="533" y="500"/>
                </a:lnTo>
                <a:lnTo>
                  <a:pt x="488" y="542"/>
                </a:lnTo>
                <a:lnTo>
                  <a:pt x="452" y="587"/>
                </a:lnTo>
                <a:lnTo>
                  <a:pt x="421" y="624"/>
                </a:lnTo>
                <a:lnTo>
                  <a:pt x="397" y="666"/>
                </a:lnTo>
                <a:lnTo>
                  <a:pt x="0" y="611"/>
                </a:lnTo>
                <a:lnTo>
                  <a:pt x="63" y="640"/>
                </a:lnTo>
                <a:lnTo>
                  <a:pt x="111" y="666"/>
                </a:lnTo>
                <a:lnTo>
                  <a:pt x="169" y="693"/>
                </a:lnTo>
                <a:lnTo>
                  <a:pt x="211" y="719"/>
                </a:lnTo>
                <a:lnTo>
                  <a:pt x="250" y="744"/>
                </a:lnTo>
                <a:lnTo>
                  <a:pt x="284" y="763"/>
                </a:lnTo>
                <a:lnTo>
                  <a:pt x="317" y="791"/>
                </a:lnTo>
                <a:lnTo>
                  <a:pt x="350" y="816"/>
                </a:lnTo>
                <a:lnTo>
                  <a:pt x="386" y="845"/>
                </a:lnTo>
                <a:lnTo>
                  <a:pt x="424" y="881"/>
                </a:lnTo>
                <a:lnTo>
                  <a:pt x="465" y="917"/>
                </a:lnTo>
                <a:lnTo>
                  <a:pt x="498" y="952"/>
                </a:lnTo>
                <a:lnTo>
                  <a:pt x="535" y="991"/>
                </a:lnTo>
                <a:lnTo>
                  <a:pt x="563" y="1025"/>
                </a:lnTo>
                <a:lnTo>
                  <a:pt x="594" y="1013"/>
                </a:lnTo>
                <a:lnTo>
                  <a:pt x="625" y="994"/>
                </a:lnTo>
                <a:lnTo>
                  <a:pt x="658" y="978"/>
                </a:lnTo>
                <a:lnTo>
                  <a:pt x="697" y="960"/>
                </a:lnTo>
                <a:lnTo>
                  <a:pt x="737" y="942"/>
                </a:lnTo>
                <a:lnTo>
                  <a:pt x="773" y="929"/>
                </a:lnTo>
                <a:lnTo>
                  <a:pt x="808" y="919"/>
                </a:lnTo>
                <a:lnTo>
                  <a:pt x="848" y="905"/>
                </a:lnTo>
                <a:lnTo>
                  <a:pt x="891" y="894"/>
                </a:lnTo>
                <a:lnTo>
                  <a:pt x="934" y="881"/>
                </a:lnTo>
                <a:lnTo>
                  <a:pt x="974" y="870"/>
                </a:lnTo>
                <a:lnTo>
                  <a:pt x="1012" y="859"/>
                </a:lnTo>
                <a:lnTo>
                  <a:pt x="1055" y="851"/>
                </a:lnTo>
                <a:lnTo>
                  <a:pt x="1095" y="841"/>
                </a:lnTo>
                <a:lnTo>
                  <a:pt x="1132" y="833"/>
                </a:lnTo>
                <a:lnTo>
                  <a:pt x="1177" y="822"/>
                </a:lnTo>
                <a:lnTo>
                  <a:pt x="1235" y="815"/>
                </a:lnTo>
                <a:lnTo>
                  <a:pt x="827" y="737"/>
                </a:lnTo>
                <a:lnTo>
                  <a:pt x="854" y="677"/>
                </a:lnTo>
                <a:lnTo>
                  <a:pt x="886" y="633"/>
                </a:lnTo>
                <a:lnTo>
                  <a:pt x="944" y="550"/>
                </a:lnTo>
                <a:lnTo>
                  <a:pt x="978" y="510"/>
                </a:lnTo>
                <a:lnTo>
                  <a:pt x="1012" y="473"/>
                </a:lnTo>
                <a:lnTo>
                  <a:pt x="1074" y="410"/>
                </a:lnTo>
                <a:lnTo>
                  <a:pt x="1112" y="373"/>
                </a:lnTo>
                <a:lnTo>
                  <a:pt x="1156" y="327"/>
                </a:lnTo>
                <a:lnTo>
                  <a:pt x="1197" y="293"/>
                </a:lnTo>
                <a:lnTo>
                  <a:pt x="1231" y="263"/>
                </a:lnTo>
                <a:lnTo>
                  <a:pt x="1266" y="235"/>
                </a:lnTo>
                <a:lnTo>
                  <a:pt x="1307" y="205"/>
                </a:lnTo>
                <a:lnTo>
                  <a:pt x="1351" y="175"/>
                </a:lnTo>
                <a:lnTo>
                  <a:pt x="1396" y="152"/>
                </a:lnTo>
                <a:lnTo>
                  <a:pt x="1439" y="126"/>
                </a:lnTo>
                <a:lnTo>
                  <a:pt x="1494" y="104"/>
                </a:lnTo>
                <a:lnTo>
                  <a:pt x="1544" y="86"/>
                </a:lnTo>
                <a:lnTo>
                  <a:pt x="1602" y="70"/>
                </a:lnTo>
                <a:lnTo>
                  <a:pt x="1657" y="55"/>
                </a:lnTo>
                <a:lnTo>
                  <a:pt x="1715" y="40"/>
                </a:lnTo>
                <a:lnTo>
                  <a:pt x="1777" y="27"/>
                </a:lnTo>
                <a:lnTo>
                  <a:pt x="1877" y="7"/>
                </a:lnTo>
                <a:close/>
              </a:path>
            </a:pathLst>
          </a:custGeom>
          <a:solidFill>
            <a:srgbClr val="FF0000"/>
          </a:solidFill>
          <a:ln w="12700" cap="flat" cmpd="sng">
            <a:noFill/>
            <a:prstDash val="solid"/>
            <a:round/>
            <a:headEnd/>
            <a:tailEnd/>
          </a:ln>
        </p:spPr>
        <p:txBody>
          <a:bodyPr anchor="ctr">
            <a:spAutoFit/>
          </a:bodyPr>
          <a:lstStyle/>
          <a:p>
            <a:endParaRPr lang="ja-JP" altLang="en-US"/>
          </a:p>
        </p:txBody>
      </p:sp>
      <p:pic>
        <p:nvPicPr>
          <p:cNvPr id="25607" name="Picture 7"/>
          <p:cNvPicPr>
            <a:picLocks noChangeAspect="1" noChangeArrowheads="1"/>
          </p:cNvPicPr>
          <p:nvPr/>
        </p:nvPicPr>
        <p:blipFill>
          <a:blip r:embed="rId4" cstate="print"/>
          <a:srcRect/>
          <a:stretch>
            <a:fillRect/>
          </a:stretch>
        </p:blipFill>
        <p:spPr bwMode="auto">
          <a:xfrm>
            <a:off x="3429000" y="1214438"/>
            <a:ext cx="5429250" cy="666750"/>
          </a:xfrm>
          <a:prstGeom prst="rect">
            <a:avLst/>
          </a:prstGeom>
          <a:noFill/>
          <a:ln w="9525" algn="ctr">
            <a:noFill/>
            <a:miter lim="800000"/>
            <a:headEnd/>
            <a:tailEnd/>
          </a:ln>
        </p:spPr>
      </p:pic>
      <p:sp>
        <p:nvSpPr>
          <p:cNvPr id="25608" name="Freeform 790"/>
          <p:cNvSpPr>
            <a:spLocks/>
          </p:cNvSpPr>
          <p:nvPr/>
        </p:nvSpPr>
        <p:spPr bwMode="auto">
          <a:xfrm rot="10800000">
            <a:off x="6572250" y="2000250"/>
            <a:ext cx="508000" cy="406400"/>
          </a:xfrm>
          <a:custGeom>
            <a:avLst/>
            <a:gdLst>
              <a:gd name="T0" fmla="*/ 2147483647 w 1877"/>
              <a:gd name="T1" fmla="*/ 0 h 1025"/>
              <a:gd name="T2" fmla="*/ 2147483647 w 1877"/>
              <a:gd name="T3" fmla="*/ 0 h 1025"/>
              <a:gd name="T4" fmla="*/ 2147483647 w 1877"/>
              <a:gd name="T5" fmla="*/ 2147483647 h 1025"/>
              <a:gd name="T6" fmla="*/ 2147483647 w 1877"/>
              <a:gd name="T7" fmla="*/ 2147483647 h 1025"/>
              <a:gd name="T8" fmla="*/ 2147483647 w 1877"/>
              <a:gd name="T9" fmla="*/ 2147483647 h 1025"/>
              <a:gd name="T10" fmla="*/ 2147483647 w 1877"/>
              <a:gd name="T11" fmla="*/ 2147483647 h 1025"/>
              <a:gd name="T12" fmla="*/ 2147483647 w 1877"/>
              <a:gd name="T13" fmla="*/ 2147483647 h 1025"/>
              <a:gd name="T14" fmla="*/ 2147483647 w 1877"/>
              <a:gd name="T15" fmla="*/ 2147483647 h 1025"/>
              <a:gd name="T16" fmla="*/ 2147483647 w 1877"/>
              <a:gd name="T17" fmla="*/ 2147483647 h 1025"/>
              <a:gd name="T18" fmla="*/ 2147483647 w 1877"/>
              <a:gd name="T19" fmla="*/ 2147483647 h 1025"/>
              <a:gd name="T20" fmla="*/ 2147483647 w 1877"/>
              <a:gd name="T21" fmla="*/ 2147483647 h 1025"/>
              <a:gd name="T22" fmla="*/ 2147483647 w 1877"/>
              <a:gd name="T23" fmla="*/ 2147483647 h 1025"/>
              <a:gd name="T24" fmla="*/ 2147483647 w 1877"/>
              <a:gd name="T25" fmla="*/ 2147483647 h 1025"/>
              <a:gd name="T26" fmla="*/ 2147483647 w 1877"/>
              <a:gd name="T27" fmla="*/ 2147483647 h 1025"/>
              <a:gd name="T28" fmla="*/ 2147483647 w 1877"/>
              <a:gd name="T29" fmla="*/ 2147483647 h 1025"/>
              <a:gd name="T30" fmla="*/ 2147483647 w 1877"/>
              <a:gd name="T31" fmla="*/ 2147483647 h 1025"/>
              <a:gd name="T32" fmla="*/ 2147483647 w 1877"/>
              <a:gd name="T33" fmla="*/ 2147483647 h 1025"/>
              <a:gd name="T34" fmla="*/ 2147483647 w 1877"/>
              <a:gd name="T35" fmla="*/ 2147483647 h 1025"/>
              <a:gd name="T36" fmla="*/ 2147483647 w 1877"/>
              <a:gd name="T37" fmla="*/ 2147483647 h 1025"/>
              <a:gd name="T38" fmla="*/ 2147483647 w 1877"/>
              <a:gd name="T39" fmla="*/ 2147483647 h 1025"/>
              <a:gd name="T40" fmla="*/ 2147483647 w 1877"/>
              <a:gd name="T41" fmla="*/ 2147483647 h 1025"/>
              <a:gd name="T42" fmla="*/ 2147483647 w 1877"/>
              <a:gd name="T43" fmla="*/ 2147483647 h 1025"/>
              <a:gd name="T44" fmla="*/ 2147483647 w 1877"/>
              <a:gd name="T45" fmla="*/ 2147483647 h 1025"/>
              <a:gd name="T46" fmla="*/ 2147483647 w 1877"/>
              <a:gd name="T47" fmla="*/ 2147483647 h 1025"/>
              <a:gd name="T48" fmla="*/ 2147483647 w 1877"/>
              <a:gd name="T49" fmla="*/ 2147483647 h 1025"/>
              <a:gd name="T50" fmla="*/ 2147483647 w 1877"/>
              <a:gd name="T51" fmla="*/ 2147483647 h 1025"/>
              <a:gd name="T52" fmla="*/ 2147483647 w 1877"/>
              <a:gd name="T53" fmla="*/ 2147483647 h 1025"/>
              <a:gd name="T54" fmla="*/ 2147483647 w 1877"/>
              <a:gd name="T55" fmla="*/ 2147483647 h 1025"/>
              <a:gd name="T56" fmla="*/ 2147483647 w 1877"/>
              <a:gd name="T57" fmla="*/ 2147483647 h 1025"/>
              <a:gd name="T58" fmla="*/ 2147483647 w 1877"/>
              <a:gd name="T59" fmla="*/ 2147483647 h 1025"/>
              <a:gd name="T60" fmla="*/ 2147483647 w 1877"/>
              <a:gd name="T61" fmla="*/ 2147483647 h 1025"/>
              <a:gd name="T62" fmla="*/ 2147483647 w 1877"/>
              <a:gd name="T63" fmla="*/ 2147483647 h 1025"/>
              <a:gd name="T64" fmla="*/ 2147483647 w 1877"/>
              <a:gd name="T65" fmla="*/ 2147483647 h 1025"/>
              <a:gd name="T66" fmla="*/ 2147483647 w 1877"/>
              <a:gd name="T67" fmla="*/ 2147483647 h 1025"/>
              <a:gd name="T68" fmla="*/ 2147483647 w 1877"/>
              <a:gd name="T69" fmla="*/ 2147483647 h 1025"/>
              <a:gd name="T70" fmla="*/ 2147483647 w 1877"/>
              <a:gd name="T71" fmla="*/ 2147483647 h 1025"/>
              <a:gd name="T72" fmla="*/ 2147483647 w 1877"/>
              <a:gd name="T73" fmla="*/ 2147483647 h 1025"/>
              <a:gd name="T74" fmla="*/ 2147483647 w 1877"/>
              <a:gd name="T75" fmla="*/ 2147483647 h 1025"/>
              <a:gd name="T76" fmla="*/ 2147483647 w 1877"/>
              <a:gd name="T77" fmla="*/ 2147483647 h 1025"/>
              <a:gd name="T78" fmla="*/ 2147483647 w 1877"/>
              <a:gd name="T79" fmla="*/ 2147483647 h 1025"/>
              <a:gd name="T80" fmla="*/ 2147483647 w 1877"/>
              <a:gd name="T81" fmla="*/ 2147483647 h 10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77"/>
              <a:gd name="T124" fmla="*/ 0 h 1025"/>
              <a:gd name="T125" fmla="*/ 1877 w 1877"/>
              <a:gd name="T126" fmla="*/ 1025 h 10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77" h="1025">
                <a:moveTo>
                  <a:pt x="1877" y="7"/>
                </a:moveTo>
                <a:lnTo>
                  <a:pt x="1772" y="0"/>
                </a:lnTo>
                <a:lnTo>
                  <a:pt x="1722" y="0"/>
                </a:lnTo>
                <a:lnTo>
                  <a:pt x="1660" y="0"/>
                </a:lnTo>
                <a:lnTo>
                  <a:pt x="1602" y="3"/>
                </a:lnTo>
                <a:lnTo>
                  <a:pt x="1544" y="7"/>
                </a:lnTo>
                <a:lnTo>
                  <a:pt x="1487" y="14"/>
                </a:lnTo>
                <a:lnTo>
                  <a:pt x="1435" y="25"/>
                </a:lnTo>
                <a:lnTo>
                  <a:pt x="1378" y="37"/>
                </a:lnTo>
                <a:lnTo>
                  <a:pt x="1310" y="55"/>
                </a:lnTo>
                <a:lnTo>
                  <a:pt x="1248" y="78"/>
                </a:lnTo>
                <a:lnTo>
                  <a:pt x="1190" y="97"/>
                </a:lnTo>
                <a:lnTo>
                  <a:pt x="1125" y="123"/>
                </a:lnTo>
                <a:lnTo>
                  <a:pt x="1064" y="152"/>
                </a:lnTo>
                <a:lnTo>
                  <a:pt x="1002" y="182"/>
                </a:lnTo>
                <a:lnTo>
                  <a:pt x="951" y="212"/>
                </a:lnTo>
                <a:lnTo>
                  <a:pt x="893" y="242"/>
                </a:lnTo>
                <a:lnTo>
                  <a:pt x="844" y="271"/>
                </a:lnTo>
                <a:lnTo>
                  <a:pt x="789" y="304"/>
                </a:lnTo>
                <a:lnTo>
                  <a:pt x="734" y="338"/>
                </a:lnTo>
                <a:lnTo>
                  <a:pt x="680" y="380"/>
                </a:lnTo>
                <a:lnTo>
                  <a:pt x="632" y="413"/>
                </a:lnTo>
                <a:lnTo>
                  <a:pt x="580" y="459"/>
                </a:lnTo>
                <a:lnTo>
                  <a:pt x="533" y="500"/>
                </a:lnTo>
                <a:lnTo>
                  <a:pt x="488" y="542"/>
                </a:lnTo>
                <a:lnTo>
                  <a:pt x="452" y="587"/>
                </a:lnTo>
                <a:lnTo>
                  <a:pt x="421" y="624"/>
                </a:lnTo>
                <a:lnTo>
                  <a:pt x="397" y="666"/>
                </a:lnTo>
                <a:lnTo>
                  <a:pt x="0" y="611"/>
                </a:lnTo>
                <a:lnTo>
                  <a:pt x="63" y="640"/>
                </a:lnTo>
                <a:lnTo>
                  <a:pt x="111" y="666"/>
                </a:lnTo>
                <a:lnTo>
                  <a:pt x="169" y="693"/>
                </a:lnTo>
                <a:lnTo>
                  <a:pt x="211" y="719"/>
                </a:lnTo>
                <a:lnTo>
                  <a:pt x="250" y="744"/>
                </a:lnTo>
                <a:lnTo>
                  <a:pt x="284" y="763"/>
                </a:lnTo>
                <a:lnTo>
                  <a:pt x="317" y="791"/>
                </a:lnTo>
                <a:lnTo>
                  <a:pt x="350" y="816"/>
                </a:lnTo>
                <a:lnTo>
                  <a:pt x="386" y="845"/>
                </a:lnTo>
                <a:lnTo>
                  <a:pt x="424" y="881"/>
                </a:lnTo>
                <a:lnTo>
                  <a:pt x="465" y="917"/>
                </a:lnTo>
                <a:lnTo>
                  <a:pt x="498" y="952"/>
                </a:lnTo>
                <a:lnTo>
                  <a:pt x="535" y="991"/>
                </a:lnTo>
                <a:lnTo>
                  <a:pt x="563" y="1025"/>
                </a:lnTo>
                <a:lnTo>
                  <a:pt x="594" y="1013"/>
                </a:lnTo>
                <a:lnTo>
                  <a:pt x="625" y="994"/>
                </a:lnTo>
                <a:lnTo>
                  <a:pt x="658" y="978"/>
                </a:lnTo>
                <a:lnTo>
                  <a:pt x="697" y="960"/>
                </a:lnTo>
                <a:lnTo>
                  <a:pt x="737" y="942"/>
                </a:lnTo>
                <a:lnTo>
                  <a:pt x="773" y="929"/>
                </a:lnTo>
                <a:lnTo>
                  <a:pt x="808" y="919"/>
                </a:lnTo>
                <a:lnTo>
                  <a:pt x="848" y="905"/>
                </a:lnTo>
                <a:lnTo>
                  <a:pt x="891" y="894"/>
                </a:lnTo>
                <a:lnTo>
                  <a:pt x="934" y="881"/>
                </a:lnTo>
                <a:lnTo>
                  <a:pt x="974" y="870"/>
                </a:lnTo>
                <a:lnTo>
                  <a:pt x="1012" y="859"/>
                </a:lnTo>
                <a:lnTo>
                  <a:pt x="1055" y="851"/>
                </a:lnTo>
                <a:lnTo>
                  <a:pt x="1095" y="841"/>
                </a:lnTo>
                <a:lnTo>
                  <a:pt x="1132" y="833"/>
                </a:lnTo>
                <a:lnTo>
                  <a:pt x="1177" y="822"/>
                </a:lnTo>
                <a:lnTo>
                  <a:pt x="1235" y="815"/>
                </a:lnTo>
                <a:lnTo>
                  <a:pt x="827" y="737"/>
                </a:lnTo>
                <a:lnTo>
                  <a:pt x="854" y="677"/>
                </a:lnTo>
                <a:lnTo>
                  <a:pt x="886" y="633"/>
                </a:lnTo>
                <a:lnTo>
                  <a:pt x="944" y="550"/>
                </a:lnTo>
                <a:lnTo>
                  <a:pt x="978" y="510"/>
                </a:lnTo>
                <a:lnTo>
                  <a:pt x="1012" y="473"/>
                </a:lnTo>
                <a:lnTo>
                  <a:pt x="1074" y="410"/>
                </a:lnTo>
                <a:lnTo>
                  <a:pt x="1112" y="373"/>
                </a:lnTo>
                <a:lnTo>
                  <a:pt x="1156" y="327"/>
                </a:lnTo>
                <a:lnTo>
                  <a:pt x="1197" y="293"/>
                </a:lnTo>
                <a:lnTo>
                  <a:pt x="1231" y="263"/>
                </a:lnTo>
                <a:lnTo>
                  <a:pt x="1266" y="235"/>
                </a:lnTo>
                <a:lnTo>
                  <a:pt x="1307" y="205"/>
                </a:lnTo>
                <a:lnTo>
                  <a:pt x="1351" y="175"/>
                </a:lnTo>
                <a:lnTo>
                  <a:pt x="1396" y="152"/>
                </a:lnTo>
                <a:lnTo>
                  <a:pt x="1439" y="126"/>
                </a:lnTo>
                <a:lnTo>
                  <a:pt x="1494" y="104"/>
                </a:lnTo>
                <a:lnTo>
                  <a:pt x="1544" y="86"/>
                </a:lnTo>
                <a:lnTo>
                  <a:pt x="1602" y="70"/>
                </a:lnTo>
                <a:lnTo>
                  <a:pt x="1657" y="55"/>
                </a:lnTo>
                <a:lnTo>
                  <a:pt x="1715" y="40"/>
                </a:lnTo>
                <a:lnTo>
                  <a:pt x="1777" y="27"/>
                </a:lnTo>
                <a:lnTo>
                  <a:pt x="1877" y="7"/>
                </a:lnTo>
                <a:close/>
              </a:path>
            </a:pathLst>
          </a:custGeom>
          <a:solidFill>
            <a:srgbClr val="FF0000"/>
          </a:solidFill>
          <a:ln w="12700" cap="flat" cmpd="sng">
            <a:noFill/>
            <a:prstDash val="solid"/>
            <a:round/>
            <a:headEnd/>
            <a:tailEnd/>
          </a:ln>
        </p:spPr>
        <p:txBody>
          <a:bodyPr anchor="ctr">
            <a:spAutoFit/>
          </a:bodyPr>
          <a:lstStyle/>
          <a:p>
            <a:endParaRPr lang="ja-JP" altLang="en-US"/>
          </a:p>
        </p:txBody>
      </p:sp>
      <p:sp>
        <p:nvSpPr>
          <p:cNvPr id="10" name="正方形/長方形 5"/>
          <p:cNvSpPr>
            <a:spLocks noChangeArrowheads="1"/>
          </p:cNvSpPr>
          <p:nvPr/>
        </p:nvSpPr>
        <p:spPr bwMode="auto">
          <a:xfrm>
            <a:off x="642938" y="5826125"/>
            <a:ext cx="6215062" cy="246063"/>
          </a:xfrm>
          <a:prstGeom prst="rect">
            <a:avLst/>
          </a:prstGeom>
          <a:noFill/>
          <a:ln w="9525">
            <a:noFill/>
            <a:miter lim="800000"/>
            <a:headEnd/>
            <a:tailEnd/>
          </a:ln>
        </p:spPr>
        <p:txBody>
          <a:bodyPr>
            <a:spAutoFit/>
          </a:bodyPr>
          <a:lstStyle/>
          <a:p>
            <a:pPr>
              <a:defRPr/>
            </a:pPr>
            <a:r>
              <a:rPr lang="en-US" altLang="ja-JP" sz="1000" dirty="0">
                <a:latin typeface="+mn-ea"/>
                <a:ea typeface="+mn-ea"/>
              </a:rPr>
              <a:t>※ </a:t>
            </a:r>
            <a:r>
              <a:rPr lang="ja-JP" altLang="en-US" sz="1000" dirty="0">
                <a:latin typeface="+mn-ea"/>
                <a:ea typeface="+mn-ea"/>
              </a:rPr>
              <a:t>適用の際は、データベースへの負荷、運用上のリスクを確認のうえ実施をお願いいたします。</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
          <p:cNvSpPr>
            <a:spLocks noChangeArrowheads="1"/>
          </p:cNvSpPr>
          <p:nvPr/>
        </p:nvSpPr>
        <p:spPr bwMode="auto">
          <a:xfrm>
            <a:off x="325438" y="203200"/>
            <a:ext cx="5532437"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稼働ログ収集スクリプト</a:t>
            </a:r>
          </a:p>
        </p:txBody>
      </p:sp>
      <p:sp>
        <p:nvSpPr>
          <p:cNvPr id="26627" name="正方形/長方形 3"/>
          <p:cNvSpPr>
            <a:spLocks noChangeArrowheads="1"/>
          </p:cNvSpPr>
          <p:nvPr/>
        </p:nvSpPr>
        <p:spPr bwMode="auto">
          <a:xfrm>
            <a:off x="714375" y="1143000"/>
            <a:ext cx="7858125" cy="554038"/>
          </a:xfrm>
          <a:prstGeom prst="rect">
            <a:avLst/>
          </a:prstGeom>
          <a:noFill/>
          <a:ln w="9525">
            <a:noFill/>
            <a:miter lim="800000"/>
            <a:headEnd/>
            <a:tailEnd/>
          </a:ln>
        </p:spPr>
        <p:txBody>
          <a:bodyPr>
            <a:spAutoFit/>
          </a:bodyPr>
          <a:lstStyle/>
          <a:p>
            <a:pPr>
              <a:lnSpc>
                <a:spcPct val="150000"/>
              </a:lnSpc>
            </a:pPr>
            <a:r>
              <a:rPr lang="en-US" altLang="ja-JP" sz="1000">
                <a:latin typeface="ＭＳ Ｐゴシック" pitchFamily="50" charset="-128"/>
              </a:rPr>
              <a:t>SELECT * FROM DBA_HIST_ACTIVE_SESS_HISTORY ; </a:t>
            </a:r>
          </a:p>
          <a:p>
            <a:pPr>
              <a:lnSpc>
                <a:spcPct val="150000"/>
              </a:lnSpc>
            </a:pPr>
            <a:r>
              <a:rPr lang="en-US" altLang="ja-JP" sz="1000">
                <a:latin typeface="ＭＳ Ｐゴシック" pitchFamily="50" charset="-128"/>
              </a:rPr>
              <a:t>SELECT * FROM V$ACTIVE_SESSION_HISTORY ; </a:t>
            </a:r>
          </a:p>
        </p:txBody>
      </p:sp>
      <p:sp>
        <p:nvSpPr>
          <p:cNvPr id="26628" name="正方形/長方形 3"/>
          <p:cNvSpPr>
            <a:spLocks noChangeArrowheads="1"/>
          </p:cNvSpPr>
          <p:nvPr/>
        </p:nvSpPr>
        <p:spPr bwMode="auto">
          <a:xfrm>
            <a:off x="388938" y="785813"/>
            <a:ext cx="1689100" cy="338137"/>
          </a:xfrm>
          <a:prstGeom prst="rect">
            <a:avLst/>
          </a:prstGeom>
          <a:noFill/>
          <a:ln w="9525">
            <a:noFill/>
            <a:miter lim="800000"/>
            <a:headEnd/>
            <a:tailEnd/>
          </a:ln>
        </p:spPr>
        <p:txBody>
          <a:bodyPr wrap="none">
            <a:spAutoFit/>
          </a:bodyPr>
          <a:lstStyle/>
          <a:p>
            <a:r>
              <a:rPr lang="ja-JP" altLang="en-US" sz="1600">
                <a:solidFill>
                  <a:srgbClr val="FF0000"/>
                </a:solidFill>
                <a:latin typeface="HGP創英角ｺﾞｼｯｸUB" pitchFamily="50" charset="-128"/>
                <a:ea typeface="HGP創英角ｺﾞｼｯｸUB" pitchFamily="50" charset="-128"/>
              </a:rPr>
              <a:t>■ </a:t>
            </a:r>
            <a:r>
              <a:rPr lang="ja-JP" altLang="en-US" sz="1600">
                <a:latin typeface="HGP創英角ｺﾞｼｯｸUB" pitchFamily="50" charset="-128"/>
                <a:ea typeface="HGP創英角ｺﾞｼｯｸUB" pitchFamily="50" charset="-128"/>
              </a:rPr>
              <a:t>セッション情報</a:t>
            </a:r>
          </a:p>
        </p:txBody>
      </p:sp>
      <p:pic>
        <p:nvPicPr>
          <p:cNvPr id="26629" name="Picture 2"/>
          <p:cNvPicPr>
            <a:picLocks noChangeAspect="1" noChangeArrowheads="1"/>
          </p:cNvPicPr>
          <p:nvPr/>
        </p:nvPicPr>
        <p:blipFill>
          <a:blip r:embed="rId3" cstate="print"/>
          <a:srcRect/>
          <a:stretch>
            <a:fillRect/>
          </a:stretch>
        </p:blipFill>
        <p:spPr bwMode="auto">
          <a:xfrm>
            <a:off x="642938" y="2000250"/>
            <a:ext cx="8231187" cy="3629025"/>
          </a:xfrm>
          <a:prstGeom prst="rect">
            <a:avLst/>
          </a:prstGeom>
          <a:noFill/>
          <a:ln w="9525" algn="ctr">
            <a:noFill/>
            <a:miter lim="800000"/>
            <a:headEnd/>
            <a:tailEnd/>
          </a:ln>
        </p:spPr>
      </p:pic>
      <p:pic>
        <p:nvPicPr>
          <p:cNvPr id="26630" name="Picture 7"/>
          <p:cNvPicPr>
            <a:picLocks noChangeAspect="1" noChangeArrowheads="1"/>
          </p:cNvPicPr>
          <p:nvPr/>
        </p:nvPicPr>
        <p:blipFill>
          <a:blip r:embed="rId4" cstate="print"/>
          <a:srcRect/>
          <a:stretch>
            <a:fillRect/>
          </a:stretch>
        </p:blipFill>
        <p:spPr bwMode="auto">
          <a:xfrm>
            <a:off x="4500563" y="928688"/>
            <a:ext cx="4003675" cy="642937"/>
          </a:xfrm>
          <a:prstGeom prst="rect">
            <a:avLst/>
          </a:prstGeom>
          <a:noFill/>
          <a:ln w="9525" algn="ctr">
            <a:noFill/>
            <a:miter lim="800000"/>
            <a:headEnd/>
            <a:tailEnd/>
          </a:ln>
        </p:spPr>
      </p:pic>
      <p:sp>
        <p:nvSpPr>
          <p:cNvPr id="26631" name="Freeform 790"/>
          <p:cNvSpPr>
            <a:spLocks/>
          </p:cNvSpPr>
          <p:nvPr/>
        </p:nvSpPr>
        <p:spPr bwMode="auto">
          <a:xfrm rot="-7957886">
            <a:off x="3854450" y="1406525"/>
            <a:ext cx="508000" cy="406400"/>
          </a:xfrm>
          <a:custGeom>
            <a:avLst/>
            <a:gdLst>
              <a:gd name="T0" fmla="*/ 2147483647 w 1877"/>
              <a:gd name="T1" fmla="*/ 0 h 1025"/>
              <a:gd name="T2" fmla="*/ 2147483647 w 1877"/>
              <a:gd name="T3" fmla="*/ 0 h 1025"/>
              <a:gd name="T4" fmla="*/ 2147483647 w 1877"/>
              <a:gd name="T5" fmla="*/ 2147483647 h 1025"/>
              <a:gd name="T6" fmla="*/ 2147483647 w 1877"/>
              <a:gd name="T7" fmla="*/ 2147483647 h 1025"/>
              <a:gd name="T8" fmla="*/ 2147483647 w 1877"/>
              <a:gd name="T9" fmla="*/ 2147483647 h 1025"/>
              <a:gd name="T10" fmla="*/ 2147483647 w 1877"/>
              <a:gd name="T11" fmla="*/ 2147483647 h 1025"/>
              <a:gd name="T12" fmla="*/ 2147483647 w 1877"/>
              <a:gd name="T13" fmla="*/ 2147483647 h 1025"/>
              <a:gd name="T14" fmla="*/ 2147483647 w 1877"/>
              <a:gd name="T15" fmla="*/ 2147483647 h 1025"/>
              <a:gd name="T16" fmla="*/ 2147483647 w 1877"/>
              <a:gd name="T17" fmla="*/ 2147483647 h 1025"/>
              <a:gd name="T18" fmla="*/ 2147483647 w 1877"/>
              <a:gd name="T19" fmla="*/ 2147483647 h 1025"/>
              <a:gd name="T20" fmla="*/ 2147483647 w 1877"/>
              <a:gd name="T21" fmla="*/ 2147483647 h 1025"/>
              <a:gd name="T22" fmla="*/ 2147483647 w 1877"/>
              <a:gd name="T23" fmla="*/ 2147483647 h 1025"/>
              <a:gd name="T24" fmla="*/ 2147483647 w 1877"/>
              <a:gd name="T25" fmla="*/ 2147483647 h 1025"/>
              <a:gd name="T26" fmla="*/ 2147483647 w 1877"/>
              <a:gd name="T27" fmla="*/ 2147483647 h 1025"/>
              <a:gd name="T28" fmla="*/ 2147483647 w 1877"/>
              <a:gd name="T29" fmla="*/ 2147483647 h 1025"/>
              <a:gd name="T30" fmla="*/ 2147483647 w 1877"/>
              <a:gd name="T31" fmla="*/ 2147483647 h 1025"/>
              <a:gd name="T32" fmla="*/ 2147483647 w 1877"/>
              <a:gd name="T33" fmla="*/ 2147483647 h 1025"/>
              <a:gd name="T34" fmla="*/ 2147483647 w 1877"/>
              <a:gd name="T35" fmla="*/ 2147483647 h 1025"/>
              <a:gd name="T36" fmla="*/ 2147483647 w 1877"/>
              <a:gd name="T37" fmla="*/ 2147483647 h 1025"/>
              <a:gd name="T38" fmla="*/ 2147483647 w 1877"/>
              <a:gd name="T39" fmla="*/ 2147483647 h 1025"/>
              <a:gd name="T40" fmla="*/ 2147483647 w 1877"/>
              <a:gd name="T41" fmla="*/ 2147483647 h 1025"/>
              <a:gd name="T42" fmla="*/ 2147483647 w 1877"/>
              <a:gd name="T43" fmla="*/ 2147483647 h 1025"/>
              <a:gd name="T44" fmla="*/ 2147483647 w 1877"/>
              <a:gd name="T45" fmla="*/ 2147483647 h 1025"/>
              <a:gd name="T46" fmla="*/ 2147483647 w 1877"/>
              <a:gd name="T47" fmla="*/ 2147483647 h 1025"/>
              <a:gd name="T48" fmla="*/ 2147483647 w 1877"/>
              <a:gd name="T49" fmla="*/ 2147483647 h 1025"/>
              <a:gd name="T50" fmla="*/ 2147483647 w 1877"/>
              <a:gd name="T51" fmla="*/ 2147483647 h 1025"/>
              <a:gd name="T52" fmla="*/ 2147483647 w 1877"/>
              <a:gd name="T53" fmla="*/ 2147483647 h 1025"/>
              <a:gd name="T54" fmla="*/ 2147483647 w 1877"/>
              <a:gd name="T55" fmla="*/ 2147483647 h 1025"/>
              <a:gd name="T56" fmla="*/ 2147483647 w 1877"/>
              <a:gd name="T57" fmla="*/ 2147483647 h 1025"/>
              <a:gd name="T58" fmla="*/ 2147483647 w 1877"/>
              <a:gd name="T59" fmla="*/ 2147483647 h 1025"/>
              <a:gd name="T60" fmla="*/ 2147483647 w 1877"/>
              <a:gd name="T61" fmla="*/ 2147483647 h 1025"/>
              <a:gd name="T62" fmla="*/ 2147483647 w 1877"/>
              <a:gd name="T63" fmla="*/ 2147483647 h 1025"/>
              <a:gd name="T64" fmla="*/ 2147483647 w 1877"/>
              <a:gd name="T65" fmla="*/ 2147483647 h 1025"/>
              <a:gd name="T66" fmla="*/ 2147483647 w 1877"/>
              <a:gd name="T67" fmla="*/ 2147483647 h 1025"/>
              <a:gd name="T68" fmla="*/ 2147483647 w 1877"/>
              <a:gd name="T69" fmla="*/ 2147483647 h 1025"/>
              <a:gd name="T70" fmla="*/ 2147483647 w 1877"/>
              <a:gd name="T71" fmla="*/ 2147483647 h 1025"/>
              <a:gd name="T72" fmla="*/ 2147483647 w 1877"/>
              <a:gd name="T73" fmla="*/ 2147483647 h 1025"/>
              <a:gd name="T74" fmla="*/ 2147483647 w 1877"/>
              <a:gd name="T75" fmla="*/ 2147483647 h 1025"/>
              <a:gd name="T76" fmla="*/ 2147483647 w 1877"/>
              <a:gd name="T77" fmla="*/ 2147483647 h 1025"/>
              <a:gd name="T78" fmla="*/ 2147483647 w 1877"/>
              <a:gd name="T79" fmla="*/ 2147483647 h 1025"/>
              <a:gd name="T80" fmla="*/ 2147483647 w 1877"/>
              <a:gd name="T81" fmla="*/ 2147483647 h 10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77"/>
              <a:gd name="T124" fmla="*/ 0 h 1025"/>
              <a:gd name="T125" fmla="*/ 1877 w 1877"/>
              <a:gd name="T126" fmla="*/ 1025 h 10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77" h="1025">
                <a:moveTo>
                  <a:pt x="1877" y="7"/>
                </a:moveTo>
                <a:lnTo>
                  <a:pt x="1772" y="0"/>
                </a:lnTo>
                <a:lnTo>
                  <a:pt x="1722" y="0"/>
                </a:lnTo>
                <a:lnTo>
                  <a:pt x="1660" y="0"/>
                </a:lnTo>
                <a:lnTo>
                  <a:pt x="1602" y="3"/>
                </a:lnTo>
                <a:lnTo>
                  <a:pt x="1544" y="7"/>
                </a:lnTo>
                <a:lnTo>
                  <a:pt x="1487" y="14"/>
                </a:lnTo>
                <a:lnTo>
                  <a:pt x="1435" y="25"/>
                </a:lnTo>
                <a:lnTo>
                  <a:pt x="1378" y="37"/>
                </a:lnTo>
                <a:lnTo>
                  <a:pt x="1310" y="55"/>
                </a:lnTo>
                <a:lnTo>
                  <a:pt x="1248" y="78"/>
                </a:lnTo>
                <a:lnTo>
                  <a:pt x="1190" y="97"/>
                </a:lnTo>
                <a:lnTo>
                  <a:pt x="1125" y="123"/>
                </a:lnTo>
                <a:lnTo>
                  <a:pt x="1064" y="152"/>
                </a:lnTo>
                <a:lnTo>
                  <a:pt x="1002" y="182"/>
                </a:lnTo>
                <a:lnTo>
                  <a:pt x="951" y="212"/>
                </a:lnTo>
                <a:lnTo>
                  <a:pt x="893" y="242"/>
                </a:lnTo>
                <a:lnTo>
                  <a:pt x="844" y="271"/>
                </a:lnTo>
                <a:lnTo>
                  <a:pt x="789" y="304"/>
                </a:lnTo>
                <a:lnTo>
                  <a:pt x="734" y="338"/>
                </a:lnTo>
                <a:lnTo>
                  <a:pt x="680" y="380"/>
                </a:lnTo>
                <a:lnTo>
                  <a:pt x="632" y="413"/>
                </a:lnTo>
                <a:lnTo>
                  <a:pt x="580" y="459"/>
                </a:lnTo>
                <a:lnTo>
                  <a:pt x="533" y="500"/>
                </a:lnTo>
                <a:lnTo>
                  <a:pt x="488" y="542"/>
                </a:lnTo>
                <a:lnTo>
                  <a:pt x="452" y="587"/>
                </a:lnTo>
                <a:lnTo>
                  <a:pt x="421" y="624"/>
                </a:lnTo>
                <a:lnTo>
                  <a:pt x="397" y="666"/>
                </a:lnTo>
                <a:lnTo>
                  <a:pt x="0" y="611"/>
                </a:lnTo>
                <a:lnTo>
                  <a:pt x="63" y="640"/>
                </a:lnTo>
                <a:lnTo>
                  <a:pt x="111" y="666"/>
                </a:lnTo>
                <a:lnTo>
                  <a:pt x="169" y="693"/>
                </a:lnTo>
                <a:lnTo>
                  <a:pt x="211" y="719"/>
                </a:lnTo>
                <a:lnTo>
                  <a:pt x="250" y="744"/>
                </a:lnTo>
                <a:lnTo>
                  <a:pt x="284" y="763"/>
                </a:lnTo>
                <a:lnTo>
                  <a:pt x="317" y="791"/>
                </a:lnTo>
                <a:lnTo>
                  <a:pt x="350" y="816"/>
                </a:lnTo>
                <a:lnTo>
                  <a:pt x="386" y="845"/>
                </a:lnTo>
                <a:lnTo>
                  <a:pt x="424" y="881"/>
                </a:lnTo>
                <a:lnTo>
                  <a:pt x="465" y="917"/>
                </a:lnTo>
                <a:lnTo>
                  <a:pt x="498" y="952"/>
                </a:lnTo>
                <a:lnTo>
                  <a:pt x="535" y="991"/>
                </a:lnTo>
                <a:lnTo>
                  <a:pt x="563" y="1025"/>
                </a:lnTo>
                <a:lnTo>
                  <a:pt x="594" y="1013"/>
                </a:lnTo>
                <a:lnTo>
                  <a:pt x="625" y="994"/>
                </a:lnTo>
                <a:lnTo>
                  <a:pt x="658" y="978"/>
                </a:lnTo>
                <a:lnTo>
                  <a:pt x="697" y="960"/>
                </a:lnTo>
                <a:lnTo>
                  <a:pt x="737" y="942"/>
                </a:lnTo>
                <a:lnTo>
                  <a:pt x="773" y="929"/>
                </a:lnTo>
                <a:lnTo>
                  <a:pt x="808" y="919"/>
                </a:lnTo>
                <a:lnTo>
                  <a:pt x="848" y="905"/>
                </a:lnTo>
                <a:lnTo>
                  <a:pt x="891" y="894"/>
                </a:lnTo>
                <a:lnTo>
                  <a:pt x="934" y="881"/>
                </a:lnTo>
                <a:lnTo>
                  <a:pt x="974" y="870"/>
                </a:lnTo>
                <a:lnTo>
                  <a:pt x="1012" y="859"/>
                </a:lnTo>
                <a:lnTo>
                  <a:pt x="1055" y="851"/>
                </a:lnTo>
                <a:lnTo>
                  <a:pt x="1095" y="841"/>
                </a:lnTo>
                <a:lnTo>
                  <a:pt x="1132" y="833"/>
                </a:lnTo>
                <a:lnTo>
                  <a:pt x="1177" y="822"/>
                </a:lnTo>
                <a:lnTo>
                  <a:pt x="1235" y="815"/>
                </a:lnTo>
                <a:lnTo>
                  <a:pt x="827" y="737"/>
                </a:lnTo>
                <a:lnTo>
                  <a:pt x="854" y="677"/>
                </a:lnTo>
                <a:lnTo>
                  <a:pt x="886" y="633"/>
                </a:lnTo>
                <a:lnTo>
                  <a:pt x="944" y="550"/>
                </a:lnTo>
                <a:lnTo>
                  <a:pt x="978" y="510"/>
                </a:lnTo>
                <a:lnTo>
                  <a:pt x="1012" y="473"/>
                </a:lnTo>
                <a:lnTo>
                  <a:pt x="1074" y="410"/>
                </a:lnTo>
                <a:lnTo>
                  <a:pt x="1112" y="373"/>
                </a:lnTo>
                <a:lnTo>
                  <a:pt x="1156" y="327"/>
                </a:lnTo>
                <a:lnTo>
                  <a:pt x="1197" y="293"/>
                </a:lnTo>
                <a:lnTo>
                  <a:pt x="1231" y="263"/>
                </a:lnTo>
                <a:lnTo>
                  <a:pt x="1266" y="235"/>
                </a:lnTo>
                <a:lnTo>
                  <a:pt x="1307" y="205"/>
                </a:lnTo>
                <a:lnTo>
                  <a:pt x="1351" y="175"/>
                </a:lnTo>
                <a:lnTo>
                  <a:pt x="1396" y="152"/>
                </a:lnTo>
                <a:lnTo>
                  <a:pt x="1439" y="126"/>
                </a:lnTo>
                <a:lnTo>
                  <a:pt x="1494" y="104"/>
                </a:lnTo>
                <a:lnTo>
                  <a:pt x="1544" y="86"/>
                </a:lnTo>
                <a:lnTo>
                  <a:pt x="1602" y="70"/>
                </a:lnTo>
                <a:lnTo>
                  <a:pt x="1657" y="55"/>
                </a:lnTo>
                <a:lnTo>
                  <a:pt x="1715" y="40"/>
                </a:lnTo>
                <a:lnTo>
                  <a:pt x="1777" y="27"/>
                </a:lnTo>
                <a:lnTo>
                  <a:pt x="1877" y="7"/>
                </a:lnTo>
                <a:close/>
              </a:path>
            </a:pathLst>
          </a:custGeom>
          <a:solidFill>
            <a:srgbClr val="FF0000"/>
          </a:solidFill>
          <a:ln w="12700" cap="flat" cmpd="sng">
            <a:noFill/>
            <a:prstDash val="solid"/>
            <a:round/>
            <a:headEnd/>
            <a:tailEnd/>
          </a:ln>
        </p:spPr>
        <p:txBody>
          <a:bodyPr anchor="ctr">
            <a:spAutoFit/>
          </a:bodyPr>
          <a:lstStyle/>
          <a:p>
            <a:endParaRPr lang="ja-JP" altLang="en-US"/>
          </a:p>
        </p:txBody>
      </p:sp>
      <p:sp>
        <p:nvSpPr>
          <p:cNvPr id="9" name="正方形/長方形 5"/>
          <p:cNvSpPr>
            <a:spLocks noChangeArrowheads="1"/>
          </p:cNvSpPr>
          <p:nvPr/>
        </p:nvSpPr>
        <p:spPr bwMode="auto">
          <a:xfrm>
            <a:off x="642938" y="5826125"/>
            <a:ext cx="6215062" cy="246063"/>
          </a:xfrm>
          <a:prstGeom prst="rect">
            <a:avLst/>
          </a:prstGeom>
          <a:noFill/>
          <a:ln w="9525">
            <a:noFill/>
            <a:miter lim="800000"/>
            <a:headEnd/>
            <a:tailEnd/>
          </a:ln>
        </p:spPr>
        <p:txBody>
          <a:bodyPr>
            <a:spAutoFit/>
          </a:bodyPr>
          <a:lstStyle/>
          <a:p>
            <a:pPr>
              <a:defRPr/>
            </a:pPr>
            <a:r>
              <a:rPr lang="en-US" altLang="ja-JP" sz="1000" dirty="0">
                <a:latin typeface="+mn-ea"/>
                <a:ea typeface="+mn-ea"/>
              </a:rPr>
              <a:t>※ </a:t>
            </a:r>
            <a:r>
              <a:rPr lang="ja-JP" altLang="en-US" sz="1000" dirty="0">
                <a:latin typeface="+mn-ea"/>
                <a:ea typeface="+mn-ea"/>
              </a:rPr>
              <a:t>適用の際は、データベースへの負荷、運用上のリスクを確認のうえ実施をお願いいたします。</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
          <p:cNvSpPr>
            <a:spLocks noChangeArrowheads="1"/>
          </p:cNvSpPr>
          <p:nvPr/>
        </p:nvSpPr>
        <p:spPr bwMode="auto">
          <a:xfrm>
            <a:off x="325438" y="203200"/>
            <a:ext cx="5532437"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稼働ログ収集スクリプト</a:t>
            </a:r>
          </a:p>
        </p:txBody>
      </p:sp>
      <p:sp>
        <p:nvSpPr>
          <p:cNvPr id="27651" name="正方形/長方形 3"/>
          <p:cNvSpPr>
            <a:spLocks noChangeArrowheads="1"/>
          </p:cNvSpPr>
          <p:nvPr/>
        </p:nvSpPr>
        <p:spPr bwMode="auto">
          <a:xfrm>
            <a:off x="714375" y="1143000"/>
            <a:ext cx="7858125" cy="4887913"/>
          </a:xfrm>
          <a:prstGeom prst="rect">
            <a:avLst/>
          </a:prstGeom>
          <a:noFill/>
          <a:ln w="9525">
            <a:noFill/>
            <a:miter lim="800000"/>
            <a:headEnd/>
            <a:tailEnd/>
          </a:ln>
        </p:spPr>
        <p:txBody>
          <a:bodyPr>
            <a:spAutoFit/>
          </a:bodyPr>
          <a:lstStyle/>
          <a:p>
            <a:pPr>
              <a:lnSpc>
                <a:spcPts val="1100"/>
              </a:lnSpc>
            </a:pPr>
            <a:r>
              <a:rPr lang="en-US" altLang="ja-JP" sz="1000">
                <a:latin typeface="ＭＳ Ｐゴシック" pitchFamily="50" charset="-128"/>
              </a:rPr>
              <a:t>set serveroutput on</a:t>
            </a:r>
          </a:p>
          <a:p>
            <a:pPr>
              <a:lnSpc>
                <a:spcPts val="1100"/>
              </a:lnSpc>
            </a:pPr>
            <a:r>
              <a:rPr lang="en-US" altLang="ja-JP" sz="1000">
                <a:latin typeface="ＭＳ Ｐゴシック" pitchFamily="50" charset="-128"/>
              </a:rPr>
              <a:t>declare</a:t>
            </a:r>
          </a:p>
          <a:p>
            <a:pPr>
              <a:lnSpc>
                <a:spcPts val="1100"/>
              </a:lnSpc>
            </a:pPr>
            <a:r>
              <a:rPr lang="en-US" altLang="ja-JP" sz="1000">
                <a:latin typeface="ＭＳ Ｐゴシック" pitchFamily="50" charset="-128"/>
              </a:rPr>
              <a:t>  fp   utl_file.file_type;</a:t>
            </a:r>
          </a:p>
          <a:p>
            <a:pPr>
              <a:lnSpc>
                <a:spcPts val="1100"/>
              </a:lnSpc>
            </a:pPr>
            <a:r>
              <a:rPr lang="en-US" altLang="ja-JP" sz="1000">
                <a:latin typeface="ＭＳ Ｐゴシック" pitchFamily="50" charset="-128"/>
              </a:rPr>
              <a:t>begin</a:t>
            </a:r>
          </a:p>
          <a:p>
            <a:pPr>
              <a:lnSpc>
                <a:spcPts val="1100"/>
              </a:lnSpc>
            </a:pPr>
            <a:endParaRPr lang="en-US" altLang="ja-JP" sz="1000">
              <a:latin typeface="ＭＳ Ｐゴシック" pitchFamily="50" charset="-128"/>
            </a:endParaRPr>
          </a:p>
          <a:p>
            <a:pPr>
              <a:lnSpc>
                <a:spcPts val="1100"/>
              </a:lnSpc>
            </a:pPr>
            <a:r>
              <a:rPr lang="en-US" altLang="ja-JP" sz="1000">
                <a:latin typeface="ＭＳ Ｐゴシック" pitchFamily="50" charset="-128"/>
              </a:rPr>
              <a:t>  while ( 1 = 1 ) loop</a:t>
            </a:r>
          </a:p>
          <a:p>
            <a:pPr>
              <a:lnSpc>
                <a:spcPts val="1100"/>
              </a:lnSpc>
            </a:pPr>
            <a:r>
              <a:rPr lang="en-US" altLang="ja-JP" sz="1000">
                <a:latin typeface="ＭＳ Ｐゴシック" pitchFamily="50" charset="-128"/>
              </a:rPr>
              <a:t>    fp := utl_file.fopen('d:\temp','sql_stats.csv','a');</a:t>
            </a:r>
          </a:p>
          <a:p>
            <a:pPr>
              <a:lnSpc>
                <a:spcPts val="1100"/>
              </a:lnSpc>
            </a:pPr>
            <a:endParaRPr lang="en-US" altLang="ja-JP" sz="1000">
              <a:latin typeface="ＭＳ Ｐゴシック" pitchFamily="50" charset="-128"/>
            </a:endParaRPr>
          </a:p>
          <a:p>
            <a:pPr>
              <a:lnSpc>
                <a:spcPts val="1100"/>
              </a:lnSpc>
            </a:pPr>
            <a:r>
              <a:rPr lang="en-US" altLang="ja-JP" sz="1000">
                <a:latin typeface="ＭＳ Ｐゴシック" pitchFamily="50" charset="-128"/>
              </a:rPr>
              <a:t>    for rec in (</a:t>
            </a:r>
          </a:p>
          <a:p>
            <a:pPr>
              <a:lnSpc>
                <a:spcPts val="1100"/>
              </a:lnSpc>
            </a:pPr>
            <a:r>
              <a:rPr lang="en-US" altLang="ja-JP" sz="1000">
                <a:latin typeface="ＭＳ Ｐゴシック" pitchFamily="50" charset="-128"/>
              </a:rPr>
              <a:t>      SELECT TO_CHAR(SYSDATE, 'yyyy/mm/dd hh24:mi:ss') logging_time ,</a:t>
            </a:r>
          </a:p>
          <a:p>
            <a:pPr>
              <a:lnSpc>
                <a:spcPts val="1100"/>
              </a:lnSpc>
            </a:pPr>
            <a:r>
              <a:rPr lang="en-US" altLang="ja-JP" sz="1000">
                <a:latin typeface="ＭＳ Ｐゴシック" pitchFamily="50" charset="-128"/>
              </a:rPr>
              <a:t>             hash_value , address , elapsed_time , cpu_time , disk_reads , buffer_gets , executions</a:t>
            </a:r>
          </a:p>
          <a:p>
            <a:pPr>
              <a:lnSpc>
                <a:spcPts val="1100"/>
              </a:lnSpc>
            </a:pPr>
            <a:r>
              <a:rPr lang="en-US" altLang="ja-JP" sz="1000">
                <a:latin typeface="ＭＳ Ｐゴシック" pitchFamily="50" charset="-128"/>
              </a:rPr>
              <a:t>      FROM   v$sql</a:t>
            </a:r>
          </a:p>
          <a:p>
            <a:pPr>
              <a:lnSpc>
                <a:spcPts val="1100"/>
              </a:lnSpc>
            </a:pPr>
            <a:r>
              <a:rPr lang="en-US" altLang="ja-JP" sz="1000">
                <a:latin typeface="ＭＳ Ｐゴシック" pitchFamily="50" charset="-128"/>
              </a:rPr>
              <a:t>      WHERE  parsing_schema_id NOT IN (</a:t>
            </a:r>
          </a:p>
          <a:p>
            <a:pPr>
              <a:lnSpc>
                <a:spcPts val="1100"/>
              </a:lnSpc>
            </a:pPr>
            <a:r>
              <a:rPr lang="en-US" altLang="ja-JP" sz="1000">
                <a:latin typeface="ＭＳ Ｐゴシック" pitchFamily="50" charset="-128"/>
              </a:rPr>
              <a:t>                   SELECT user_id</a:t>
            </a:r>
          </a:p>
          <a:p>
            <a:pPr>
              <a:lnSpc>
                <a:spcPts val="1100"/>
              </a:lnSpc>
            </a:pPr>
            <a:r>
              <a:rPr lang="en-US" altLang="ja-JP" sz="1000">
                <a:latin typeface="ＭＳ Ｐゴシック" pitchFamily="50" charset="-128"/>
              </a:rPr>
              <a:t>                   FROM   dba_users</a:t>
            </a:r>
          </a:p>
          <a:p>
            <a:pPr>
              <a:lnSpc>
                <a:spcPts val="1100"/>
              </a:lnSpc>
            </a:pPr>
            <a:r>
              <a:rPr lang="en-US" altLang="ja-JP" sz="1000">
                <a:latin typeface="ＭＳ Ｐゴシック" pitchFamily="50" charset="-128"/>
              </a:rPr>
              <a:t>                   WHERE  username IN (</a:t>
            </a:r>
            <a:r>
              <a:rPr lang="ja-JP" altLang="en-US" sz="1000">
                <a:latin typeface="ＭＳ Ｐゴシック" pitchFamily="50" charset="-128"/>
              </a:rPr>
              <a:t>　</a:t>
            </a:r>
            <a:r>
              <a:rPr lang="en-US" altLang="ja-JP" sz="1000">
                <a:latin typeface="ＭＳ Ｐゴシック" pitchFamily="50" charset="-128"/>
              </a:rPr>
              <a:t>‘BI’,‘CTXSYS’,‘DBSNMP’,‘DMSYS’,‘EXFSYS’,‘HR’,‘IX’,…(</a:t>
            </a:r>
            <a:r>
              <a:rPr lang="ja-JP" altLang="en-US" sz="1000">
                <a:latin typeface="ＭＳ Ｐゴシック" pitchFamily="50" charset="-128"/>
              </a:rPr>
              <a:t>中略</a:t>
            </a:r>
            <a:r>
              <a:rPr lang="en-US" altLang="ja-JP" sz="1000">
                <a:latin typeface="ＭＳ Ｐゴシック" pitchFamily="50" charset="-128"/>
              </a:rPr>
              <a:t>) 'SYSMAN','SYSTEM','SYS’)</a:t>
            </a:r>
          </a:p>
          <a:p>
            <a:pPr>
              <a:lnSpc>
                <a:spcPts val="1100"/>
              </a:lnSpc>
            </a:pPr>
            <a:r>
              <a:rPr lang="en-US" altLang="ja-JP" sz="1000">
                <a:latin typeface="ＭＳ Ｐゴシック" pitchFamily="50" charset="-128"/>
              </a:rPr>
              <a:t>             )</a:t>
            </a:r>
          </a:p>
          <a:p>
            <a:pPr>
              <a:lnSpc>
                <a:spcPts val="1100"/>
              </a:lnSpc>
            </a:pPr>
            <a:r>
              <a:rPr lang="en-US" altLang="ja-JP" sz="1000">
                <a:latin typeface="ＭＳ Ｐゴシック" pitchFamily="50" charset="-128"/>
              </a:rPr>
              <a:t>      AND    elapsed_time &gt;= 10000</a:t>
            </a:r>
          </a:p>
          <a:p>
            <a:pPr>
              <a:lnSpc>
                <a:spcPts val="1100"/>
              </a:lnSpc>
            </a:pPr>
            <a:r>
              <a:rPr lang="en-US" altLang="ja-JP" sz="1000">
                <a:latin typeface="ＭＳ Ｐゴシック" pitchFamily="50" charset="-128"/>
              </a:rPr>
              <a:t>    ) loop</a:t>
            </a:r>
          </a:p>
          <a:p>
            <a:pPr>
              <a:lnSpc>
                <a:spcPts val="1100"/>
              </a:lnSpc>
            </a:pPr>
            <a:endParaRPr lang="en-US" altLang="ja-JP" sz="1000">
              <a:latin typeface="ＭＳ Ｐゴシック" pitchFamily="50" charset="-128"/>
            </a:endParaRPr>
          </a:p>
          <a:p>
            <a:pPr>
              <a:lnSpc>
                <a:spcPts val="1100"/>
              </a:lnSpc>
            </a:pPr>
            <a:r>
              <a:rPr lang="en-US" altLang="ja-JP" sz="1000">
                <a:latin typeface="ＭＳ Ｐゴシック" pitchFamily="50" charset="-128"/>
              </a:rPr>
              <a:t>      utl_file.put_line( fp , '="' || rec.logging_time  || '",="' || rec.hash_value    || '",="' || rec.address    || '",' ||  rec.elapsed_time  || ',' ||</a:t>
            </a:r>
          </a:p>
          <a:p>
            <a:pPr>
              <a:lnSpc>
                <a:spcPts val="1100"/>
              </a:lnSpc>
            </a:pPr>
            <a:r>
              <a:rPr lang="en-US" altLang="ja-JP" sz="1000">
                <a:latin typeface="ＭＳ Ｐゴシック" pitchFamily="50" charset="-128"/>
              </a:rPr>
              <a:t>        rec.cpu_time    || ',' || rec.disk_reads    || ',' || rec.buffer_gets    || ',' || rec.executions );</a:t>
            </a:r>
          </a:p>
          <a:p>
            <a:pPr>
              <a:lnSpc>
                <a:spcPts val="1100"/>
              </a:lnSpc>
            </a:pPr>
            <a:r>
              <a:rPr lang="en-US" altLang="ja-JP" sz="1000">
                <a:latin typeface="ＭＳ Ｐゴシック" pitchFamily="50" charset="-128"/>
              </a:rPr>
              <a:t>    end loop; </a:t>
            </a:r>
          </a:p>
          <a:p>
            <a:pPr>
              <a:lnSpc>
                <a:spcPts val="1100"/>
              </a:lnSpc>
            </a:pPr>
            <a:endParaRPr lang="en-US" altLang="ja-JP" sz="1000">
              <a:latin typeface="ＭＳ Ｐゴシック" pitchFamily="50" charset="-128"/>
            </a:endParaRPr>
          </a:p>
          <a:p>
            <a:pPr>
              <a:lnSpc>
                <a:spcPts val="1100"/>
              </a:lnSpc>
            </a:pPr>
            <a:r>
              <a:rPr lang="en-US" altLang="ja-JP" sz="1000">
                <a:latin typeface="ＭＳ Ｐゴシック" pitchFamily="50" charset="-128"/>
              </a:rPr>
              <a:t>    utl_file.fclose(fp);</a:t>
            </a:r>
          </a:p>
          <a:p>
            <a:pPr>
              <a:lnSpc>
                <a:spcPts val="1100"/>
              </a:lnSpc>
            </a:pPr>
            <a:r>
              <a:rPr lang="en-US" altLang="ja-JP" sz="1000">
                <a:latin typeface="ＭＳ Ｐゴシック" pitchFamily="50" charset="-128"/>
              </a:rPr>
              <a:t>    dbms_lock.sleep (600); -- </a:t>
            </a:r>
            <a:r>
              <a:rPr lang="ja-JP" altLang="en-US" sz="1000">
                <a:latin typeface="ＭＳ Ｐゴシック" pitchFamily="50" charset="-128"/>
              </a:rPr>
              <a:t>データ収集頻度：「</a:t>
            </a:r>
            <a:r>
              <a:rPr lang="en-US" altLang="ja-JP" sz="1000">
                <a:latin typeface="ＭＳ Ｐゴシック" pitchFamily="50" charset="-128"/>
              </a:rPr>
              <a:t>1</a:t>
            </a:r>
            <a:r>
              <a:rPr lang="ja-JP" altLang="en-US" sz="1000">
                <a:latin typeface="ＭＳ Ｐゴシック" pitchFamily="50" charset="-128"/>
              </a:rPr>
              <a:t>回</a:t>
            </a:r>
            <a:r>
              <a:rPr lang="en-US" altLang="ja-JP" sz="1000">
                <a:latin typeface="ＭＳ Ｐゴシック" pitchFamily="50" charset="-128"/>
              </a:rPr>
              <a:t>/10</a:t>
            </a:r>
            <a:r>
              <a:rPr lang="ja-JP" altLang="en-US" sz="1000">
                <a:latin typeface="ＭＳ Ｐゴシック" pitchFamily="50" charset="-128"/>
              </a:rPr>
              <a:t>分」推奨</a:t>
            </a:r>
          </a:p>
          <a:p>
            <a:pPr>
              <a:lnSpc>
                <a:spcPts val="1100"/>
              </a:lnSpc>
            </a:pPr>
            <a:endParaRPr lang="en-US" altLang="ja-JP" sz="1000">
              <a:latin typeface="ＭＳ Ｐゴシック" pitchFamily="50" charset="-128"/>
            </a:endParaRPr>
          </a:p>
          <a:p>
            <a:pPr>
              <a:lnSpc>
                <a:spcPts val="1100"/>
              </a:lnSpc>
            </a:pPr>
            <a:r>
              <a:rPr lang="ja-JP" altLang="en-US" sz="1000">
                <a:latin typeface="ＭＳ Ｐゴシック" pitchFamily="50" charset="-128"/>
              </a:rPr>
              <a:t>  </a:t>
            </a:r>
            <a:r>
              <a:rPr lang="en-US" altLang="ja-JP" sz="1000">
                <a:latin typeface="ＭＳ Ｐゴシック" pitchFamily="50" charset="-128"/>
              </a:rPr>
              <a:t>end loop;</a:t>
            </a:r>
          </a:p>
          <a:p>
            <a:pPr>
              <a:lnSpc>
                <a:spcPts val="1100"/>
              </a:lnSpc>
            </a:pPr>
            <a:r>
              <a:rPr lang="en-US" altLang="ja-JP" sz="1000">
                <a:latin typeface="ＭＳ Ｐゴシック" pitchFamily="50" charset="-128"/>
              </a:rPr>
              <a:t>exception</a:t>
            </a:r>
          </a:p>
          <a:p>
            <a:pPr>
              <a:lnSpc>
                <a:spcPts val="1100"/>
              </a:lnSpc>
            </a:pPr>
            <a:r>
              <a:rPr lang="en-US" altLang="ja-JP" sz="1000">
                <a:latin typeface="ＭＳ Ｐゴシック" pitchFamily="50" charset="-128"/>
              </a:rPr>
              <a:t>  when others</a:t>
            </a:r>
          </a:p>
          <a:p>
            <a:pPr>
              <a:lnSpc>
                <a:spcPts val="1100"/>
              </a:lnSpc>
            </a:pPr>
            <a:r>
              <a:rPr lang="en-US" altLang="ja-JP" sz="1000">
                <a:latin typeface="ＭＳ Ｐゴシック" pitchFamily="50" charset="-128"/>
              </a:rPr>
              <a:t>  then</a:t>
            </a:r>
          </a:p>
          <a:p>
            <a:pPr>
              <a:lnSpc>
                <a:spcPts val="1100"/>
              </a:lnSpc>
            </a:pPr>
            <a:r>
              <a:rPr lang="en-US" altLang="ja-JP" sz="1000">
                <a:latin typeface="ＭＳ Ｐゴシック" pitchFamily="50" charset="-128"/>
              </a:rPr>
              <a:t>    dbms_output.put_line('file output error' || to_char(sysdate, 'yyyy/mm/dd hh24:mi:ss') || sqlcode || ',' || sqlerrm) ;</a:t>
            </a:r>
          </a:p>
          <a:p>
            <a:pPr>
              <a:lnSpc>
                <a:spcPts val="1100"/>
              </a:lnSpc>
            </a:pPr>
            <a:r>
              <a:rPr lang="en-US" altLang="ja-JP" sz="1000">
                <a:latin typeface="ＭＳ Ｐゴシック" pitchFamily="50" charset="-128"/>
              </a:rPr>
              <a:t>end; </a:t>
            </a:r>
          </a:p>
          <a:p>
            <a:pPr>
              <a:lnSpc>
                <a:spcPts val="1100"/>
              </a:lnSpc>
            </a:pPr>
            <a:r>
              <a:rPr lang="en-US" altLang="ja-JP" sz="1000">
                <a:latin typeface="ＭＳ Ｐゴシック" pitchFamily="50" charset="-128"/>
              </a:rPr>
              <a:t>/</a:t>
            </a:r>
          </a:p>
        </p:txBody>
      </p:sp>
      <p:sp>
        <p:nvSpPr>
          <p:cNvPr id="27652" name="正方形/長方形 3"/>
          <p:cNvSpPr>
            <a:spLocks noChangeArrowheads="1"/>
          </p:cNvSpPr>
          <p:nvPr/>
        </p:nvSpPr>
        <p:spPr bwMode="auto">
          <a:xfrm>
            <a:off x="388938" y="785813"/>
            <a:ext cx="1812925" cy="338137"/>
          </a:xfrm>
          <a:prstGeom prst="rect">
            <a:avLst/>
          </a:prstGeom>
          <a:noFill/>
          <a:ln w="9525">
            <a:noFill/>
            <a:miter lim="800000"/>
            <a:headEnd/>
            <a:tailEnd/>
          </a:ln>
        </p:spPr>
        <p:txBody>
          <a:bodyPr wrap="none">
            <a:spAutoFit/>
          </a:bodyPr>
          <a:lstStyle/>
          <a:p>
            <a:r>
              <a:rPr lang="ja-JP" altLang="en-US" sz="1600">
                <a:solidFill>
                  <a:srgbClr val="FF0000"/>
                </a:solidFill>
                <a:latin typeface="HGP創英角ｺﾞｼｯｸUB" pitchFamily="50" charset="-128"/>
                <a:ea typeface="HGP創英角ｺﾞｼｯｸUB" pitchFamily="50" charset="-128"/>
              </a:rPr>
              <a:t>■ </a:t>
            </a:r>
            <a:r>
              <a:rPr lang="en-US" altLang="ja-JP" sz="1600">
                <a:latin typeface="HGP創英角ｺﾞｼｯｸUB" pitchFamily="50" charset="-128"/>
                <a:ea typeface="HGP創英角ｺﾞｼｯｸUB" pitchFamily="50" charset="-128"/>
              </a:rPr>
              <a:t>SQL</a:t>
            </a:r>
            <a:r>
              <a:rPr lang="ja-JP" altLang="en-US" sz="1600">
                <a:latin typeface="HGP創英角ｺﾞｼｯｸUB" pitchFamily="50" charset="-128"/>
                <a:ea typeface="HGP創英角ｺﾞｼｯｸUB" pitchFamily="50" charset="-128"/>
              </a:rPr>
              <a:t>と実行統計</a:t>
            </a:r>
          </a:p>
        </p:txBody>
      </p:sp>
      <p:pic>
        <p:nvPicPr>
          <p:cNvPr id="27653" name="Picture 2"/>
          <p:cNvPicPr>
            <a:picLocks noChangeAspect="1" noChangeArrowheads="1"/>
          </p:cNvPicPr>
          <p:nvPr/>
        </p:nvPicPr>
        <p:blipFill>
          <a:blip r:embed="rId3" cstate="print"/>
          <a:srcRect/>
          <a:stretch>
            <a:fillRect/>
          </a:stretch>
        </p:blipFill>
        <p:spPr bwMode="auto">
          <a:xfrm>
            <a:off x="3000375" y="1143000"/>
            <a:ext cx="5781675" cy="866775"/>
          </a:xfrm>
          <a:prstGeom prst="rect">
            <a:avLst/>
          </a:prstGeom>
          <a:noFill/>
          <a:ln w="1">
            <a:noFill/>
            <a:miter lim="800000"/>
            <a:headEnd/>
            <a:tailEnd/>
          </a:ln>
        </p:spPr>
      </p:pic>
      <p:sp>
        <p:nvSpPr>
          <p:cNvPr id="7" name="正方形/長方形 5"/>
          <p:cNvSpPr>
            <a:spLocks noChangeArrowheads="1"/>
          </p:cNvSpPr>
          <p:nvPr/>
        </p:nvSpPr>
        <p:spPr bwMode="auto">
          <a:xfrm>
            <a:off x="642938" y="5897563"/>
            <a:ext cx="6215062" cy="246062"/>
          </a:xfrm>
          <a:prstGeom prst="rect">
            <a:avLst/>
          </a:prstGeom>
          <a:noFill/>
          <a:ln w="9525">
            <a:noFill/>
            <a:miter lim="800000"/>
            <a:headEnd/>
            <a:tailEnd/>
          </a:ln>
        </p:spPr>
        <p:txBody>
          <a:bodyPr>
            <a:spAutoFit/>
          </a:bodyPr>
          <a:lstStyle/>
          <a:p>
            <a:pPr>
              <a:defRPr/>
            </a:pPr>
            <a:r>
              <a:rPr lang="en-US" altLang="ja-JP" sz="1000" dirty="0">
                <a:latin typeface="+mn-ea"/>
                <a:ea typeface="+mn-ea"/>
              </a:rPr>
              <a:t>※ </a:t>
            </a:r>
            <a:r>
              <a:rPr lang="ja-JP" altLang="en-US" sz="1000" dirty="0">
                <a:latin typeface="+mn-ea"/>
                <a:ea typeface="+mn-ea"/>
              </a:rPr>
              <a:t>適用の際は、データベースへの負荷、運用上のリスクを確認のうえ実施をお願いいたします。</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3"/>
          <p:cNvSpPr>
            <a:spLocks noChangeArrowheads="1"/>
          </p:cNvSpPr>
          <p:nvPr/>
        </p:nvSpPr>
        <p:spPr bwMode="auto">
          <a:xfrm>
            <a:off x="1835150" y="857250"/>
            <a:ext cx="5400675" cy="649288"/>
          </a:xfrm>
          <a:prstGeom prst="bevel">
            <a:avLst>
              <a:gd name="adj" fmla="val 7120"/>
            </a:avLst>
          </a:prstGeom>
          <a:solidFill>
            <a:srgbClr val="F6F9ED"/>
          </a:solidFill>
          <a:ln w="12700">
            <a:solidFill>
              <a:srgbClr val="0000FF"/>
            </a:solidFill>
            <a:miter lim="800000"/>
            <a:headEnd/>
            <a:tailEnd/>
          </a:ln>
          <a:effectLst>
            <a:prstShdw prst="shdw17" dist="17961" dir="2700000">
              <a:srgbClr val="000099"/>
            </a:prstShdw>
          </a:effectLst>
        </p:spPr>
        <p:txBody>
          <a:bodyPr lIns="0" tIns="0" rIns="0" bIns="0" anchor="ctr"/>
          <a:lstStyle/>
          <a:p>
            <a:pPr algn="ctr"/>
            <a:r>
              <a:rPr lang="ja-JP" altLang="en-US" sz="2400">
                <a:latin typeface="HGP創英角ｺﾞｼｯｸUB" pitchFamily="50" charset="-128"/>
                <a:ea typeface="HGP創英角ｺﾞｼｯｸUB" pitchFamily="50" charset="-128"/>
              </a:rPr>
              <a:t>障害解析・問題発見による品質向上</a:t>
            </a:r>
          </a:p>
        </p:txBody>
      </p:sp>
      <p:sp>
        <p:nvSpPr>
          <p:cNvPr id="1025028" name="Oval 4"/>
          <p:cNvSpPr>
            <a:spLocks noChangeArrowheads="1"/>
          </p:cNvSpPr>
          <p:nvPr/>
        </p:nvSpPr>
        <p:spPr bwMode="auto">
          <a:xfrm>
            <a:off x="900113" y="1643063"/>
            <a:ext cx="3167062" cy="1585912"/>
          </a:xfrm>
          <a:prstGeom prst="ellipse">
            <a:avLst/>
          </a:prstGeom>
          <a:gradFill rotWithShape="1">
            <a:gsLst>
              <a:gs pos="0">
                <a:schemeClr val="hlink">
                  <a:gamma/>
                  <a:tint val="0"/>
                  <a:invGamma/>
                </a:schemeClr>
              </a:gs>
              <a:gs pos="100000">
                <a:schemeClr val="hlink"/>
              </a:gs>
            </a:gsLst>
            <a:path path="shape">
              <a:fillToRect l="50000" t="50000" r="50000" b="50000"/>
            </a:path>
          </a:gradFill>
          <a:ln w="12700" algn="ctr">
            <a:solidFill>
              <a:srgbClr val="0066CC"/>
            </a:solidFill>
            <a:round/>
            <a:headEnd/>
            <a:tailEnd/>
          </a:ln>
          <a:effectLst>
            <a:prstShdw prst="shdw17" dist="17961" dir="2700000">
              <a:srgbClr val="0066CC">
                <a:gamma/>
                <a:shade val="60000"/>
                <a:invGamma/>
              </a:srgbClr>
            </a:prstShdw>
          </a:effectLst>
        </p:spPr>
        <p:txBody>
          <a:bodyPr wrap="none" lIns="0" tIns="46800" rIns="0" bIns="46800" anchor="ctr"/>
          <a:lstStyle/>
          <a:p>
            <a:pPr algn="ctr">
              <a:lnSpc>
                <a:spcPts val="2500"/>
              </a:lnSpc>
              <a:defRPr/>
            </a:pPr>
            <a:r>
              <a:rPr lang="ja-JP" altLang="en-US" u="sng" dirty="0">
                <a:latin typeface="HGP創英角ｺﾞｼｯｸUB" pitchFamily="50" charset="-128"/>
                <a:ea typeface="HGP創英角ｺﾞｼｯｸUB" pitchFamily="50" charset="-128"/>
              </a:rPr>
              <a:t>リアルタイム解析</a:t>
            </a:r>
          </a:p>
          <a:p>
            <a:pPr algn="ctr">
              <a:lnSpc>
                <a:spcPts val="2500"/>
              </a:lnSpc>
              <a:defRPr/>
            </a:pPr>
            <a:r>
              <a:rPr lang="ja-JP" altLang="en-US" dirty="0">
                <a:latin typeface="HGP創英角ｺﾞｼｯｸUB" pitchFamily="50" charset="-128"/>
                <a:ea typeface="HGP創英角ｺﾞｼｯｸUB" pitchFamily="50" charset="-128"/>
              </a:rPr>
              <a:t>障害をリアルタイムで状況把握</a:t>
            </a:r>
          </a:p>
          <a:p>
            <a:pPr algn="ctr">
              <a:lnSpc>
                <a:spcPts val="2500"/>
              </a:lnSpc>
              <a:defRPr/>
            </a:pPr>
            <a:r>
              <a:rPr lang="ja-JP" altLang="en-US" dirty="0">
                <a:latin typeface="HGP創英角ｺﾞｼｯｸUB" pitchFamily="50" charset="-128"/>
                <a:ea typeface="HGP創英角ｺﾞｼｯｸUB" pitchFamily="50" charset="-128"/>
              </a:rPr>
              <a:t>状況追跡とその場の即時対処</a:t>
            </a:r>
          </a:p>
        </p:txBody>
      </p:sp>
      <p:sp>
        <p:nvSpPr>
          <p:cNvPr id="1025029" name="Oval 5"/>
          <p:cNvSpPr>
            <a:spLocks noChangeArrowheads="1"/>
          </p:cNvSpPr>
          <p:nvPr/>
        </p:nvSpPr>
        <p:spPr bwMode="auto">
          <a:xfrm>
            <a:off x="4716463" y="1644650"/>
            <a:ext cx="3168650" cy="1584325"/>
          </a:xfrm>
          <a:prstGeom prst="ellipse">
            <a:avLst/>
          </a:prstGeom>
          <a:gradFill rotWithShape="1">
            <a:gsLst>
              <a:gs pos="0">
                <a:schemeClr val="hlink">
                  <a:gamma/>
                  <a:tint val="0"/>
                  <a:invGamma/>
                </a:schemeClr>
              </a:gs>
              <a:gs pos="100000">
                <a:schemeClr val="hlink"/>
              </a:gs>
            </a:gsLst>
            <a:path path="shape">
              <a:fillToRect l="50000" t="50000" r="50000" b="50000"/>
            </a:path>
          </a:gradFill>
          <a:ln w="12700" algn="ctr">
            <a:solidFill>
              <a:srgbClr val="0066CC"/>
            </a:solidFill>
            <a:round/>
            <a:headEnd/>
            <a:tailEnd/>
          </a:ln>
          <a:effectLst>
            <a:prstShdw prst="shdw17" dist="17961" dir="2700000">
              <a:srgbClr val="0066CC">
                <a:gamma/>
                <a:shade val="60000"/>
                <a:invGamma/>
              </a:srgbClr>
            </a:prstShdw>
          </a:effectLst>
        </p:spPr>
        <p:txBody>
          <a:bodyPr wrap="none" lIns="0" tIns="46800" rIns="0" bIns="46800" anchor="ctr"/>
          <a:lstStyle/>
          <a:p>
            <a:pPr algn="ctr">
              <a:lnSpc>
                <a:spcPts val="2500"/>
              </a:lnSpc>
              <a:defRPr/>
            </a:pPr>
            <a:r>
              <a:rPr lang="ja-JP" altLang="en-US" u="sng" dirty="0">
                <a:latin typeface="HGP創英角ｺﾞｼｯｸUB" pitchFamily="50" charset="-128"/>
                <a:ea typeface="HGP創英角ｺﾞｼｯｸUB" pitchFamily="50" charset="-128"/>
              </a:rPr>
              <a:t>事後障害解析・問題発見</a:t>
            </a:r>
          </a:p>
          <a:p>
            <a:pPr algn="ctr">
              <a:lnSpc>
                <a:spcPts val="2500"/>
              </a:lnSpc>
              <a:defRPr/>
            </a:pPr>
            <a:r>
              <a:rPr lang="ja-JP" altLang="en-US" dirty="0">
                <a:latin typeface="HGP創英角ｺﾞｼｯｸUB" pitchFamily="50" charset="-128"/>
                <a:ea typeface="HGP創英角ｺﾞｼｯｸUB" pitchFamily="50" charset="-128"/>
              </a:rPr>
              <a:t>詳細な稼動情報を常時記録</a:t>
            </a:r>
          </a:p>
          <a:p>
            <a:pPr algn="ctr">
              <a:lnSpc>
                <a:spcPts val="2500"/>
              </a:lnSpc>
              <a:defRPr/>
            </a:pPr>
            <a:r>
              <a:rPr lang="ja-JP" altLang="en-US" dirty="0">
                <a:latin typeface="HGP創英角ｺﾞｼｯｸUB" pitchFamily="50" charset="-128"/>
                <a:ea typeface="HGP創英角ｺﾞｼｯｸUB" pitchFamily="50" charset="-128"/>
              </a:rPr>
              <a:t>障害状況をシミュレーション</a:t>
            </a:r>
          </a:p>
        </p:txBody>
      </p:sp>
      <p:sp>
        <p:nvSpPr>
          <p:cNvPr id="1025030" name="Line 6"/>
          <p:cNvSpPr>
            <a:spLocks noChangeShapeType="1"/>
          </p:cNvSpPr>
          <p:nvPr/>
        </p:nvSpPr>
        <p:spPr bwMode="auto">
          <a:xfrm>
            <a:off x="2627313" y="3228975"/>
            <a:ext cx="0" cy="574675"/>
          </a:xfrm>
          <a:prstGeom prst="line">
            <a:avLst/>
          </a:prstGeom>
          <a:noFill/>
          <a:ln w="12700">
            <a:solidFill>
              <a:schemeClr val="tx1"/>
            </a:solidFill>
            <a:round/>
            <a:headEnd/>
            <a:tailEnd/>
          </a:ln>
          <a:effectLst>
            <a:prstShdw prst="shdw17" dist="17961" dir="2700000">
              <a:schemeClr val="tx1">
                <a:gamma/>
                <a:shade val="60000"/>
                <a:invGamma/>
              </a:schemeClr>
            </a:prstShdw>
          </a:effectLst>
        </p:spPr>
        <p:txBody>
          <a:bodyPr wrap="none" lIns="90000" tIns="46800" rIns="90000" bIns="46800" anchor="ctr"/>
          <a:lstStyle/>
          <a:p>
            <a:pPr>
              <a:defRPr/>
            </a:pPr>
            <a:endParaRPr lang="ja-JP" altLang="en-US" dirty="0">
              <a:latin typeface="Arial" charset="0"/>
              <a:ea typeface="ＭＳ Ｐゴシック" charset="-128"/>
            </a:endParaRPr>
          </a:p>
        </p:txBody>
      </p:sp>
      <p:sp>
        <p:nvSpPr>
          <p:cNvPr id="1025031" name="Line 7"/>
          <p:cNvSpPr>
            <a:spLocks noChangeShapeType="1"/>
          </p:cNvSpPr>
          <p:nvPr/>
        </p:nvSpPr>
        <p:spPr bwMode="auto">
          <a:xfrm>
            <a:off x="6443663" y="3228975"/>
            <a:ext cx="0" cy="574675"/>
          </a:xfrm>
          <a:prstGeom prst="line">
            <a:avLst/>
          </a:prstGeom>
          <a:noFill/>
          <a:ln w="12700">
            <a:solidFill>
              <a:schemeClr val="tx1"/>
            </a:solidFill>
            <a:round/>
            <a:headEnd/>
            <a:tailEnd/>
          </a:ln>
          <a:effectLst>
            <a:prstShdw prst="shdw17" dist="17961" dir="2700000">
              <a:schemeClr val="tx1">
                <a:gamma/>
                <a:shade val="60000"/>
                <a:invGamma/>
              </a:schemeClr>
            </a:prstShdw>
          </a:effectLst>
        </p:spPr>
        <p:txBody>
          <a:bodyPr wrap="none" lIns="90000" tIns="46800" rIns="90000" bIns="46800" anchor="ctr"/>
          <a:lstStyle/>
          <a:p>
            <a:pPr>
              <a:defRPr/>
            </a:pPr>
            <a:endParaRPr lang="ja-JP" altLang="en-US" dirty="0">
              <a:latin typeface="Arial" charset="0"/>
              <a:ea typeface="ＭＳ Ｐゴシック" charset="-128"/>
            </a:endParaRPr>
          </a:p>
        </p:txBody>
      </p:sp>
      <p:sp>
        <p:nvSpPr>
          <p:cNvPr id="1025032" name="Line 8"/>
          <p:cNvSpPr>
            <a:spLocks noChangeShapeType="1"/>
          </p:cNvSpPr>
          <p:nvPr/>
        </p:nvSpPr>
        <p:spPr bwMode="auto">
          <a:xfrm flipH="1">
            <a:off x="2627313" y="3803650"/>
            <a:ext cx="3816350" cy="0"/>
          </a:xfrm>
          <a:prstGeom prst="line">
            <a:avLst/>
          </a:prstGeom>
          <a:noFill/>
          <a:ln w="12700">
            <a:solidFill>
              <a:schemeClr val="tx1"/>
            </a:solidFill>
            <a:round/>
            <a:headEnd/>
            <a:tailEnd/>
          </a:ln>
          <a:effectLst>
            <a:prstShdw prst="shdw17" dist="17961" dir="2700000">
              <a:schemeClr val="tx1">
                <a:gamma/>
                <a:shade val="60000"/>
                <a:invGamma/>
              </a:schemeClr>
            </a:prstShdw>
          </a:effectLst>
        </p:spPr>
        <p:txBody>
          <a:bodyPr wrap="none" lIns="90000" tIns="46800" rIns="90000" bIns="46800" anchor="ctr"/>
          <a:lstStyle/>
          <a:p>
            <a:pPr>
              <a:defRPr/>
            </a:pPr>
            <a:endParaRPr lang="ja-JP" altLang="en-US" dirty="0">
              <a:latin typeface="Arial" charset="0"/>
              <a:ea typeface="ＭＳ Ｐゴシック" charset="-128"/>
            </a:endParaRPr>
          </a:p>
        </p:txBody>
      </p:sp>
      <p:sp>
        <p:nvSpPr>
          <p:cNvPr id="28680" name="Text Box 9"/>
          <p:cNvSpPr txBox="1">
            <a:spLocks noChangeArrowheads="1"/>
          </p:cNvSpPr>
          <p:nvPr/>
        </p:nvSpPr>
        <p:spPr bwMode="auto">
          <a:xfrm>
            <a:off x="1547813" y="4740275"/>
            <a:ext cx="5976937" cy="349250"/>
          </a:xfrm>
          <a:prstGeom prst="rect">
            <a:avLst/>
          </a:prstGeom>
          <a:noFill/>
          <a:ln w="12700" algn="ctr">
            <a:solidFill>
              <a:srgbClr val="FF0000"/>
            </a:solidFill>
            <a:miter lim="800000"/>
            <a:headEnd/>
            <a:tailEnd/>
          </a:ln>
          <a:effectLst>
            <a:prstShdw prst="shdw17" dist="17961" dir="2700000">
              <a:srgbClr val="990000"/>
            </a:prstShdw>
          </a:effectLst>
        </p:spPr>
        <p:txBody>
          <a:bodyPr lIns="90000" tIns="46800" rIns="90000" bIns="46800">
            <a:spAutoFit/>
          </a:bodyPr>
          <a:lstStyle/>
          <a:p>
            <a:r>
              <a:rPr lang="ja-JP" altLang="en-US" sz="1600">
                <a:latin typeface="HGP創英角ｺﾞｼｯｸUB" pitchFamily="50" charset="-128"/>
                <a:ea typeface="HGP創英角ｺﾞｼｯｸUB" pitchFamily="50" charset="-128"/>
              </a:rPr>
              <a:t>開発・運用での障害を確実に原因追及　：　コスト削減</a:t>
            </a:r>
          </a:p>
        </p:txBody>
      </p:sp>
      <p:sp>
        <p:nvSpPr>
          <p:cNvPr id="1025034" name="Line 10"/>
          <p:cNvSpPr>
            <a:spLocks noChangeShapeType="1"/>
          </p:cNvSpPr>
          <p:nvPr/>
        </p:nvSpPr>
        <p:spPr bwMode="auto">
          <a:xfrm>
            <a:off x="4500563" y="3803650"/>
            <a:ext cx="0" cy="287338"/>
          </a:xfrm>
          <a:prstGeom prst="line">
            <a:avLst/>
          </a:prstGeom>
          <a:noFill/>
          <a:ln w="12700">
            <a:solidFill>
              <a:schemeClr val="tx1"/>
            </a:solidFill>
            <a:round/>
            <a:headEnd/>
            <a:tailEnd/>
          </a:ln>
          <a:effectLst>
            <a:prstShdw prst="shdw17" dist="17961" dir="2700000">
              <a:schemeClr val="tx1">
                <a:gamma/>
                <a:shade val="60000"/>
                <a:invGamma/>
              </a:schemeClr>
            </a:prstShdw>
          </a:effectLst>
        </p:spPr>
        <p:txBody>
          <a:bodyPr wrap="none" lIns="90000" tIns="46800" rIns="90000" bIns="46800" anchor="ctr"/>
          <a:lstStyle/>
          <a:p>
            <a:pPr>
              <a:defRPr/>
            </a:pPr>
            <a:endParaRPr lang="ja-JP" altLang="en-US" dirty="0">
              <a:latin typeface="Arial" charset="0"/>
              <a:ea typeface="ＭＳ Ｐゴシック" charset="-128"/>
            </a:endParaRPr>
          </a:p>
        </p:txBody>
      </p:sp>
      <p:sp>
        <p:nvSpPr>
          <p:cNvPr id="28682" name="Text Box 11"/>
          <p:cNvSpPr txBox="1">
            <a:spLocks noChangeArrowheads="1"/>
          </p:cNvSpPr>
          <p:nvPr/>
        </p:nvSpPr>
        <p:spPr bwMode="auto">
          <a:xfrm>
            <a:off x="4251325" y="4943475"/>
            <a:ext cx="536575" cy="733425"/>
          </a:xfrm>
          <a:prstGeom prst="rect">
            <a:avLst/>
          </a:prstGeom>
          <a:noFill/>
          <a:ln w="12700" algn="ctr">
            <a:noFill/>
            <a:miter lim="800000"/>
            <a:headEnd/>
            <a:tailEnd/>
          </a:ln>
          <a:effectLst>
            <a:prstShdw prst="shdw17" dist="17961" dir="2700000">
              <a:srgbClr val="94958E"/>
            </a:prstShdw>
          </a:effectLst>
        </p:spPr>
        <p:txBody>
          <a:bodyPr wrap="none" lIns="90000" tIns="46800" rIns="90000" bIns="46800">
            <a:spAutoFit/>
          </a:bodyPr>
          <a:lstStyle/>
          <a:p>
            <a:pPr>
              <a:lnSpc>
                <a:spcPct val="150000"/>
              </a:lnSpc>
            </a:pPr>
            <a:r>
              <a:rPr lang="ja-JP" altLang="en-US" sz="2800" b="1"/>
              <a:t>＋</a:t>
            </a:r>
          </a:p>
        </p:txBody>
      </p:sp>
      <p:sp>
        <p:nvSpPr>
          <p:cNvPr id="28683" name="Text Box 12"/>
          <p:cNvSpPr txBox="1">
            <a:spLocks noChangeArrowheads="1"/>
          </p:cNvSpPr>
          <p:nvPr/>
        </p:nvSpPr>
        <p:spPr bwMode="auto">
          <a:xfrm>
            <a:off x="1547813" y="5559425"/>
            <a:ext cx="5976937" cy="349250"/>
          </a:xfrm>
          <a:prstGeom prst="rect">
            <a:avLst/>
          </a:prstGeom>
          <a:noFill/>
          <a:ln w="12700" algn="ctr">
            <a:solidFill>
              <a:srgbClr val="FF0000"/>
            </a:solidFill>
            <a:miter lim="800000"/>
            <a:headEnd/>
            <a:tailEnd/>
          </a:ln>
          <a:effectLst>
            <a:prstShdw prst="shdw17" dist="17961" dir="2700000">
              <a:srgbClr val="990000"/>
            </a:prstShdw>
          </a:effectLst>
        </p:spPr>
        <p:txBody>
          <a:bodyPr lIns="90000" tIns="46800" rIns="90000" bIns="46800">
            <a:spAutoFit/>
          </a:bodyPr>
          <a:lstStyle/>
          <a:p>
            <a:r>
              <a:rPr lang="ja-JP" altLang="en-US" sz="1600">
                <a:latin typeface="HGP創英角ｺﾞｼｯｸUB" pitchFamily="50" charset="-128"/>
                <a:ea typeface="HGP創英角ｺﾞｼｯｸUB" pitchFamily="50" charset="-128"/>
              </a:rPr>
              <a:t>情報の自動収集・</a:t>
            </a:r>
            <a:r>
              <a:rPr lang="en-US" altLang="ja-JP" sz="1600">
                <a:latin typeface="HGP創英角ｺﾞｼｯｸUB" pitchFamily="50" charset="-128"/>
                <a:ea typeface="HGP創英角ｺﾞｼｯｸUB" pitchFamily="50" charset="-128"/>
              </a:rPr>
              <a:t>GUI</a:t>
            </a:r>
            <a:r>
              <a:rPr lang="ja-JP" altLang="en-US" sz="1600">
                <a:latin typeface="HGP創英角ｺﾞｼｯｸUB" pitchFamily="50" charset="-128"/>
                <a:ea typeface="HGP創英角ｺﾞｼｯｸUB" pitchFamily="50" charset="-128"/>
              </a:rPr>
              <a:t>での操作　：　平準化・定型化</a:t>
            </a:r>
          </a:p>
        </p:txBody>
      </p:sp>
      <p:pic>
        <p:nvPicPr>
          <p:cNvPr id="28684" name="Picture 13" descr="로고"/>
          <p:cNvPicPr>
            <a:picLocks noChangeAspect="1" noChangeArrowheads="1"/>
          </p:cNvPicPr>
          <p:nvPr/>
        </p:nvPicPr>
        <p:blipFill>
          <a:blip r:embed="rId3" cstate="print"/>
          <a:srcRect/>
          <a:stretch>
            <a:fillRect/>
          </a:stretch>
        </p:blipFill>
        <p:spPr bwMode="auto">
          <a:xfrm>
            <a:off x="1187450" y="4164013"/>
            <a:ext cx="1584325" cy="433387"/>
          </a:xfrm>
          <a:prstGeom prst="rect">
            <a:avLst/>
          </a:prstGeom>
          <a:noFill/>
          <a:ln w="9525">
            <a:noFill/>
            <a:miter lim="800000"/>
            <a:headEnd/>
            <a:tailEnd/>
          </a:ln>
        </p:spPr>
      </p:pic>
      <p:sp>
        <p:nvSpPr>
          <p:cNvPr id="28685" name="Rectangle 14"/>
          <p:cNvSpPr>
            <a:spLocks noChangeArrowheads="1"/>
          </p:cNvSpPr>
          <p:nvPr/>
        </p:nvSpPr>
        <p:spPr bwMode="auto">
          <a:xfrm>
            <a:off x="1116013" y="4092575"/>
            <a:ext cx="6911975" cy="2016125"/>
          </a:xfrm>
          <a:prstGeom prst="rect">
            <a:avLst/>
          </a:prstGeom>
          <a:noFill/>
          <a:ln w="12700" algn="ctr">
            <a:solidFill>
              <a:srgbClr val="FF0000"/>
            </a:solidFill>
            <a:miter lim="800000"/>
            <a:headEnd/>
            <a:tailEnd/>
          </a:ln>
          <a:effectLst>
            <a:prstShdw prst="shdw17" dist="17961" dir="2700000">
              <a:srgbClr val="990000"/>
            </a:prstShdw>
          </a:effectLst>
        </p:spPr>
        <p:txBody>
          <a:bodyPr wrap="none" lIns="90000" tIns="46800" rIns="90000" bIns="46800" anchor="ctr"/>
          <a:lstStyle/>
          <a:p>
            <a:endParaRPr lang="ja-JP" altLang="en-US"/>
          </a:p>
        </p:txBody>
      </p:sp>
      <p:sp>
        <p:nvSpPr>
          <p:cNvPr id="28686"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en-US" altLang="ja-JP" sz="2400">
                <a:latin typeface="Impact" pitchFamily="34" charset="0"/>
                <a:ea typeface="HGP創英角ｺﾞｼｯｸUB" pitchFamily="50" charset="-128"/>
              </a:rPr>
              <a:t>MaxGauge</a:t>
            </a:r>
            <a:r>
              <a:rPr lang="ja-JP" altLang="en-US" sz="2400">
                <a:latin typeface="Impact" pitchFamily="34" charset="0"/>
                <a:ea typeface="HGP創英角ｺﾞｼｯｸUB" pitchFamily="50" charset="-128"/>
              </a:rPr>
              <a:t>コンセプト</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7" name="Freeform 3"/>
          <p:cNvSpPr>
            <a:spLocks/>
          </p:cNvSpPr>
          <p:nvPr/>
        </p:nvSpPr>
        <p:spPr bwMode="auto">
          <a:xfrm rot="1301519" flipV="1">
            <a:off x="3116263" y="3030538"/>
            <a:ext cx="1771650" cy="1790700"/>
          </a:xfrm>
          <a:custGeom>
            <a:avLst/>
            <a:gdLst/>
            <a:ahLst/>
            <a:cxnLst>
              <a:cxn ang="0">
                <a:pos x="1370" y="752"/>
              </a:cxn>
              <a:cxn ang="0">
                <a:pos x="1290" y="752"/>
              </a:cxn>
              <a:cxn ang="0">
                <a:pos x="1209" y="751"/>
              </a:cxn>
              <a:cxn ang="0">
                <a:pos x="1124" y="744"/>
              </a:cxn>
              <a:cxn ang="0">
                <a:pos x="1040" y="733"/>
              </a:cxn>
              <a:cxn ang="0">
                <a:pos x="951" y="716"/>
              </a:cxn>
              <a:cxn ang="0">
                <a:pos x="865" y="698"/>
              </a:cxn>
              <a:cxn ang="0">
                <a:pos x="778" y="673"/>
              </a:cxn>
              <a:cxn ang="0">
                <a:pos x="694" y="645"/>
              </a:cxn>
              <a:cxn ang="0">
                <a:pos x="610" y="612"/>
              </a:cxn>
              <a:cxn ang="0">
                <a:pos x="529" y="575"/>
              </a:cxn>
              <a:cxn ang="0">
                <a:pos x="453" y="534"/>
              </a:cxn>
              <a:cxn ang="0">
                <a:pos x="379" y="491"/>
              </a:cxn>
              <a:cxn ang="0">
                <a:pos x="309" y="441"/>
              </a:cxn>
              <a:cxn ang="0">
                <a:pos x="245" y="389"/>
              </a:cxn>
              <a:cxn ang="0">
                <a:pos x="187" y="333"/>
              </a:cxn>
              <a:cxn ang="0">
                <a:pos x="137" y="272"/>
              </a:cxn>
              <a:cxn ang="0">
                <a:pos x="92" y="209"/>
              </a:cxn>
              <a:cxn ang="0">
                <a:pos x="59" y="143"/>
              </a:cxn>
              <a:cxn ang="0">
                <a:pos x="32" y="71"/>
              </a:cxn>
              <a:cxn ang="0">
                <a:pos x="16" y="0"/>
              </a:cxn>
              <a:cxn ang="0">
                <a:pos x="6" y="22"/>
              </a:cxn>
              <a:cxn ang="0">
                <a:pos x="0" y="107"/>
              </a:cxn>
              <a:cxn ang="0">
                <a:pos x="6" y="166"/>
              </a:cxn>
              <a:cxn ang="0">
                <a:pos x="10" y="182"/>
              </a:cxn>
              <a:cxn ang="0">
                <a:pos x="25" y="253"/>
              </a:cxn>
              <a:cxn ang="0">
                <a:pos x="52" y="323"/>
              </a:cxn>
              <a:cxn ang="0">
                <a:pos x="85" y="390"/>
              </a:cxn>
              <a:cxn ang="0">
                <a:pos x="129" y="454"/>
              </a:cxn>
              <a:cxn ang="0">
                <a:pos x="180" y="512"/>
              </a:cxn>
              <a:cxn ang="0">
                <a:pos x="236" y="569"/>
              </a:cxn>
              <a:cxn ang="0">
                <a:pos x="299" y="621"/>
              </a:cxn>
              <a:cxn ang="0">
                <a:pos x="367" y="669"/>
              </a:cxn>
              <a:cxn ang="0">
                <a:pos x="440" y="712"/>
              </a:cxn>
              <a:cxn ang="0">
                <a:pos x="517" y="753"/>
              </a:cxn>
              <a:cxn ang="0">
                <a:pos x="595" y="790"/>
              </a:cxn>
              <a:cxn ang="0">
                <a:pos x="678" y="822"/>
              </a:cxn>
              <a:cxn ang="0">
                <a:pos x="761" y="850"/>
              </a:cxn>
              <a:cxn ang="0">
                <a:pos x="848" y="874"/>
              </a:cxn>
              <a:cxn ang="0">
                <a:pos x="935" y="894"/>
              </a:cxn>
              <a:cxn ang="0">
                <a:pos x="1020" y="909"/>
              </a:cxn>
              <a:cxn ang="0">
                <a:pos x="1104" y="922"/>
              </a:cxn>
              <a:cxn ang="0">
                <a:pos x="1188" y="926"/>
              </a:cxn>
              <a:cxn ang="0">
                <a:pos x="1269" y="928"/>
              </a:cxn>
              <a:cxn ang="0">
                <a:pos x="1350" y="928"/>
              </a:cxn>
              <a:cxn ang="0">
                <a:pos x="1350" y="928"/>
              </a:cxn>
              <a:cxn ang="0">
                <a:pos x="1338" y="993"/>
              </a:cxn>
              <a:cxn ang="0">
                <a:pos x="1808" y="801"/>
              </a:cxn>
              <a:cxn ang="0">
                <a:pos x="1322" y="677"/>
              </a:cxn>
              <a:cxn ang="0">
                <a:pos x="1365" y="752"/>
              </a:cxn>
              <a:cxn ang="0">
                <a:pos x="1370" y="752"/>
              </a:cxn>
            </a:cxnLst>
            <a:rect l="0" t="0" r="r" b="b"/>
            <a:pathLst>
              <a:path w="1808" h="993">
                <a:moveTo>
                  <a:pt x="1370" y="752"/>
                </a:moveTo>
                <a:lnTo>
                  <a:pt x="1290" y="752"/>
                </a:lnTo>
                <a:lnTo>
                  <a:pt x="1209" y="751"/>
                </a:lnTo>
                <a:lnTo>
                  <a:pt x="1124" y="744"/>
                </a:lnTo>
                <a:lnTo>
                  <a:pt x="1040" y="733"/>
                </a:lnTo>
                <a:lnTo>
                  <a:pt x="951" y="716"/>
                </a:lnTo>
                <a:lnTo>
                  <a:pt x="865" y="698"/>
                </a:lnTo>
                <a:lnTo>
                  <a:pt x="778" y="673"/>
                </a:lnTo>
                <a:lnTo>
                  <a:pt x="694" y="645"/>
                </a:lnTo>
                <a:lnTo>
                  <a:pt x="610" y="612"/>
                </a:lnTo>
                <a:lnTo>
                  <a:pt x="529" y="575"/>
                </a:lnTo>
                <a:lnTo>
                  <a:pt x="453" y="534"/>
                </a:lnTo>
                <a:lnTo>
                  <a:pt x="379" y="491"/>
                </a:lnTo>
                <a:lnTo>
                  <a:pt x="309" y="441"/>
                </a:lnTo>
                <a:lnTo>
                  <a:pt x="245" y="389"/>
                </a:lnTo>
                <a:lnTo>
                  <a:pt x="187" y="333"/>
                </a:lnTo>
                <a:lnTo>
                  <a:pt x="137" y="272"/>
                </a:lnTo>
                <a:lnTo>
                  <a:pt x="92" y="209"/>
                </a:lnTo>
                <a:lnTo>
                  <a:pt x="59" y="143"/>
                </a:lnTo>
                <a:lnTo>
                  <a:pt x="32" y="71"/>
                </a:lnTo>
                <a:lnTo>
                  <a:pt x="16" y="0"/>
                </a:lnTo>
                <a:lnTo>
                  <a:pt x="6" y="22"/>
                </a:lnTo>
                <a:lnTo>
                  <a:pt x="0" y="107"/>
                </a:lnTo>
                <a:lnTo>
                  <a:pt x="6" y="166"/>
                </a:lnTo>
                <a:lnTo>
                  <a:pt x="10" y="182"/>
                </a:lnTo>
                <a:lnTo>
                  <a:pt x="25" y="253"/>
                </a:lnTo>
                <a:lnTo>
                  <a:pt x="52" y="323"/>
                </a:lnTo>
                <a:lnTo>
                  <a:pt x="85" y="390"/>
                </a:lnTo>
                <a:lnTo>
                  <a:pt x="129" y="454"/>
                </a:lnTo>
                <a:lnTo>
                  <a:pt x="180" y="512"/>
                </a:lnTo>
                <a:lnTo>
                  <a:pt x="236" y="569"/>
                </a:lnTo>
                <a:lnTo>
                  <a:pt x="299" y="621"/>
                </a:lnTo>
                <a:lnTo>
                  <a:pt x="367" y="669"/>
                </a:lnTo>
                <a:lnTo>
                  <a:pt x="440" y="712"/>
                </a:lnTo>
                <a:lnTo>
                  <a:pt x="517" y="753"/>
                </a:lnTo>
                <a:lnTo>
                  <a:pt x="595" y="790"/>
                </a:lnTo>
                <a:lnTo>
                  <a:pt x="678" y="822"/>
                </a:lnTo>
                <a:lnTo>
                  <a:pt x="761" y="850"/>
                </a:lnTo>
                <a:lnTo>
                  <a:pt x="848" y="874"/>
                </a:lnTo>
                <a:lnTo>
                  <a:pt x="935" y="894"/>
                </a:lnTo>
                <a:lnTo>
                  <a:pt x="1020" y="909"/>
                </a:lnTo>
                <a:lnTo>
                  <a:pt x="1104" y="922"/>
                </a:lnTo>
                <a:lnTo>
                  <a:pt x="1188" y="926"/>
                </a:lnTo>
                <a:lnTo>
                  <a:pt x="1269" y="928"/>
                </a:lnTo>
                <a:lnTo>
                  <a:pt x="1350" y="928"/>
                </a:lnTo>
                <a:lnTo>
                  <a:pt x="1350" y="928"/>
                </a:lnTo>
                <a:lnTo>
                  <a:pt x="1338" y="993"/>
                </a:lnTo>
                <a:lnTo>
                  <a:pt x="1808" y="801"/>
                </a:lnTo>
                <a:lnTo>
                  <a:pt x="1322" y="677"/>
                </a:lnTo>
                <a:lnTo>
                  <a:pt x="1365" y="752"/>
                </a:lnTo>
                <a:lnTo>
                  <a:pt x="1370" y="752"/>
                </a:lnTo>
                <a:close/>
              </a:path>
            </a:pathLst>
          </a:custGeom>
          <a:gradFill rotWithShape="1">
            <a:gsLst>
              <a:gs pos="0">
                <a:schemeClr val="folHlink">
                  <a:gamma/>
                  <a:tint val="12549"/>
                  <a:invGamma/>
                </a:schemeClr>
              </a:gs>
              <a:gs pos="100000">
                <a:schemeClr val="folHlink"/>
              </a:gs>
            </a:gsLst>
            <a:lin ang="0" scaled="1"/>
          </a:gradFill>
          <a:ln w="0">
            <a:noFill/>
            <a:prstDash val="solid"/>
            <a:round/>
            <a:headEnd/>
            <a:tailEnd/>
          </a:ln>
          <a:effectLst>
            <a:outerShdw sy="50000" rotWithShape="0">
              <a:srgbClr val="808080"/>
            </a:outerShdw>
          </a:effectLst>
        </p:spPr>
        <p:txBody>
          <a:bodyPr/>
          <a:lstStyle/>
          <a:p>
            <a:pPr>
              <a:defRPr/>
            </a:pPr>
            <a:endParaRPr lang="ja-JP" altLang="en-US" dirty="0">
              <a:latin typeface="Arial" charset="0"/>
              <a:ea typeface="ＭＳ Ｐゴシック" charset="-128"/>
            </a:endParaRPr>
          </a:p>
        </p:txBody>
      </p:sp>
      <p:sp>
        <p:nvSpPr>
          <p:cNvPr id="29699" name="Oval 4"/>
          <p:cNvSpPr>
            <a:spLocks noChangeArrowheads="1"/>
          </p:cNvSpPr>
          <p:nvPr/>
        </p:nvSpPr>
        <p:spPr bwMode="auto">
          <a:xfrm>
            <a:off x="900113" y="3357563"/>
            <a:ext cx="3276600" cy="1771650"/>
          </a:xfrm>
          <a:prstGeom prst="ellipse">
            <a:avLst/>
          </a:prstGeom>
          <a:solidFill>
            <a:srgbClr val="333333"/>
          </a:solidFill>
          <a:ln w="12700" algn="ctr">
            <a:solidFill>
              <a:srgbClr val="333333"/>
            </a:solidFill>
            <a:round/>
            <a:headEnd/>
            <a:tailEnd/>
          </a:ln>
          <a:effectLst>
            <a:prstShdw prst="shdw17" dist="17961" dir="2700000">
              <a:srgbClr val="1F1F1F"/>
            </a:prstShdw>
          </a:effectLst>
        </p:spPr>
        <p:txBody>
          <a:bodyPr lIns="90000" tIns="46800" rIns="90000" bIns="46800" anchor="ctr"/>
          <a:lstStyle/>
          <a:p>
            <a:pPr algn="ctr"/>
            <a:r>
              <a:rPr lang="en-US" altLang="ja-JP" sz="2800" b="1">
                <a:solidFill>
                  <a:schemeClr val="bg1"/>
                </a:solidFill>
              </a:rPr>
              <a:t>Black Box</a:t>
            </a:r>
          </a:p>
        </p:txBody>
      </p:sp>
      <p:sp>
        <p:nvSpPr>
          <p:cNvPr id="29700" name="Text Box 5"/>
          <p:cNvSpPr txBox="1">
            <a:spLocks noChangeArrowheads="1"/>
          </p:cNvSpPr>
          <p:nvPr/>
        </p:nvSpPr>
        <p:spPr bwMode="auto">
          <a:xfrm>
            <a:off x="611188" y="908050"/>
            <a:ext cx="8066087" cy="1571625"/>
          </a:xfrm>
          <a:prstGeom prst="rect">
            <a:avLst/>
          </a:prstGeom>
          <a:noFill/>
          <a:ln w="12700" algn="ctr">
            <a:noFill/>
            <a:miter lim="800000"/>
            <a:headEnd/>
            <a:tailEnd/>
          </a:ln>
          <a:effectLst>
            <a:prstShdw prst="shdw17" dist="17961" dir="2700000">
              <a:srgbClr val="94958E"/>
            </a:prstShdw>
          </a:effectLst>
        </p:spPr>
        <p:txBody>
          <a:bodyPr lIns="90000" tIns="46800" rIns="90000" bIns="46800">
            <a:spAutoFit/>
          </a:bodyPr>
          <a:lstStyle/>
          <a:p>
            <a:pPr>
              <a:lnSpc>
                <a:spcPct val="150000"/>
              </a:lnSpc>
            </a:pPr>
            <a:r>
              <a:rPr lang="en-US" altLang="ja-JP" sz="1600">
                <a:latin typeface="HGP創英角ｺﾞｼｯｸUB" pitchFamily="50" charset="-128"/>
                <a:ea typeface="HGP創英角ｺﾞｼｯｸUB" pitchFamily="50" charset="-128"/>
              </a:rPr>
              <a:t>Oracle</a:t>
            </a:r>
            <a:r>
              <a:rPr lang="ja-JP" altLang="en-US" sz="1600">
                <a:latin typeface="HGP創英角ｺﾞｼｯｸUB" pitchFamily="50" charset="-128"/>
                <a:ea typeface="HGP創英角ｺﾞｼｯｸUB" pitchFamily="50" charset="-128"/>
              </a:rPr>
              <a:t>は、難しく内部状況も良くわからないのであまり触りたくない。という方が多いのでは？　トラブルが発生しても内部がわからないため手探りでの調査をせざるを得ない状況を強いられています。監視やパフォーマンスチューニングは大事なのはわかるけれども、どのように行っていいのかもわからないという方が多いのが実状です。</a:t>
            </a:r>
          </a:p>
        </p:txBody>
      </p:sp>
      <p:pic>
        <p:nvPicPr>
          <p:cNvPr id="29701" name="Picture 6" descr="oralogo_small"/>
          <p:cNvPicPr>
            <a:picLocks noChangeAspect="1" noChangeArrowheads="1"/>
          </p:cNvPicPr>
          <p:nvPr/>
        </p:nvPicPr>
        <p:blipFill>
          <a:blip r:embed="rId2" cstate="print"/>
          <a:srcRect/>
          <a:stretch>
            <a:fillRect/>
          </a:stretch>
        </p:blipFill>
        <p:spPr bwMode="auto">
          <a:xfrm>
            <a:off x="1168400" y="5516563"/>
            <a:ext cx="2971800" cy="301625"/>
          </a:xfrm>
          <a:prstGeom prst="rect">
            <a:avLst/>
          </a:prstGeom>
          <a:noFill/>
          <a:ln w="9525">
            <a:noFill/>
            <a:miter lim="800000"/>
            <a:headEnd/>
            <a:tailEnd/>
          </a:ln>
        </p:spPr>
      </p:pic>
      <p:grpSp>
        <p:nvGrpSpPr>
          <p:cNvPr id="29702" name="Group 7"/>
          <p:cNvGrpSpPr>
            <a:grpSpLocks/>
          </p:cNvGrpSpPr>
          <p:nvPr/>
        </p:nvGrpSpPr>
        <p:grpSpPr bwMode="auto">
          <a:xfrm>
            <a:off x="5200650" y="2730500"/>
            <a:ext cx="3476625" cy="588963"/>
            <a:chOff x="1746" y="1389"/>
            <a:chExt cx="1134" cy="151"/>
          </a:xfrm>
        </p:grpSpPr>
        <p:pic>
          <p:nvPicPr>
            <p:cNvPr id="29713" name="Picture 8" descr="redlgsh"/>
            <p:cNvPicPr>
              <a:picLocks noChangeAspect="1" noChangeArrowheads="1"/>
            </p:cNvPicPr>
            <p:nvPr/>
          </p:nvPicPr>
          <p:blipFill>
            <a:blip r:embed="rId3" cstate="print"/>
            <a:srcRect/>
            <a:stretch>
              <a:fillRect/>
            </a:stretch>
          </p:blipFill>
          <p:spPr bwMode="auto">
            <a:xfrm>
              <a:off x="1746" y="1434"/>
              <a:ext cx="78" cy="80"/>
            </a:xfrm>
            <a:prstGeom prst="rect">
              <a:avLst/>
            </a:prstGeom>
            <a:noFill/>
            <a:ln w="9525">
              <a:noFill/>
              <a:miter lim="800000"/>
              <a:headEnd/>
              <a:tailEnd/>
            </a:ln>
          </p:spPr>
        </p:pic>
        <p:sp>
          <p:nvSpPr>
            <p:cNvPr id="29714" name="Text Box 9"/>
            <p:cNvSpPr txBox="1">
              <a:spLocks noChangeArrowheads="1"/>
            </p:cNvSpPr>
            <p:nvPr/>
          </p:nvSpPr>
          <p:spPr bwMode="auto">
            <a:xfrm>
              <a:off x="1791" y="1389"/>
              <a:ext cx="1089" cy="151"/>
            </a:xfrm>
            <a:prstGeom prst="rect">
              <a:avLst/>
            </a:prstGeom>
            <a:noFill/>
            <a:ln w="12700" algn="ctr">
              <a:noFill/>
              <a:miter lim="800000"/>
              <a:headEnd/>
              <a:tailEnd/>
            </a:ln>
            <a:effectLst>
              <a:prstShdw prst="shdw17" dist="17961" dir="2700000">
                <a:srgbClr val="94958E"/>
              </a:prstShdw>
            </a:effectLst>
          </p:spPr>
          <p:txBody>
            <a:bodyPr lIns="90000" tIns="46800" rIns="90000" bIns="46800">
              <a:spAutoFit/>
            </a:bodyPr>
            <a:lstStyle/>
            <a:p>
              <a:r>
                <a:rPr lang="ja-JP" altLang="en-US" sz="1600">
                  <a:latin typeface="HGP創英角ｺﾞｼｯｸUB" pitchFamily="50" charset="-128"/>
                  <a:ea typeface="HGP創英角ｺﾞｼｯｸUB" pitchFamily="50" charset="-128"/>
                </a:rPr>
                <a:t>エラーが出ても調査の方法がわからない。</a:t>
              </a:r>
            </a:p>
          </p:txBody>
        </p:sp>
      </p:grpSp>
      <p:grpSp>
        <p:nvGrpSpPr>
          <p:cNvPr id="29703" name="Group 10"/>
          <p:cNvGrpSpPr>
            <a:grpSpLocks/>
          </p:cNvGrpSpPr>
          <p:nvPr/>
        </p:nvGrpSpPr>
        <p:grpSpPr bwMode="auto">
          <a:xfrm>
            <a:off x="5200650" y="3495675"/>
            <a:ext cx="3476625" cy="588963"/>
            <a:chOff x="1746" y="1389"/>
            <a:chExt cx="1134" cy="151"/>
          </a:xfrm>
        </p:grpSpPr>
        <p:pic>
          <p:nvPicPr>
            <p:cNvPr id="29711" name="Picture 11" descr="redlgsh"/>
            <p:cNvPicPr>
              <a:picLocks noChangeAspect="1" noChangeArrowheads="1"/>
            </p:cNvPicPr>
            <p:nvPr/>
          </p:nvPicPr>
          <p:blipFill>
            <a:blip r:embed="rId3" cstate="print"/>
            <a:srcRect/>
            <a:stretch>
              <a:fillRect/>
            </a:stretch>
          </p:blipFill>
          <p:spPr bwMode="auto">
            <a:xfrm>
              <a:off x="1746" y="1434"/>
              <a:ext cx="78" cy="80"/>
            </a:xfrm>
            <a:prstGeom prst="rect">
              <a:avLst/>
            </a:prstGeom>
            <a:noFill/>
            <a:ln w="9525">
              <a:noFill/>
              <a:miter lim="800000"/>
              <a:headEnd/>
              <a:tailEnd/>
            </a:ln>
          </p:spPr>
        </p:pic>
        <p:sp>
          <p:nvSpPr>
            <p:cNvPr id="29712" name="Text Box 12"/>
            <p:cNvSpPr txBox="1">
              <a:spLocks noChangeArrowheads="1"/>
            </p:cNvSpPr>
            <p:nvPr/>
          </p:nvSpPr>
          <p:spPr bwMode="auto">
            <a:xfrm>
              <a:off x="1791" y="1389"/>
              <a:ext cx="1089" cy="151"/>
            </a:xfrm>
            <a:prstGeom prst="rect">
              <a:avLst/>
            </a:prstGeom>
            <a:noFill/>
            <a:ln w="12700" algn="ctr">
              <a:noFill/>
              <a:miter lim="800000"/>
              <a:headEnd/>
              <a:tailEnd/>
            </a:ln>
            <a:effectLst>
              <a:prstShdw prst="shdw17" dist="17961" dir="2700000">
                <a:srgbClr val="94958E"/>
              </a:prstShdw>
            </a:effectLst>
          </p:spPr>
          <p:txBody>
            <a:bodyPr lIns="90000" tIns="46800" rIns="90000" bIns="46800">
              <a:spAutoFit/>
            </a:bodyPr>
            <a:lstStyle/>
            <a:p>
              <a:r>
                <a:rPr lang="ja-JP" altLang="en-US" sz="1600">
                  <a:latin typeface="HGP創英角ｺﾞｼｯｸUB" pitchFamily="50" charset="-128"/>
                  <a:ea typeface="HGP創英角ｺﾞｼｯｸUB" pitchFamily="50" charset="-128"/>
                </a:rPr>
                <a:t>誰が何時、何を行っているかですら把握できていない。</a:t>
              </a:r>
            </a:p>
          </p:txBody>
        </p:sp>
      </p:grpSp>
      <p:grpSp>
        <p:nvGrpSpPr>
          <p:cNvPr id="29704" name="Group 13"/>
          <p:cNvGrpSpPr>
            <a:grpSpLocks/>
          </p:cNvGrpSpPr>
          <p:nvPr/>
        </p:nvGrpSpPr>
        <p:grpSpPr bwMode="auto">
          <a:xfrm>
            <a:off x="5200650" y="4205288"/>
            <a:ext cx="3476625" cy="588962"/>
            <a:chOff x="1746" y="1389"/>
            <a:chExt cx="1134" cy="151"/>
          </a:xfrm>
        </p:grpSpPr>
        <p:pic>
          <p:nvPicPr>
            <p:cNvPr id="29709" name="Picture 14" descr="redlgsh"/>
            <p:cNvPicPr>
              <a:picLocks noChangeAspect="1" noChangeArrowheads="1"/>
            </p:cNvPicPr>
            <p:nvPr/>
          </p:nvPicPr>
          <p:blipFill>
            <a:blip r:embed="rId3" cstate="print"/>
            <a:srcRect/>
            <a:stretch>
              <a:fillRect/>
            </a:stretch>
          </p:blipFill>
          <p:spPr bwMode="auto">
            <a:xfrm>
              <a:off x="1746" y="1434"/>
              <a:ext cx="78" cy="80"/>
            </a:xfrm>
            <a:prstGeom prst="rect">
              <a:avLst/>
            </a:prstGeom>
            <a:noFill/>
            <a:ln w="9525">
              <a:noFill/>
              <a:miter lim="800000"/>
              <a:headEnd/>
              <a:tailEnd/>
            </a:ln>
          </p:spPr>
        </p:pic>
        <p:sp>
          <p:nvSpPr>
            <p:cNvPr id="29710" name="Text Box 15"/>
            <p:cNvSpPr txBox="1">
              <a:spLocks noChangeArrowheads="1"/>
            </p:cNvSpPr>
            <p:nvPr/>
          </p:nvSpPr>
          <p:spPr bwMode="auto">
            <a:xfrm>
              <a:off x="1791" y="1389"/>
              <a:ext cx="1089" cy="151"/>
            </a:xfrm>
            <a:prstGeom prst="rect">
              <a:avLst/>
            </a:prstGeom>
            <a:noFill/>
            <a:ln w="12700" algn="ctr">
              <a:noFill/>
              <a:miter lim="800000"/>
              <a:headEnd/>
              <a:tailEnd/>
            </a:ln>
            <a:effectLst>
              <a:prstShdw prst="shdw17" dist="17961" dir="2700000">
                <a:srgbClr val="94958E"/>
              </a:prstShdw>
            </a:effectLst>
          </p:spPr>
          <p:txBody>
            <a:bodyPr lIns="90000" tIns="46800" rIns="90000" bIns="46800">
              <a:spAutoFit/>
            </a:bodyPr>
            <a:lstStyle/>
            <a:p>
              <a:r>
                <a:rPr lang="ja-JP" altLang="en-US" sz="1600">
                  <a:latin typeface="HGP創英角ｺﾞｼｯｸUB" pitchFamily="50" charset="-128"/>
                  <a:ea typeface="HGP創英角ｺﾞｼｯｸUB" pitchFamily="50" charset="-128"/>
                </a:rPr>
                <a:t>パフォーマンスチューニングといっても、どこから手をつければいいのか？</a:t>
              </a:r>
            </a:p>
          </p:txBody>
        </p:sp>
      </p:grpSp>
      <p:grpSp>
        <p:nvGrpSpPr>
          <p:cNvPr id="29705" name="Group 16"/>
          <p:cNvGrpSpPr>
            <a:grpSpLocks/>
          </p:cNvGrpSpPr>
          <p:nvPr/>
        </p:nvGrpSpPr>
        <p:grpSpPr bwMode="auto">
          <a:xfrm>
            <a:off x="5200650" y="5153025"/>
            <a:ext cx="3476625" cy="582613"/>
            <a:chOff x="1746" y="1389"/>
            <a:chExt cx="1134" cy="149"/>
          </a:xfrm>
        </p:grpSpPr>
        <p:pic>
          <p:nvPicPr>
            <p:cNvPr id="29707" name="Picture 17" descr="redlgsh"/>
            <p:cNvPicPr>
              <a:picLocks noChangeAspect="1" noChangeArrowheads="1"/>
            </p:cNvPicPr>
            <p:nvPr/>
          </p:nvPicPr>
          <p:blipFill>
            <a:blip r:embed="rId3" cstate="print"/>
            <a:srcRect/>
            <a:stretch>
              <a:fillRect/>
            </a:stretch>
          </p:blipFill>
          <p:spPr bwMode="auto">
            <a:xfrm>
              <a:off x="1746" y="1434"/>
              <a:ext cx="78" cy="80"/>
            </a:xfrm>
            <a:prstGeom prst="rect">
              <a:avLst/>
            </a:prstGeom>
            <a:noFill/>
            <a:ln w="9525">
              <a:noFill/>
              <a:miter lim="800000"/>
              <a:headEnd/>
              <a:tailEnd/>
            </a:ln>
          </p:spPr>
        </p:pic>
        <p:sp>
          <p:nvSpPr>
            <p:cNvPr id="29708" name="Text Box 18"/>
            <p:cNvSpPr txBox="1">
              <a:spLocks noChangeArrowheads="1"/>
            </p:cNvSpPr>
            <p:nvPr/>
          </p:nvSpPr>
          <p:spPr bwMode="auto">
            <a:xfrm>
              <a:off x="1791" y="1389"/>
              <a:ext cx="1089" cy="149"/>
            </a:xfrm>
            <a:prstGeom prst="rect">
              <a:avLst/>
            </a:prstGeom>
            <a:noFill/>
            <a:ln w="12700" algn="ctr">
              <a:noFill/>
              <a:miter lim="800000"/>
              <a:headEnd/>
              <a:tailEnd/>
            </a:ln>
            <a:effectLst>
              <a:prstShdw prst="shdw17" dist="17961" dir="2700000">
                <a:srgbClr val="94958E"/>
              </a:prstShdw>
            </a:effectLst>
          </p:spPr>
          <p:txBody>
            <a:bodyPr lIns="90000" tIns="46800" rIns="90000" bIns="46800">
              <a:spAutoFit/>
            </a:bodyPr>
            <a:lstStyle/>
            <a:p>
              <a:r>
                <a:rPr lang="ja-JP" altLang="en-US" sz="1600">
                  <a:latin typeface="HGP創英角ｺﾞｼｯｸUB" pitchFamily="50" charset="-128"/>
                  <a:ea typeface="HGP創英角ｺﾞｼｯｸUB" pitchFamily="50" charset="-128"/>
                </a:rPr>
                <a:t>トラブルが発生した際、原因追及に非常に時間がかかってしまった。</a:t>
              </a:r>
            </a:p>
          </p:txBody>
        </p:sp>
      </p:grpSp>
      <p:sp>
        <p:nvSpPr>
          <p:cNvPr id="29706"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en-US" altLang="ja-JP" sz="2400">
                <a:latin typeface="Impact" pitchFamily="34" charset="0"/>
                <a:ea typeface="HGP創英角ｺﾞｼｯｸUB" pitchFamily="50" charset="-128"/>
              </a:rPr>
              <a:t>Oracle</a:t>
            </a:r>
            <a:r>
              <a:rPr lang="ja-JP" altLang="en-US" sz="2400">
                <a:latin typeface="Impact" pitchFamily="34" charset="0"/>
                <a:ea typeface="HGP創英角ｺﾞｼｯｸUB" pitchFamily="50" charset="-128"/>
              </a:rPr>
              <a:t>データベース管理者の悩み</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12"/>
          <p:cNvSpPr>
            <a:spLocks noChangeArrowheads="1"/>
          </p:cNvSpPr>
          <p:nvPr/>
        </p:nvSpPr>
        <p:spPr bwMode="auto">
          <a:xfrm rot="5400000">
            <a:off x="3635375" y="1809751"/>
            <a:ext cx="1189037" cy="684212"/>
          </a:xfrm>
          <a:prstGeom prst="downArrow">
            <a:avLst>
              <a:gd name="adj1" fmla="val 50185"/>
              <a:gd name="adj2" fmla="val 66519"/>
            </a:avLst>
          </a:prstGeom>
          <a:solidFill>
            <a:srgbClr val="008000"/>
          </a:solidFill>
          <a:ln w="12700" algn="ctr">
            <a:solidFill>
              <a:srgbClr val="008000"/>
            </a:solidFill>
            <a:miter lim="800000"/>
            <a:headEnd/>
            <a:tailEnd/>
          </a:ln>
          <a:effectLst>
            <a:prstShdw prst="shdw17" dist="17961" dir="2700000">
              <a:srgbClr val="004D00"/>
            </a:prstShdw>
          </a:effectLst>
        </p:spPr>
        <p:txBody>
          <a:bodyPr lIns="90000" tIns="46800" rIns="90000" bIns="46800" anchor="ctr">
            <a:spAutoFit/>
          </a:bodyPr>
          <a:lstStyle/>
          <a:p>
            <a:endParaRPr lang="ja-JP" altLang="en-US"/>
          </a:p>
        </p:txBody>
      </p:sp>
      <p:sp>
        <p:nvSpPr>
          <p:cNvPr id="1020941" name="AutoShape 13"/>
          <p:cNvSpPr>
            <a:spLocks noChangeArrowheads="1"/>
          </p:cNvSpPr>
          <p:nvPr/>
        </p:nvSpPr>
        <p:spPr bwMode="auto">
          <a:xfrm>
            <a:off x="5148263" y="1341438"/>
            <a:ext cx="3384550" cy="1728787"/>
          </a:xfrm>
          <a:prstGeom prst="bracketPair">
            <a:avLst>
              <a:gd name="adj" fmla="val 16667"/>
            </a:avLst>
          </a:prstGeom>
          <a:noFill/>
          <a:ln w="12700">
            <a:solidFill>
              <a:schemeClr val="hlink"/>
            </a:solidFill>
            <a:round/>
            <a:headEnd/>
            <a:tailEnd/>
          </a:ln>
          <a:effectLst>
            <a:prstShdw prst="shdw17" dist="17961" dir="2700000">
              <a:schemeClr val="hlink">
                <a:gamma/>
                <a:shade val="60000"/>
                <a:invGamma/>
              </a:schemeClr>
            </a:prstShdw>
          </a:effectLst>
        </p:spPr>
        <p:txBody>
          <a:bodyPr wrap="none" lIns="90000" tIns="46800" rIns="90000" bIns="46800" anchor="ctr">
            <a:spAutoFit/>
          </a:bodyPr>
          <a:lstStyle/>
          <a:p>
            <a:pPr>
              <a:defRPr/>
            </a:pPr>
            <a:endParaRPr lang="ja-JP" altLang="en-US" dirty="0">
              <a:latin typeface="Arial" charset="0"/>
              <a:ea typeface="ＭＳ Ｐゴシック" charset="-128"/>
            </a:endParaRPr>
          </a:p>
        </p:txBody>
      </p:sp>
      <p:sp>
        <p:nvSpPr>
          <p:cNvPr id="30724" name="Text Box 14"/>
          <p:cNvSpPr txBox="1">
            <a:spLocks noChangeArrowheads="1"/>
          </p:cNvSpPr>
          <p:nvPr/>
        </p:nvSpPr>
        <p:spPr bwMode="auto">
          <a:xfrm>
            <a:off x="5646738" y="1414463"/>
            <a:ext cx="2632075" cy="1411287"/>
          </a:xfrm>
          <a:prstGeom prst="rect">
            <a:avLst/>
          </a:prstGeom>
          <a:noFill/>
          <a:ln w="12700" algn="ctr">
            <a:noFill/>
            <a:miter lim="800000"/>
            <a:headEnd/>
            <a:tailEnd/>
          </a:ln>
          <a:effectLst>
            <a:prstShdw prst="shdw17" dist="17961" dir="2700000">
              <a:srgbClr val="94958E"/>
            </a:prstShdw>
          </a:effectLst>
        </p:spPr>
        <p:txBody>
          <a:bodyPr wrap="none" lIns="90000" tIns="46800" rIns="90000" bIns="46800">
            <a:spAutoFit/>
          </a:bodyPr>
          <a:lstStyle/>
          <a:p>
            <a:pPr marL="265113" indent="-265113">
              <a:lnSpc>
                <a:spcPct val="160000"/>
              </a:lnSpc>
              <a:buClr>
                <a:schemeClr val="accent2"/>
              </a:buClr>
              <a:buFont typeface="Wingdings" pitchFamily="2" charset="2"/>
              <a:buChar char="l"/>
            </a:pPr>
            <a:r>
              <a:rPr lang="en-US" altLang="ja-JP"/>
              <a:t>SQL</a:t>
            </a:r>
            <a:r>
              <a:rPr lang="ja-JP" altLang="en-US"/>
              <a:t>*</a:t>
            </a:r>
            <a:r>
              <a:rPr lang="en-US" altLang="ja-JP"/>
              <a:t>Plus</a:t>
            </a:r>
          </a:p>
          <a:p>
            <a:pPr marL="265113" indent="-265113">
              <a:lnSpc>
                <a:spcPct val="160000"/>
              </a:lnSpc>
              <a:buClr>
                <a:schemeClr val="accent2"/>
              </a:buClr>
              <a:buFont typeface="Wingdings" pitchFamily="2" charset="2"/>
              <a:buChar char="l"/>
            </a:pPr>
            <a:r>
              <a:rPr lang="en-US" altLang="ja-JP"/>
              <a:t>STATSPACK</a:t>
            </a:r>
          </a:p>
          <a:p>
            <a:pPr marL="265113" indent="-265113">
              <a:lnSpc>
                <a:spcPct val="160000"/>
              </a:lnSpc>
              <a:buClr>
                <a:schemeClr val="accent2"/>
              </a:buClr>
              <a:buFont typeface="Wingdings" pitchFamily="2" charset="2"/>
              <a:buChar char="l"/>
            </a:pPr>
            <a:r>
              <a:rPr lang="ja-JP" altLang="en-US"/>
              <a:t>その他ツール　　　など</a:t>
            </a:r>
          </a:p>
        </p:txBody>
      </p:sp>
      <p:sp>
        <p:nvSpPr>
          <p:cNvPr id="30725" name="AutoShape 16"/>
          <p:cNvSpPr>
            <a:spLocks noChangeArrowheads="1"/>
          </p:cNvSpPr>
          <p:nvPr/>
        </p:nvSpPr>
        <p:spPr bwMode="auto">
          <a:xfrm>
            <a:off x="4284663" y="3357563"/>
            <a:ext cx="3671887" cy="431800"/>
          </a:xfrm>
          <a:prstGeom prst="wedgeRectCallout">
            <a:avLst>
              <a:gd name="adj1" fmla="val -45764"/>
              <a:gd name="adj2" fmla="val -223162"/>
            </a:avLst>
          </a:prstGeom>
          <a:gradFill rotWithShape="1">
            <a:gsLst>
              <a:gs pos="0">
                <a:srgbClr val="FFFFFF"/>
              </a:gs>
              <a:gs pos="100000">
                <a:srgbClr val="FFFF99"/>
              </a:gs>
            </a:gsLst>
            <a:lin ang="5400000" scaled="1"/>
          </a:gradFill>
          <a:ln w="12700" algn="ctr">
            <a:solidFill>
              <a:srgbClr val="FFFF00"/>
            </a:solidFill>
            <a:miter lim="800000"/>
            <a:headEnd/>
            <a:tailEnd/>
          </a:ln>
          <a:effectLst>
            <a:prstShdw prst="shdw17" dist="17961" dir="2700000">
              <a:srgbClr val="999900"/>
            </a:prstShdw>
          </a:effectLst>
        </p:spPr>
        <p:txBody>
          <a:bodyPr lIns="90000" tIns="46800" rIns="90000" bIns="46800" anchor="ctr"/>
          <a:lstStyle/>
          <a:p>
            <a:r>
              <a:rPr lang="en-US" altLang="ja-JP"/>
              <a:t>SQL</a:t>
            </a:r>
            <a:r>
              <a:rPr lang="ja-JP" altLang="en-US"/>
              <a:t>の発行による情報収集</a:t>
            </a:r>
          </a:p>
        </p:txBody>
      </p:sp>
      <p:sp>
        <p:nvSpPr>
          <p:cNvPr id="30726" name="Text Box 17"/>
          <p:cNvSpPr txBox="1">
            <a:spLocks noChangeArrowheads="1"/>
          </p:cNvSpPr>
          <p:nvPr/>
        </p:nvSpPr>
        <p:spPr bwMode="auto">
          <a:xfrm>
            <a:off x="500063" y="4286250"/>
            <a:ext cx="8286750" cy="1778000"/>
          </a:xfrm>
          <a:prstGeom prst="rect">
            <a:avLst/>
          </a:prstGeom>
          <a:noFill/>
          <a:ln w="38100" cmpd="dbl" algn="ctr">
            <a:solidFill>
              <a:srgbClr val="333399"/>
            </a:solidFill>
            <a:miter lim="800000"/>
            <a:headEnd/>
            <a:tailEnd/>
          </a:ln>
          <a:effectLst>
            <a:prstShdw prst="shdw17" dist="17961" dir="2700000">
              <a:srgbClr val="1F1F5C"/>
            </a:prstShdw>
          </a:effectLst>
        </p:spPr>
        <p:txBody>
          <a:bodyPr lIns="90000" tIns="46800" rIns="90000" bIns="46800"/>
          <a:lstStyle/>
          <a:p>
            <a:pPr marL="265113" indent="-265113">
              <a:lnSpc>
                <a:spcPct val="150000"/>
              </a:lnSpc>
              <a:buClr>
                <a:srgbClr val="FF9999"/>
              </a:buClr>
              <a:buFont typeface="Wingdings" pitchFamily="2" charset="2"/>
              <a:buChar char="n"/>
            </a:pPr>
            <a:r>
              <a:rPr lang="ja-JP" altLang="en-US">
                <a:latin typeface="HGP創英角ｺﾞｼｯｸUB" pitchFamily="50" charset="-128"/>
                <a:ea typeface="HGP創英角ｺﾞｼｯｸUB" pitchFamily="50" charset="-128"/>
              </a:rPr>
              <a:t>障害分析のための情報はデータベース内部にあるため、</a:t>
            </a:r>
            <a:r>
              <a:rPr lang="en-US" altLang="ja-JP">
                <a:latin typeface="HGP創英角ｺﾞｼｯｸUB" pitchFamily="50" charset="-128"/>
                <a:ea typeface="HGP創英角ｺﾞｼｯｸUB" pitchFamily="50" charset="-128"/>
              </a:rPr>
              <a:t>SQL</a:t>
            </a:r>
            <a:r>
              <a:rPr lang="ja-JP" altLang="en-US">
                <a:latin typeface="HGP創英角ｺﾞｼｯｸUB" pitchFamily="50" charset="-128"/>
                <a:ea typeface="HGP創英角ｺﾞｼｯｸUB" pitchFamily="50" charset="-128"/>
              </a:rPr>
              <a:t>の発行により情報収集をかけていた</a:t>
            </a:r>
          </a:p>
          <a:p>
            <a:pPr marL="265113" indent="-265113">
              <a:lnSpc>
                <a:spcPct val="150000"/>
              </a:lnSpc>
              <a:buClr>
                <a:srgbClr val="FF9999"/>
              </a:buClr>
              <a:buFont typeface="Wingdings" pitchFamily="2" charset="2"/>
              <a:buChar char="n"/>
            </a:pPr>
            <a:r>
              <a:rPr lang="ja-JP" altLang="en-US">
                <a:latin typeface="HGP創英角ｺﾞｼｯｸUB" pitchFamily="50" charset="-128"/>
                <a:ea typeface="HGP創英角ｺﾞｼｯｸUB" pitchFamily="50" charset="-128"/>
              </a:rPr>
              <a:t>データベースに負荷をかけるため、情報収集の量・頻度に限界があった</a:t>
            </a:r>
          </a:p>
          <a:p>
            <a:pPr marL="265113" indent="-265113">
              <a:lnSpc>
                <a:spcPct val="150000"/>
              </a:lnSpc>
              <a:buClr>
                <a:srgbClr val="FF9999"/>
              </a:buClr>
              <a:buFont typeface="Wingdings" pitchFamily="2" charset="2"/>
              <a:buChar char="n"/>
            </a:pPr>
            <a:r>
              <a:rPr lang="ja-JP" altLang="en-US">
                <a:latin typeface="HGP創英角ｺﾞｼｯｸUB" pitchFamily="50" charset="-128"/>
                <a:ea typeface="HGP創英角ｺﾞｼｯｸUB" pitchFamily="50" charset="-128"/>
              </a:rPr>
              <a:t>問題が発生してからの情報収集となってしまい、後手に回ることが多かった</a:t>
            </a:r>
          </a:p>
        </p:txBody>
      </p:sp>
      <p:sp>
        <p:nvSpPr>
          <p:cNvPr id="10254" name="Rectangle 14"/>
          <p:cNvSpPr>
            <a:spLocks noChangeArrowheads="1"/>
          </p:cNvSpPr>
          <p:nvPr/>
        </p:nvSpPr>
        <p:spPr bwMode="auto">
          <a:xfrm>
            <a:off x="1000125" y="1285875"/>
            <a:ext cx="2376488" cy="1801813"/>
          </a:xfrm>
          <a:prstGeom prst="rect">
            <a:avLst/>
          </a:prstGeom>
          <a:noFill/>
          <a:ln w="12700" algn="ctr">
            <a:solidFill>
              <a:schemeClr val="bg1"/>
            </a:solidFill>
            <a:miter lim="800000"/>
            <a:headEnd/>
            <a:tailEnd/>
          </a:ln>
          <a:effectLst>
            <a:prstShdw prst="shdw17" dist="17961" dir="2700000">
              <a:schemeClr val="bg1">
                <a:gamma/>
                <a:shade val="60000"/>
                <a:invGamma/>
              </a:schemeClr>
            </a:prstShdw>
          </a:effectLst>
        </p:spPr>
        <p:txBody>
          <a:bodyPr lIns="90000" tIns="46800" rIns="90000" bIns="46800" anchor="ctr"/>
          <a:lstStyle/>
          <a:p>
            <a:pPr algn="ctr">
              <a:lnSpc>
                <a:spcPts val="2500"/>
              </a:lnSpc>
              <a:defRPr/>
            </a:pPr>
            <a:r>
              <a:rPr lang="en-US" altLang="ja-JP" sz="1500" dirty="0">
                <a:latin typeface="Impact" pitchFamily="34" charset="0"/>
                <a:ea typeface="HGP創英角ｺﾞｼｯｸUB" pitchFamily="50" charset="-128"/>
              </a:rPr>
              <a:t>CPU/Memory</a:t>
            </a:r>
          </a:p>
          <a:p>
            <a:pPr algn="ctr">
              <a:lnSpc>
                <a:spcPts val="2500"/>
              </a:lnSpc>
              <a:defRPr/>
            </a:pPr>
            <a:r>
              <a:rPr lang="ja-JP" altLang="en-US" sz="1500" dirty="0">
                <a:latin typeface="Impact" pitchFamily="34" charset="0"/>
                <a:ea typeface="HGP創英角ｺﾞｼｯｸUB" pitchFamily="50" charset="-128"/>
              </a:rPr>
              <a:t>性能指標</a:t>
            </a:r>
          </a:p>
          <a:p>
            <a:pPr algn="ctr">
              <a:lnSpc>
                <a:spcPts val="2500"/>
              </a:lnSpc>
              <a:defRPr/>
            </a:pPr>
            <a:r>
              <a:rPr lang="ja-JP" altLang="en-US" sz="1500" dirty="0">
                <a:latin typeface="Impact" pitchFamily="34" charset="0"/>
                <a:ea typeface="HGP創英角ｺﾞｼｯｸUB" pitchFamily="50" charset="-128"/>
              </a:rPr>
              <a:t>待機指標</a:t>
            </a:r>
          </a:p>
          <a:p>
            <a:pPr algn="ctr">
              <a:lnSpc>
                <a:spcPts val="2500"/>
              </a:lnSpc>
              <a:defRPr/>
            </a:pPr>
            <a:r>
              <a:rPr lang="ja-JP" altLang="en-US" sz="1500" dirty="0">
                <a:latin typeface="Impact" pitchFamily="34" charset="0"/>
                <a:ea typeface="HGP創英角ｺﾞｼｯｸUB" pitchFamily="50" charset="-128"/>
              </a:rPr>
              <a:t>セッション状況</a:t>
            </a:r>
          </a:p>
          <a:p>
            <a:pPr algn="ctr">
              <a:lnSpc>
                <a:spcPts val="2500"/>
              </a:lnSpc>
              <a:defRPr/>
            </a:pPr>
            <a:r>
              <a:rPr lang="ja-JP" altLang="en-US" sz="1500" dirty="0">
                <a:latin typeface="Impact" pitchFamily="34" charset="0"/>
                <a:ea typeface="HGP創英角ｺﾞｼｯｸUB" pitchFamily="50" charset="-128"/>
              </a:rPr>
              <a:t>実行</a:t>
            </a:r>
            <a:r>
              <a:rPr lang="en-US" altLang="ja-JP" sz="1500" dirty="0">
                <a:latin typeface="Impact" pitchFamily="34" charset="0"/>
                <a:ea typeface="HGP創英角ｺﾞｼｯｸUB" pitchFamily="50" charset="-128"/>
              </a:rPr>
              <a:t>SQL</a:t>
            </a:r>
            <a:r>
              <a:rPr lang="ja-JP" altLang="en-US" sz="1500" dirty="0">
                <a:latin typeface="Impact" pitchFamily="34" charset="0"/>
                <a:ea typeface="HGP創英角ｺﾞｼｯｸUB" pitchFamily="50" charset="-128"/>
              </a:rPr>
              <a:t>文</a:t>
            </a:r>
          </a:p>
        </p:txBody>
      </p:sp>
      <p:sp>
        <p:nvSpPr>
          <p:cNvPr id="30728"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HGP創英角ｺﾞｼｯｸUB" pitchFamily="50" charset="-128"/>
                <a:ea typeface="HGP創英角ｺﾞｼｯｸUB" pitchFamily="50" charset="-128"/>
              </a:rPr>
              <a:t>従来の解析方法の問題点と限界</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6"/>
          <p:cNvSpPr>
            <a:spLocks noChangeArrowheads="1"/>
          </p:cNvSpPr>
          <p:nvPr/>
        </p:nvSpPr>
        <p:spPr bwMode="auto">
          <a:xfrm rot="5400000" flipH="1" flipV="1">
            <a:off x="4189413" y="1816100"/>
            <a:ext cx="703262" cy="1125538"/>
          </a:xfrm>
          <a:prstGeom prst="rightArrow">
            <a:avLst>
              <a:gd name="adj1" fmla="val 50000"/>
              <a:gd name="adj2" fmla="val 53046"/>
            </a:avLst>
          </a:prstGeom>
          <a:gradFill rotWithShape="0">
            <a:gsLst>
              <a:gs pos="0">
                <a:srgbClr val="FFCC99"/>
              </a:gs>
              <a:gs pos="100000">
                <a:srgbClr val="FFEBD7"/>
              </a:gs>
            </a:gsLst>
            <a:lin ang="0" scaled="1"/>
          </a:gradFill>
          <a:ln w="6350">
            <a:noFill/>
            <a:miter lim="800000"/>
            <a:headEnd/>
            <a:tailEnd/>
          </a:ln>
        </p:spPr>
        <p:txBody>
          <a:bodyPr wrap="none" rIns="198000" anchor="ctr"/>
          <a:lstStyle/>
          <a:p>
            <a:endParaRPr lang="ja-JP" altLang="en-US"/>
          </a:p>
        </p:txBody>
      </p:sp>
      <p:grpSp>
        <p:nvGrpSpPr>
          <p:cNvPr id="31747" name="Group 27"/>
          <p:cNvGrpSpPr>
            <a:grpSpLocks/>
          </p:cNvGrpSpPr>
          <p:nvPr/>
        </p:nvGrpSpPr>
        <p:grpSpPr bwMode="auto">
          <a:xfrm>
            <a:off x="3541713" y="2794000"/>
            <a:ext cx="2063750" cy="1341438"/>
            <a:chOff x="521" y="3022"/>
            <a:chExt cx="1497" cy="952"/>
          </a:xfrm>
        </p:grpSpPr>
        <p:sp>
          <p:nvSpPr>
            <p:cNvPr id="146460" name="Oval 28"/>
            <p:cNvSpPr>
              <a:spLocks noChangeArrowheads="1"/>
            </p:cNvSpPr>
            <p:nvPr/>
          </p:nvSpPr>
          <p:spPr bwMode="auto">
            <a:xfrm>
              <a:off x="521" y="3022"/>
              <a:ext cx="1494" cy="952"/>
            </a:xfrm>
            <a:prstGeom prst="ellipse">
              <a:avLst/>
            </a:prstGeom>
            <a:solidFill>
              <a:schemeClr val="hlink"/>
            </a:solidFill>
            <a:ln w="19050">
              <a:noFill/>
              <a:round/>
              <a:headEnd/>
              <a:tailEnd type="none" w="med" len="sm"/>
            </a:ln>
            <a:effectLst>
              <a:outerShdw sy="50000" kx="-2453608" rotWithShape="0">
                <a:srgbClr val="DDDDDD">
                  <a:alpha val="50000"/>
                </a:srgbClr>
              </a:outerShdw>
            </a:effectLst>
          </p:spPr>
          <p:txBody>
            <a:bodyPr wrap="none" lIns="0" tIns="0" rIns="0" bIns="0" anchor="ctr"/>
            <a:lstStyle/>
            <a:p>
              <a:pPr latinLnBrk="1">
                <a:spcBef>
                  <a:spcPct val="10000"/>
                </a:spcBef>
                <a:defRPr/>
              </a:pPr>
              <a:endParaRPr lang="ja-JP" altLang="en-US" sz="2400" dirty="0">
                <a:effectLst>
                  <a:outerShdw blurRad="38100" dist="38100" dir="2700000" algn="tl">
                    <a:srgbClr val="FFFFFF"/>
                  </a:outerShdw>
                </a:effectLst>
                <a:latin typeface="(한)문화방송" pitchFamily="18" charset="-127"/>
                <a:ea typeface="ＭＳ Ｐゴシック" charset="-128"/>
              </a:endParaRPr>
            </a:p>
          </p:txBody>
        </p:sp>
        <p:sp>
          <p:nvSpPr>
            <p:cNvPr id="146461" name="Oval 29"/>
            <p:cNvSpPr>
              <a:spLocks noChangeArrowheads="1"/>
            </p:cNvSpPr>
            <p:nvPr/>
          </p:nvSpPr>
          <p:spPr bwMode="auto">
            <a:xfrm>
              <a:off x="567" y="3067"/>
              <a:ext cx="1401" cy="866"/>
            </a:xfrm>
            <a:prstGeom prst="ellipse">
              <a:avLst/>
            </a:prstGeom>
            <a:gradFill rotWithShape="0">
              <a:gsLst>
                <a:gs pos="0">
                  <a:srgbClr val="DCC6D9">
                    <a:gamma/>
                    <a:tint val="9020"/>
                    <a:invGamma/>
                  </a:srgbClr>
                </a:gs>
                <a:gs pos="100000">
                  <a:srgbClr val="DCC6D9"/>
                </a:gs>
              </a:gsLst>
              <a:path path="shape">
                <a:fillToRect l="50000" t="50000" r="50000" b="50000"/>
              </a:path>
            </a:gradFill>
            <a:ln w="19050">
              <a:noFill/>
              <a:round/>
              <a:headEnd/>
              <a:tailEnd type="none" w="med" len="sm"/>
            </a:ln>
            <a:effectLst>
              <a:outerShdw sy="50000" kx="-2453608" rotWithShape="0">
                <a:srgbClr val="DDDDDD">
                  <a:alpha val="50000"/>
                </a:srgbClr>
              </a:outerShdw>
            </a:effectLst>
          </p:spPr>
          <p:txBody>
            <a:bodyPr wrap="none" lIns="0" tIns="0" rIns="0" bIns="0" anchor="ctr"/>
            <a:lstStyle/>
            <a:p>
              <a:pPr latinLnBrk="1">
                <a:spcBef>
                  <a:spcPct val="10000"/>
                </a:spcBef>
                <a:defRPr/>
              </a:pPr>
              <a:r>
                <a:rPr lang="ja-JP" altLang="en-US" sz="2400" dirty="0">
                  <a:effectLst>
                    <a:outerShdw blurRad="38100" dist="38100" dir="2700000" algn="tl">
                      <a:srgbClr val="FFFFFF"/>
                    </a:outerShdw>
                  </a:effectLst>
                  <a:latin typeface="HGP創英角ｺﾞｼｯｸUB" pitchFamily="50" charset="-128"/>
                  <a:ea typeface="HGP創英角ｺﾞｼｯｸUB" pitchFamily="50" charset="-128"/>
                </a:rPr>
                <a:t>情報がない</a:t>
              </a:r>
            </a:p>
          </p:txBody>
        </p:sp>
      </p:grpSp>
      <p:sp>
        <p:nvSpPr>
          <p:cNvPr id="31748" name="AutoShape 30"/>
          <p:cNvSpPr>
            <a:spLocks noChangeArrowheads="1"/>
          </p:cNvSpPr>
          <p:nvPr/>
        </p:nvSpPr>
        <p:spPr bwMode="auto">
          <a:xfrm rot="19423129" flipH="1">
            <a:off x="2914650" y="3432175"/>
            <a:ext cx="688975" cy="1150938"/>
          </a:xfrm>
          <a:prstGeom prst="rightArrow">
            <a:avLst>
              <a:gd name="adj1" fmla="val 50000"/>
              <a:gd name="adj2" fmla="val 53046"/>
            </a:avLst>
          </a:prstGeom>
          <a:gradFill rotWithShape="0">
            <a:gsLst>
              <a:gs pos="0">
                <a:srgbClr val="FFCC99"/>
              </a:gs>
              <a:gs pos="100000">
                <a:srgbClr val="FFEBD7"/>
              </a:gs>
            </a:gsLst>
            <a:lin ang="0" scaled="1"/>
          </a:gradFill>
          <a:ln w="6350">
            <a:noFill/>
            <a:miter lim="800000"/>
            <a:headEnd/>
            <a:tailEnd/>
          </a:ln>
        </p:spPr>
        <p:txBody>
          <a:bodyPr wrap="none" rIns="198000" anchor="ctr"/>
          <a:lstStyle/>
          <a:p>
            <a:endParaRPr lang="ja-JP" altLang="en-US"/>
          </a:p>
        </p:txBody>
      </p:sp>
      <p:sp>
        <p:nvSpPr>
          <p:cNvPr id="31749" name="AutoShape 31"/>
          <p:cNvSpPr>
            <a:spLocks noChangeArrowheads="1"/>
          </p:cNvSpPr>
          <p:nvPr/>
        </p:nvSpPr>
        <p:spPr bwMode="auto">
          <a:xfrm rot="13128071" flipH="1">
            <a:off x="5480050" y="3432175"/>
            <a:ext cx="688975" cy="1150938"/>
          </a:xfrm>
          <a:prstGeom prst="rightArrow">
            <a:avLst>
              <a:gd name="adj1" fmla="val 50000"/>
              <a:gd name="adj2" fmla="val 53046"/>
            </a:avLst>
          </a:prstGeom>
          <a:gradFill rotWithShape="0">
            <a:gsLst>
              <a:gs pos="0">
                <a:srgbClr val="FFCC99"/>
              </a:gs>
              <a:gs pos="100000">
                <a:srgbClr val="FFEBD7"/>
              </a:gs>
            </a:gsLst>
            <a:lin ang="0" scaled="1"/>
          </a:gradFill>
          <a:ln w="6350">
            <a:noFill/>
            <a:miter lim="800000"/>
            <a:headEnd/>
            <a:tailEnd/>
          </a:ln>
        </p:spPr>
        <p:txBody>
          <a:bodyPr wrap="none" rIns="198000" anchor="ctr"/>
          <a:lstStyle/>
          <a:p>
            <a:endParaRPr lang="ja-JP" altLang="en-US"/>
          </a:p>
        </p:txBody>
      </p:sp>
      <p:sp>
        <p:nvSpPr>
          <p:cNvPr id="31750" name="Oval 32"/>
          <p:cNvSpPr>
            <a:spLocks noChangeArrowheads="1"/>
          </p:cNvSpPr>
          <p:nvPr/>
        </p:nvSpPr>
        <p:spPr bwMode="auto">
          <a:xfrm>
            <a:off x="3571875" y="785813"/>
            <a:ext cx="1897063" cy="1143000"/>
          </a:xfrm>
          <a:prstGeom prst="ellipse">
            <a:avLst/>
          </a:prstGeom>
          <a:gradFill rotWithShape="0">
            <a:gsLst>
              <a:gs pos="0">
                <a:srgbClr val="FBFDFE"/>
              </a:gs>
              <a:gs pos="100000">
                <a:srgbClr val="8FBDEF"/>
              </a:gs>
            </a:gsLst>
            <a:path path="shape">
              <a:fillToRect l="50000" t="50000" r="50000" b="50000"/>
            </a:path>
          </a:gradFill>
          <a:ln w="9525">
            <a:noFill/>
            <a:round/>
            <a:headEnd/>
            <a:tailEnd/>
          </a:ln>
          <a:effectLst>
            <a:prstShdw prst="shdw17" dist="17961" dir="2700000">
              <a:srgbClr val="56718F"/>
            </a:prstShdw>
          </a:effectLst>
        </p:spPr>
        <p:txBody>
          <a:bodyPr wrap="none" anchor="ctr"/>
          <a:lstStyle/>
          <a:p>
            <a:pPr algn="ctr"/>
            <a:r>
              <a:rPr lang="ja-JP" altLang="en-US" sz="1400">
                <a:latin typeface="HGP創英角ｺﾞｼｯｸUB" pitchFamily="50" charset="-128"/>
                <a:ea typeface="HGP創英角ｺﾞｼｯｸUB" pitchFamily="50" charset="-128"/>
              </a:rPr>
              <a:t>障害の原因がわからず</a:t>
            </a:r>
          </a:p>
          <a:p>
            <a:pPr algn="ctr"/>
            <a:r>
              <a:rPr lang="ja-JP" altLang="en-US" sz="1400">
                <a:latin typeface="HGP創英角ｺﾞｼｯｸUB" pitchFamily="50" charset="-128"/>
                <a:ea typeface="HGP創英角ｺﾞｼｯｸUB" pitchFamily="50" charset="-128"/>
              </a:rPr>
              <a:t>繰り返し再現待ち</a:t>
            </a:r>
          </a:p>
        </p:txBody>
      </p:sp>
      <p:sp>
        <p:nvSpPr>
          <p:cNvPr id="31751" name="Oval 33"/>
          <p:cNvSpPr>
            <a:spLocks noChangeArrowheads="1"/>
          </p:cNvSpPr>
          <p:nvPr/>
        </p:nvSpPr>
        <p:spPr bwMode="auto">
          <a:xfrm>
            <a:off x="1214438" y="1785938"/>
            <a:ext cx="1897062" cy="1143000"/>
          </a:xfrm>
          <a:prstGeom prst="ellipse">
            <a:avLst/>
          </a:prstGeom>
          <a:gradFill rotWithShape="0">
            <a:gsLst>
              <a:gs pos="0">
                <a:srgbClr val="FBFDFE"/>
              </a:gs>
              <a:gs pos="100000">
                <a:srgbClr val="8FBDEF"/>
              </a:gs>
            </a:gsLst>
            <a:path path="shape">
              <a:fillToRect l="50000" t="50000" r="50000" b="50000"/>
            </a:path>
          </a:gradFill>
          <a:ln w="9525">
            <a:noFill/>
            <a:round/>
            <a:headEnd/>
            <a:tailEnd/>
          </a:ln>
          <a:effectLst>
            <a:prstShdw prst="shdw17" dist="17961" dir="2700000">
              <a:srgbClr val="56718F"/>
            </a:prstShdw>
          </a:effectLst>
        </p:spPr>
        <p:txBody>
          <a:bodyPr wrap="none" anchor="ctr"/>
          <a:lstStyle/>
          <a:p>
            <a:pPr algn="ctr"/>
            <a:r>
              <a:rPr lang="ja-JP" altLang="en-US" sz="1400">
                <a:latin typeface="HGP創英角ｺﾞｼｯｸUB" pitchFamily="50" charset="-128"/>
                <a:ea typeface="HGP創英角ｺﾞｼｯｸUB" pitchFamily="50" charset="-128"/>
              </a:rPr>
              <a:t>解析のために</a:t>
            </a:r>
          </a:p>
          <a:p>
            <a:pPr algn="ctr"/>
            <a:r>
              <a:rPr lang="ja-JP" altLang="en-US" sz="1400">
                <a:latin typeface="HGP創英角ｺﾞｼｯｸUB" pitchFamily="50" charset="-128"/>
                <a:ea typeface="HGP創英角ｺﾞｼｯｸUB" pitchFamily="50" charset="-128"/>
              </a:rPr>
              <a:t>ハイスキルエンジニアへ</a:t>
            </a:r>
          </a:p>
          <a:p>
            <a:pPr algn="ctr"/>
            <a:r>
              <a:rPr lang="ja-JP" altLang="en-US" sz="1400">
                <a:latin typeface="HGP創英角ｺﾞｼｯｸUB" pitchFamily="50" charset="-128"/>
                <a:ea typeface="HGP創英角ｺﾞｼｯｸUB" pitchFamily="50" charset="-128"/>
              </a:rPr>
              <a:t>負荷の集中</a:t>
            </a:r>
          </a:p>
        </p:txBody>
      </p:sp>
      <p:sp>
        <p:nvSpPr>
          <p:cNvPr id="31752" name="Oval 34"/>
          <p:cNvSpPr>
            <a:spLocks noChangeArrowheads="1"/>
          </p:cNvSpPr>
          <p:nvPr/>
        </p:nvSpPr>
        <p:spPr bwMode="auto">
          <a:xfrm>
            <a:off x="1071563" y="3929063"/>
            <a:ext cx="1897062" cy="1143000"/>
          </a:xfrm>
          <a:prstGeom prst="ellipse">
            <a:avLst/>
          </a:prstGeom>
          <a:gradFill rotWithShape="0">
            <a:gsLst>
              <a:gs pos="0">
                <a:srgbClr val="FBFDFE"/>
              </a:gs>
              <a:gs pos="100000">
                <a:srgbClr val="8FBDEF"/>
              </a:gs>
            </a:gsLst>
            <a:path path="shape">
              <a:fillToRect l="50000" t="50000" r="50000" b="50000"/>
            </a:path>
          </a:gradFill>
          <a:ln w="9525">
            <a:noFill/>
            <a:round/>
            <a:headEnd/>
            <a:tailEnd/>
          </a:ln>
          <a:effectLst>
            <a:prstShdw prst="shdw17" dist="17961" dir="2700000">
              <a:srgbClr val="56718F"/>
            </a:prstShdw>
          </a:effectLst>
        </p:spPr>
        <p:txBody>
          <a:bodyPr wrap="none" anchor="ctr"/>
          <a:lstStyle/>
          <a:p>
            <a:pPr algn="ctr"/>
            <a:r>
              <a:rPr lang="ja-JP" altLang="en-US" sz="1400">
                <a:latin typeface="HGP創英角ｺﾞｼｯｸUB" pitchFamily="50" charset="-128"/>
                <a:ea typeface="HGP創英角ｺﾞｼｯｸUB" pitchFamily="50" charset="-128"/>
              </a:rPr>
              <a:t>経緯を知っている</a:t>
            </a:r>
          </a:p>
          <a:p>
            <a:pPr algn="ctr"/>
            <a:r>
              <a:rPr lang="ja-JP" altLang="en-US" sz="1400">
                <a:latin typeface="HGP創英角ｺﾞｼｯｸUB" pitchFamily="50" charset="-128"/>
                <a:ea typeface="HGP創英角ｺﾞｼｯｸUB" pitchFamily="50" charset="-128"/>
              </a:rPr>
              <a:t>開発者への依存</a:t>
            </a:r>
          </a:p>
        </p:txBody>
      </p:sp>
      <p:sp>
        <p:nvSpPr>
          <p:cNvPr id="31753" name="Oval 35"/>
          <p:cNvSpPr>
            <a:spLocks noChangeArrowheads="1"/>
          </p:cNvSpPr>
          <p:nvPr/>
        </p:nvSpPr>
        <p:spPr bwMode="auto">
          <a:xfrm>
            <a:off x="5929313" y="1714500"/>
            <a:ext cx="1897062" cy="1143000"/>
          </a:xfrm>
          <a:prstGeom prst="ellipse">
            <a:avLst/>
          </a:prstGeom>
          <a:gradFill rotWithShape="0">
            <a:gsLst>
              <a:gs pos="0">
                <a:srgbClr val="FBFDFE"/>
              </a:gs>
              <a:gs pos="100000">
                <a:srgbClr val="8FBDEF"/>
              </a:gs>
            </a:gsLst>
            <a:path path="shape">
              <a:fillToRect l="50000" t="50000" r="50000" b="50000"/>
            </a:path>
          </a:gradFill>
          <a:ln w="9525">
            <a:noFill/>
            <a:round/>
            <a:headEnd/>
            <a:tailEnd/>
          </a:ln>
          <a:effectLst>
            <a:prstShdw prst="shdw17" dist="17961" dir="2700000">
              <a:srgbClr val="56718F"/>
            </a:prstShdw>
          </a:effectLst>
        </p:spPr>
        <p:txBody>
          <a:bodyPr wrap="none" anchor="ctr"/>
          <a:lstStyle/>
          <a:p>
            <a:pPr algn="ctr"/>
            <a:r>
              <a:rPr lang="ja-JP" altLang="en-US" sz="1400">
                <a:latin typeface="HGP創英角ｺﾞｼｯｸUB" pitchFamily="50" charset="-128"/>
                <a:ea typeface="HGP創英角ｺﾞｼｯｸUB" pitchFamily="50" charset="-128"/>
              </a:rPr>
              <a:t>過去に体験した障害が</a:t>
            </a:r>
          </a:p>
          <a:p>
            <a:pPr algn="ctr"/>
            <a:r>
              <a:rPr lang="ja-JP" altLang="en-US" sz="1400">
                <a:latin typeface="HGP創英角ｺﾞｼｯｸUB" pitchFamily="50" charset="-128"/>
                <a:ea typeface="HGP創英角ｺﾞｼｯｸUB" pitchFamily="50" charset="-128"/>
              </a:rPr>
              <a:t>別の場面で</a:t>
            </a:r>
          </a:p>
          <a:p>
            <a:pPr algn="ctr"/>
            <a:r>
              <a:rPr lang="ja-JP" altLang="en-US" sz="1400">
                <a:latin typeface="HGP創英角ｺﾞｼｯｸUB" pitchFamily="50" charset="-128"/>
                <a:ea typeface="HGP創英角ｺﾞｼｯｸUB" pitchFamily="50" charset="-128"/>
              </a:rPr>
              <a:t>再度発生</a:t>
            </a:r>
          </a:p>
        </p:txBody>
      </p:sp>
      <p:sp>
        <p:nvSpPr>
          <p:cNvPr id="31754" name="Oval 36"/>
          <p:cNvSpPr>
            <a:spLocks noChangeArrowheads="1"/>
          </p:cNvSpPr>
          <p:nvPr/>
        </p:nvSpPr>
        <p:spPr bwMode="auto">
          <a:xfrm>
            <a:off x="3571875" y="4929188"/>
            <a:ext cx="1897063" cy="1143000"/>
          </a:xfrm>
          <a:prstGeom prst="ellipse">
            <a:avLst/>
          </a:prstGeom>
          <a:gradFill rotWithShape="0">
            <a:gsLst>
              <a:gs pos="0">
                <a:srgbClr val="FBFDFE"/>
              </a:gs>
              <a:gs pos="100000">
                <a:srgbClr val="8FBDEF"/>
              </a:gs>
            </a:gsLst>
            <a:path path="shape">
              <a:fillToRect l="50000" t="50000" r="50000" b="50000"/>
            </a:path>
          </a:gradFill>
          <a:ln w="9525">
            <a:noFill/>
            <a:round/>
            <a:headEnd/>
            <a:tailEnd/>
          </a:ln>
          <a:effectLst>
            <a:prstShdw prst="shdw17" dist="17961" dir="2700000">
              <a:srgbClr val="56718F"/>
            </a:prstShdw>
          </a:effectLst>
        </p:spPr>
        <p:txBody>
          <a:bodyPr wrap="none" anchor="ctr"/>
          <a:lstStyle/>
          <a:p>
            <a:pPr algn="ctr"/>
            <a:r>
              <a:rPr lang="ja-JP" altLang="en-US" sz="1400">
                <a:latin typeface="HGP創英角ｺﾞｼｯｸUB" pitchFamily="50" charset="-128"/>
                <a:ea typeface="HGP創英角ｺﾞｼｯｸUB" pitchFamily="50" charset="-128"/>
              </a:rPr>
              <a:t>調査工数が大きいため</a:t>
            </a:r>
          </a:p>
          <a:p>
            <a:pPr algn="ctr"/>
            <a:r>
              <a:rPr lang="ja-JP" altLang="en-US" sz="1400">
                <a:latin typeface="HGP創英角ｺﾞｼｯｸUB" pitchFamily="50" charset="-128"/>
                <a:ea typeface="HGP創英角ｺﾞｼｯｸUB" pitchFamily="50" charset="-128"/>
              </a:rPr>
              <a:t>性能改善の範囲の限界</a:t>
            </a:r>
          </a:p>
        </p:txBody>
      </p:sp>
      <p:sp>
        <p:nvSpPr>
          <p:cNvPr id="31755" name="AutoShape 37"/>
          <p:cNvSpPr>
            <a:spLocks noChangeArrowheads="1"/>
          </p:cNvSpPr>
          <p:nvPr/>
        </p:nvSpPr>
        <p:spPr bwMode="auto">
          <a:xfrm rot="16200000" flipH="1">
            <a:off x="4189412" y="3989388"/>
            <a:ext cx="703263" cy="1125538"/>
          </a:xfrm>
          <a:prstGeom prst="rightArrow">
            <a:avLst>
              <a:gd name="adj1" fmla="val 50000"/>
              <a:gd name="adj2" fmla="val 53046"/>
            </a:avLst>
          </a:prstGeom>
          <a:gradFill rotWithShape="0">
            <a:gsLst>
              <a:gs pos="0">
                <a:srgbClr val="FFCC99"/>
              </a:gs>
              <a:gs pos="100000">
                <a:srgbClr val="FFEBD7"/>
              </a:gs>
            </a:gsLst>
            <a:lin ang="0" scaled="1"/>
          </a:gradFill>
          <a:ln w="6350">
            <a:noFill/>
            <a:miter lim="800000"/>
            <a:headEnd/>
            <a:tailEnd/>
          </a:ln>
        </p:spPr>
        <p:txBody>
          <a:bodyPr wrap="none" rIns="198000" anchor="ctr"/>
          <a:lstStyle/>
          <a:p>
            <a:endParaRPr lang="ja-JP" altLang="en-US"/>
          </a:p>
        </p:txBody>
      </p:sp>
      <p:sp>
        <p:nvSpPr>
          <p:cNvPr id="31756" name="AutoShape 38"/>
          <p:cNvSpPr>
            <a:spLocks noChangeArrowheads="1"/>
          </p:cNvSpPr>
          <p:nvPr/>
        </p:nvSpPr>
        <p:spPr bwMode="auto">
          <a:xfrm rot="2133458" flipH="1">
            <a:off x="2976563" y="2346325"/>
            <a:ext cx="688975" cy="1149350"/>
          </a:xfrm>
          <a:prstGeom prst="rightArrow">
            <a:avLst>
              <a:gd name="adj1" fmla="val 50000"/>
              <a:gd name="adj2" fmla="val 53046"/>
            </a:avLst>
          </a:prstGeom>
          <a:gradFill rotWithShape="0">
            <a:gsLst>
              <a:gs pos="0">
                <a:srgbClr val="FFCC99"/>
              </a:gs>
              <a:gs pos="100000">
                <a:srgbClr val="FFEBD7"/>
              </a:gs>
            </a:gsLst>
            <a:lin ang="0" scaled="1"/>
          </a:gradFill>
          <a:ln w="6350">
            <a:noFill/>
            <a:miter lim="800000"/>
            <a:headEnd/>
            <a:tailEnd/>
          </a:ln>
        </p:spPr>
        <p:txBody>
          <a:bodyPr wrap="none" rIns="198000" anchor="ctr"/>
          <a:lstStyle/>
          <a:p>
            <a:endParaRPr lang="ja-JP" altLang="en-US"/>
          </a:p>
        </p:txBody>
      </p:sp>
      <p:sp>
        <p:nvSpPr>
          <p:cNvPr id="31757" name="AutoShape 39"/>
          <p:cNvSpPr>
            <a:spLocks noChangeArrowheads="1"/>
          </p:cNvSpPr>
          <p:nvPr/>
        </p:nvSpPr>
        <p:spPr bwMode="auto">
          <a:xfrm rot="8916469" flipH="1">
            <a:off x="5480050" y="2346325"/>
            <a:ext cx="688975" cy="1149350"/>
          </a:xfrm>
          <a:prstGeom prst="rightArrow">
            <a:avLst>
              <a:gd name="adj1" fmla="val 50000"/>
              <a:gd name="adj2" fmla="val 53046"/>
            </a:avLst>
          </a:prstGeom>
          <a:gradFill rotWithShape="0">
            <a:gsLst>
              <a:gs pos="0">
                <a:srgbClr val="FFCC99"/>
              </a:gs>
              <a:gs pos="100000">
                <a:srgbClr val="FFEBD7"/>
              </a:gs>
            </a:gsLst>
            <a:lin ang="0" scaled="1"/>
          </a:gradFill>
          <a:ln w="6350">
            <a:noFill/>
            <a:miter lim="800000"/>
            <a:headEnd/>
            <a:tailEnd/>
          </a:ln>
        </p:spPr>
        <p:txBody>
          <a:bodyPr wrap="none" rIns="198000" anchor="ctr"/>
          <a:lstStyle/>
          <a:p>
            <a:endParaRPr lang="ja-JP" altLang="en-US"/>
          </a:p>
        </p:txBody>
      </p:sp>
      <p:sp>
        <p:nvSpPr>
          <p:cNvPr id="31758" name="Oval 40"/>
          <p:cNvSpPr>
            <a:spLocks noChangeArrowheads="1"/>
          </p:cNvSpPr>
          <p:nvPr/>
        </p:nvSpPr>
        <p:spPr bwMode="auto">
          <a:xfrm>
            <a:off x="5929313" y="4214813"/>
            <a:ext cx="1897062" cy="1143000"/>
          </a:xfrm>
          <a:prstGeom prst="ellipse">
            <a:avLst/>
          </a:prstGeom>
          <a:gradFill rotWithShape="0">
            <a:gsLst>
              <a:gs pos="0">
                <a:srgbClr val="FBFDFE"/>
              </a:gs>
              <a:gs pos="100000">
                <a:srgbClr val="8FBDEF"/>
              </a:gs>
            </a:gsLst>
            <a:path path="shape">
              <a:fillToRect l="50000" t="50000" r="50000" b="50000"/>
            </a:path>
          </a:gradFill>
          <a:ln w="9525">
            <a:noFill/>
            <a:round/>
            <a:headEnd/>
            <a:tailEnd/>
          </a:ln>
          <a:effectLst>
            <a:prstShdw prst="shdw17" dist="17961" dir="2700000">
              <a:srgbClr val="56718F"/>
            </a:prstShdw>
          </a:effectLst>
        </p:spPr>
        <p:txBody>
          <a:bodyPr wrap="none" anchor="ctr"/>
          <a:lstStyle/>
          <a:p>
            <a:pPr algn="ctr"/>
            <a:r>
              <a:rPr lang="ja-JP" altLang="en-US" sz="1400">
                <a:latin typeface="HGP創英角ｺﾞｼｯｸUB" pitchFamily="50" charset="-128"/>
                <a:ea typeface="HGP創英角ｺﾞｼｯｸUB" pitchFamily="50" charset="-128"/>
              </a:rPr>
              <a:t>結果的に既知の問題で</a:t>
            </a:r>
            <a:endParaRPr lang="en-US" altLang="ja-JP" sz="1400">
              <a:latin typeface="HGP創英角ｺﾞｼｯｸUB" pitchFamily="50" charset="-128"/>
              <a:ea typeface="HGP創英角ｺﾞｼｯｸUB" pitchFamily="50" charset="-128"/>
            </a:endParaRPr>
          </a:p>
          <a:p>
            <a:pPr algn="ctr"/>
            <a:r>
              <a:rPr lang="ja-JP" altLang="en-US" sz="1400">
                <a:latin typeface="HGP創英角ｺﾞｼｯｸUB" pitchFamily="50" charset="-128"/>
                <a:ea typeface="HGP創英角ｺﾞｼｯｸUB" pitchFamily="50" charset="-128"/>
              </a:rPr>
              <a:t>あっても情報収集に</a:t>
            </a:r>
            <a:endParaRPr lang="en-US" altLang="ja-JP" sz="1400">
              <a:latin typeface="HGP創英角ｺﾞｼｯｸUB" pitchFamily="50" charset="-128"/>
              <a:ea typeface="HGP創英角ｺﾞｼｯｸUB" pitchFamily="50" charset="-128"/>
            </a:endParaRPr>
          </a:p>
          <a:p>
            <a:pPr algn="ctr"/>
            <a:r>
              <a:rPr lang="ja-JP" altLang="en-US" sz="1400">
                <a:latin typeface="HGP創英角ｺﾞｼｯｸUB" pitchFamily="50" charset="-128"/>
                <a:ea typeface="HGP創英角ｺﾞｼｯｸUB" pitchFamily="50" charset="-128"/>
              </a:rPr>
              <a:t>一から時間を要す</a:t>
            </a:r>
          </a:p>
        </p:txBody>
      </p:sp>
      <p:sp>
        <p:nvSpPr>
          <p:cNvPr id="31759"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HGP創英角ｺﾞｼｯｸUB" pitchFamily="50" charset="-128"/>
                <a:ea typeface="HGP創英角ｺﾞｼｯｸUB" pitchFamily="50" charset="-128"/>
              </a:rPr>
              <a:t>情報がないことによる様々な影響</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1"/>
          <p:cNvSpPr>
            <a:spLocks noChangeArrowheads="1"/>
          </p:cNvSpPr>
          <p:nvPr/>
        </p:nvSpPr>
        <p:spPr bwMode="auto">
          <a:xfrm>
            <a:off x="395288" y="195263"/>
            <a:ext cx="4883150" cy="425450"/>
          </a:xfrm>
          <a:prstGeom prst="rect">
            <a:avLst/>
          </a:prstGeom>
          <a:noFill/>
          <a:ln w="9525">
            <a:noFill/>
            <a:miter lim="800000"/>
            <a:headEnd/>
            <a:tailEnd/>
          </a:ln>
        </p:spPr>
        <p:txBody>
          <a:bodyPr wrap="none" anchor="ctr"/>
          <a:lstStyle/>
          <a:p>
            <a:r>
              <a:rPr lang="ja-JP" altLang="en-US" sz="2800">
                <a:ea typeface="HGP創英角ｺﾞｼｯｸUB" pitchFamily="50" charset="-128"/>
              </a:rPr>
              <a:t>目次</a:t>
            </a:r>
          </a:p>
        </p:txBody>
      </p:sp>
      <p:sp>
        <p:nvSpPr>
          <p:cNvPr id="5123" name="Rectangle 42"/>
          <p:cNvSpPr>
            <a:spLocks noChangeArrowheads="1"/>
          </p:cNvSpPr>
          <p:nvPr/>
        </p:nvSpPr>
        <p:spPr bwMode="auto">
          <a:xfrm>
            <a:off x="466725" y="981075"/>
            <a:ext cx="8137525" cy="5040313"/>
          </a:xfrm>
          <a:prstGeom prst="rect">
            <a:avLst/>
          </a:prstGeom>
          <a:noFill/>
          <a:ln w="9525">
            <a:noFill/>
            <a:miter lim="800000"/>
            <a:headEnd/>
            <a:tailEnd/>
          </a:ln>
        </p:spPr>
        <p:txBody>
          <a:bodyPr/>
          <a:lstStyle/>
          <a:p>
            <a:r>
              <a:rPr lang="ja-JP" altLang="en-US">
                <a:latin typeface="HGPｺﾞｼｯｸE" pitchFamily="50" charset="-128"/>
                <a:ea typeface="HGPｺﾞｼｯｸE" pitchFamily="50" charset="-128"/>
              </a:rPr>
              <a:t/>
            </a:r>
            <a:br>
              <a:rPr lang="ja-JP" altLang="en-US">
                <a:latin typeface="HGPｺﾞｼｯｸE" pitchFamily="50" charset="-128"/>
                <a:ea typeface="HGPｺﾞｼｯｸE" pitchFamily="50" charset="-128"/>
              </a:rPr>
            </a:br>
            <a:r>
              <a:rPr lang="ja-JP" altLang="en-US">
                <a:latin typeface="HGPｺﾞｼｯｸE" pitchFamily="50" charset="-128"/>
                <a:ea typeface="HGPｺﾞｼｯｸE" pitchFamily="50" charset="-128"/>
              </a:rPr>
              <a:t/>
            </a:r>
            <a:br>
              <a:rPr lang="ja-JP" altLang="en-US">
                <a:latin typeface="HGPｺﾞｼｯｸE" pitchFamily="50" charset="-128"/>
                <a:ea typeface="HGPｺﾞｼｯｸE" pitchFamily="50" charset="-128"/>
              </a:rPr>
            </a:br>
            <a:endParaRPr lang="ja-JP" altLang="en-US">
              <a:latin typeface="HGPｺﾞｼｯｸE" pitchFamily="50" charset="-128"/>
              <a:ea typeface="HGPｺﾞｼｯｸE" pitchFamily="50" charset="-128"/>
            </a:endParaRPr>
          </a:p>
        </p:txBody>
      </p:sp>
      <p:sp>
        <p:nvSpPr>
          <p:cNvPr id="5124" name="Rectangle 64"/>
          <p:cNvSpPr>
            <a:spLocks noChangeArrowheads="1"/>
          </p:cNvSpPr>
          <p:nvPr/>
        </p:nvSpPr>
        <p:spPr bwMode="auto">
          <a:xfrm>
            <a:off x="431800" y="714375"/>
            <a:ext cx="8388350" cy="4464050"/>
          </a:xfrm>
          <a:prstGeom prst="rect">
            <a:avLst/>
          </a:prstGeom>
          <a:noFill/>
          <a:ln w="9525" algn="ctr">
            <a:noFill/>
            <a:miter lim="800000"/>
            <a:headEnd/>
            <a:tailEnd/>
          </a:ln>
        </p:spPr>
        <p:txBody>
          <a:bodyPr wrap="none" lIns="198000" anchor="ctr"/>
          <a:lstStyle/>
          <a:p>
            <a:pPr>
              <a:buSzPct val="100000"/>
            </a:pPr>
            <a:r>
              <a:rPr lang="en-US" altLang="ja-JP" sz="2400">
                <a:latin typeface="HGP創英角ｺﾞｼｯｸUB" pitchFamily="50" charset="-128"/>
                <a:ea typeface="HGP創英角ｺﾞｼｯｸUB" pitchFamily="50" charset="-128"/>
              </a:rPr>
              <a:t>Ⅰ. </a:t>
            </a:r>
            <a:r>
              <a:rPr lang="en-US" altLang="ja-JP" sz="2400">
                <a:latin typeface="Impact" pitchFamily="34" charset="0"/>
                <a:ea typeface="HGP創英角ｺﾞｼｯｸUB" pitchFamily="50" charset="-128"/>
              </a:rPr>
              <a:t>OWI</a:t>
            </a:r>
            <a:r>
              <a:rPr lang="ja-JP" altLang="en-US" sz="2400">
                <a:latin typeface="Impact" pitchFamily="34" charset="0"/>
                <a:ea typeface="HGP創英角ｺﾞｼｯｸUB" pitchFamily="50" charset="-128"/>
              </a:rPr>
              <a:t>：</a:t>
            </a:r>
            <a:r>
              <a:rPr lang="en-US" altLang="ja-JP" sz="2400">
                <a:latin typeface="Impact" pitchFamily="34" charset="0"/>
                <a:ea typeface="HGP創英角ｺﾞｼｯｸUB" pitchFamily="50" charset="-128"/>
              </a:rPr>
              <a:t>Oracle Wait Interface</a:t>
            </a:r>
          </a:p>
          <a:p>
            <a:pPr>
              <a:buSzPct val="100000"/>
            </a:pPr>
            <a:endParaRPr lang="en-US" altLang="ja-JP" sz="2400">
              <a:latin typeface="Impact" pitchFamily="34" charset="0"/>
              <a:ea typeface="HGP創英角ｺﾞｼｯｸUB" pitchFamily="50" charset="-128"/>
            </a:endParaRPr>
          </a:p>
          <a:p>
            <a:pPr>
              <a:buSzPct val="100000"/>
            </a:pPr>
            <a:endParaRPr lang="en-US" altLang="ja-JP" sz="2400">
              <a:latin typeface="Impact" pitchFamily="34" charset="0"/>
              <a:ea typeface="HGP創英角ｺﾞｼｯｸUB" pitchFamily="50" charset="-128"/>
            </a:endParaRPr>
          </a:p>
          <a:p>
            <a:pPr>
              <a:buSzPct val="100000"/>
            </a:pPr>
            <a:endParaRPr lang="en-US" altLang="ja-JP" sz="2400">
              <a:latin typeface="Impact" pitchFamily="34" charset="0"/>
              <a:ea typeface="HGP創英角ｺﾞｼｯｸUB" pitchFamily="50" charset="-128"/>
            </a:endParaRPr>
          </a:p>
          <a:p>
            <a:pPr>
              <a:buSzPct val="100000"/>
            </a:pPr>
            <a:endParaRPr lang="en-US" altLang="ja-JP" sz="2400">
              <a:latin typeface="Impact" pitchFamily="34" charset="0"/>
              <a:ea typeface="HGP創英角ｺﾞｼｯｸUB" pitchFamily="50" charset="-128"/>
            </a:endParaRPr>
          </a:p>
          <a:p>
            <a:pPr>
              <a:buSzPct val="100000"/>
            </a:pPr>
            <a:endParaRPr lang="en-US" altLang="ja-JP" sz="2400">
              <a:latin typeface="Impact" pitchFamily="34" charset="0"/>
              <a:ea typeface="HGP創英角ｺﾞｼｯｸUB" pitchFamily="50" charset="-128"/>
            </a:endParaRPr>
          </a:p>
          <a:p>
            <a:pPr>
              <a:buSzPct val="100000"/>
            </a:pPr>
            <a:endParaRPr lang="en-US" altLang="ja-JP" sz="2400">
              <a:latin typeface="Impact" pitchFamily="34" charset="0"/>
              <a:ea typeface="HGP創英角ｺﾞｼｯｸUB" pitchFamily="50" charset="-128"/>
            </a:endParaRPr>
          </a:p>
          <a:p>
            <a:pPr>
              <a:buSzPct val="100000"/>
            </a:pPr>
            <a:endParaRPr lang="en-US" altLang="ja-JP" sz="2400">
              <a:latin typeface="Impact" pitchFamily="34" charset="0"/>
              <a:ea typeface="HGP創英角ｺﾞｼｯｸUB" pitchFamily="50" charset="-128"/>
            </a:endParaRPr>
          </a:p>
          <a:p>
            <a:pPr>
              <a:buSzPct val="100000"/>
            </a:pPr>
            <a:r>
              <a:rPr lang="en-US" altLang="ja-JP" sz="2400">
                <a:latin typeface="HGP創英角ｺﾞｼｯｸUB" pitchFamily="50" charset="-128"/>
                <a:ea typeface="HGP創英角ｺﾞｼｯｸUB" pitchFamily="50" charset="-128"/>
              </a:rPr>
              <a:t>Ⅱ.</a:t>
            </a:r>
            <a:r>
              <a:rPr lang="ja-JP" altLang="en-US" sz="2400">
                <a:latin typeface="HGP創英角ｺﾞｼｯｸUB" pitchFamily="50" charset="-128"/>
                <a:ea typeface="HGP創英角ｺﾞｼｯｸUB" pitchFamily="50" charset="-128"/>
              </a:rPr>
              <a:t> </a:t>
            </a:r>
            <a:r>
              <a:rPr lang="en-US" altLang="ja-JP" sz="2400">
                <a:latin typeface="Impact" pitchFamily="34" charset="0"/>
                <a:ea typeface="HGP創英角ｺﾞｼｯｸUB" pitchFamily="50" charset="-128"/>
              </a:rPr>
              <a:t>Oracle</a:t>
            </a:r>
            <a:r>
              <a:rPr lang="ja-JP" altLang="en-US" sz="2400">
                <a:latin typeface="Impact" pitchFamily="34" charset="0"/>
                <a:ea typeface="HGP創英角ｺﾞｼｯｸUB" pitchFamily="50" charset="-128"/>
              </a:rPr>
              <a:t>稼働ログの収集ツール：</a:t>
            </a:r>
            <a:r>
              <a:rPr lang="en-US" altLang="ja-JP" sz="2400">
                <a:latin typeface="Impact" pitchFamily="34" charset="0"/>
                <a:ea typeface="HGP創英角ｺﾞｼｯｸUB" pitchFamily="50" charset="-128"/>
              </a:rPr>
              <a:t>MaxGauge</a:t>
            </a:r>
          </a:p>
          <a:p>
            <a:pPr>
              <a:buSzPct val="100000"/>
            </a:pPr>
            <a:endParaRPr lang="en-US" altLang="ja-JP" sz="2400">
              <a:latin typeface="Impact" pitchFamily="34" charset="0"/>
              <a:ea typeface="HGP創英角ｺﾞｼｯｸUB" pitchFamily="50" charset="-128"/>
            </a:endParaRPr>
          </a:p>
          <a:p>
            <a:pPr>
              <a:buSzPct val="100000"/>
            </a:pPr>
            <a:endParaRPr lang="en-US" altLang="ja-JP" sz="2400">
              <a:latin typeface="Impact" pitchFamily="34" charset="0"/>
              <a:ea typeface="HGP創英角ｺﾞｼｯｸUB" pitchFamily="50" charset="-128"/>
            </a:endParaRPr>
          </a:p>
        </p:txBody>
      </p:sp>
      <p:sp>
        <p:nvSpPr>
          <p:cNvPr id="5125" name="Rectangle 64"/>
          <p:cNvSpPr>
            <a:spLocks noChangeArrowheads="1"/>
          </p:cNvSpPr>
          <p:nvPr/>
        </p:nvSpPr>
        <p:spPr bwMode="auto">
          <a:xfrm>
            <a:off x="857250" y="1285875"/>
            <a:ext cx="7215188" cy="2249488"/>
          </a:xfrm>
          <a:prstGeom prst="rect">
            <a:avLst/>
          </a:prstGeom>
          <a:solidFill>
            <a:schemeClr val="bg1"/>
          </a:solidFill>
          <a:ln w="9525" algn="ctr">
            <a:noFill/>
            <a:miter lim="800000"/>
            <a:headEnd/>
            <a:tailEnd/>
          </a:ln>
        </p:spPr>
        <p:txBody>
          <a:bodyPr wrap="none" lIns="198000" anchor="ctr"/>
          <a:lstStyle/>
          <a:p>
            <a:pPr>
              <a:lnSpc>
                <a:spcPts val="3500"/>
              </a:lnSpc>
              <a:buSzPct val="100000"/>
              <a:buFontTx/>
              <a:buBlip>
                <a:blip r:embed="rId2"/>
              </a:buBlip>
            </a:pPr>
            <a:r>
              <a:rPr lang="ja-JP" altLang="en-US" sz="2000">
                <a:latin typeface="Impact" pitchFamily="34" charset="0"/>
                <a:ea typeface="HGP創英角ｺﾞｼｯｸUB" pitchFamily="50" charset="-128"/>
              </a:rPr>
              <a:t> </a:t>
            </a:r>
            <a:r>
              <a:rPr lang="en-US" altLang="ja-JP" sz="2000">
                <a:latin typeface="Impact" pitchFamily="34" charset="0"/>
                <a:ea typeface="HGP創英角ｺﾞｼｯｸUB" pitchFamily="50" charset="-128"/>
              </a:rPr>
              <a:t>OWI</a:t>
            </a:r>
            <a:r>
              <a:rPr lang="ja-JP" altLang="en-US" sz="2000">
                <a:latin typeface="Impact" pitchFamily="34" charset="0"/>
                <a:ea typeface="HGP創英角ｺﾞｼｯｸUB" pitchFamily="50" charset="-128"/>
              </a:rPr>
              <a:t>概要 </a:t>
            </a:r>
            <a:endParaRPr lang="en-US" altLang="ja-JP" sz="2000">
              <a:latin typeface="Impact" pitchFamily="34" charset="0"/>
              <a:ea typeface="HGP創英角ｺﾞｼｯｸUB" pitchFamily="50" charset="-128"/>
            </a:endParaRPr>
          </a:p>
          <a:p>
            <a:pPr>
              <a:lnSpc>
                <a:spcPts val="3500"/>
              </a:lnSpc>
              <a:buSzPct val="100000"/>
              <a:buFontTx/>
              <a:buBlip>
                <a:blip r:embed="rId2"/>
              </a:buBlip>
            </a:pPr>
            <a:r>
              <a:rPr lang="en-US" altLang="ja-JP" sz="2000">
                <a:latin typeface="Impact" pitchFamily="34" charset="0"/>
                <a:ea typeface="HGP創英角ｺﾞｼｯｸUB" pitchFamily="50" charset="-128"/>
              </a:rPr>
              <a:t> Oracle</a:t>
            </a:r>
            <a:r>
              <a:rPr lang="ja-JP" altLang="en-US" sz="2000">
                <a:latin typeface="Impact" pitchFamily="34" charset="0"/>
                <a:ea typeface="HGP創英角ｺﾞｼｯｸUB" pitchFamily="50" charset="-128"/>
              </a:rPr>
              <a:t>稼働ログ収集の仕組み</a:t>
            </a:r>
            <a:endParaRPr lang="en-US" altLang="ja-JP" sz="2000">
              <a:latin typeface="Impact" pitchFamily="34" charset="0"/>
              <a:ea typeface="HGP創英角ｺﾞｼｯｸUB" pitchFamily="50" charset="-128"/>
            </a:endParaRPr>
          </a:p>
          <a:p>
            <a:pPr>
              <a:lnSpc>
                <a:spcPts val="3500"/>
              </a:lnSpc>
              <a:buSzPct val="100000"/>
              <a:buFontTx/>
              <a:buBlip>
                <a:blip r:embed="rId2"/>
              </a:buBlip>
            </a:pPr>
            <a:r>
              <a:rPr lang="ja-JP" altLang="en-US" sz="2000">
                <a:latin typeface="Impact" pitchFamily="34" charset="0"/>
                <a:ea typeface="HGP創英角ｺﾞｼｯｸUB" pitchFamily="50" charset="-128"/>
              </a:rPr>
              <a:t> 稼働ログを収集しないと時の弊害</a:t>
            </a:r>
            <a:endParaRPr lang="en-US" altLang="ja-JP" sz="2000">
              <a:latin typeface="Impact" pitchFamily="34" charset="0"/>
              <a:ea typeface="HGP創英角ｺﾞｼｯｸUB" pitchFamily="50" charset="-128"/>
            </a:endParaRPr>
          </a:p>
          <a:p>
            <a:pPr>
              <a:lnSpc>
                <a:spcPts val="3500"/>
              </a:lnSpc>
              <a:buSzPct val="100000"/>
              <a:buFontTx/>
              <a:buBlip>
                <a:blip r:embed="rId2"/>
              </a:buBlip>
            </a:pPr>
            <a:r>
              <a:rPr lang="en-US" altLang="ja-JP" sz="2000">
                <a:latin typeface="Impact" pitchFamily="34" charset="0"/>
                <a:ea typeface="HGP創英角ｺﾞｼｯｸUB" pitchFamily="50" charset="-128"/>
              </a:rPr>
              <a:t> </a:t>
            </a:r>
            <a:r>
              <a:rPr lang="ja-JP" altLang="en-US" sz="2000">
                <a:latin typeface="Impact" pitchFamily="34" charset="0"/>
                <a:ea typeface="HGP創英角ｺﾞｼｯｸUB" pitchFamily="50" charset="-128"/>
              </a:rPr>
              <a:t>収集すべき稼働ログ</a:t>
            </a:r>
            <a:endParaRPr lang="en-US" altLang="ja-JP" sz="2000">
              <a:latin typeface="Impact" pitchFamily="34" charset="0"/>
              <a:ea typeface="HGP創英角ｺﾞｼｯｸUB" pitchFamily="50" charset="-128"/>
            </a:endParaRPr>
          </a:p>
          <a:p>
            <a:pPr>
              <a:lnSpc>
                <a:spcPts val="3500"/>
              </a:lnSpc>
              <a:buSzPct val="100000"/>
              <a:buFontTx/>
              <a:buBlip>
                <a:blip r:embed="rId2"/>
              </a:buBlip>
            </a:pPr>
            <a:r>
              <a:rPr lang="en-US" altLang="ja-JP" sz="2000">
                <a:latin typeface="Impact" pitchFamily="34" charset="0"/>
                <a:ea typeface="HGP創英角ｺﾞｼｯｸUB" pitchFamily="50" charset="-128"/>
              </a:rPr>
              <a:t> </a:t>
            </a:r>
            <a:r>
              <a:rPr lang="ja-JP" altLang="en-US" sz="2000">
                <a:latin typeface="Impact" pitchFamily="34" charset="0"/>
                <a:ea typeface="HGP創英角ｺﾞｼｯｸUB" pitchFamily="50" charset="-128"/>
              </a:rPr>
              <a:t>稼働ログの収集例</a:t>
            </a:r>
          </a:p>
        </p:txBody>
      </p:sp>
      <p:sp>
        <p:nvSpPr>
          <p:cNvPr id="5126" name="Rectangle 64"/>
          <p:cNvSpPr>
            <a:spLocks noChangeArrowheads="1"/>
          </p:cNvSpPr>
          <p:nvPr/>
        </p:nvSpPr>
        <p:spPr bwMode="auto">
          <a:xfrm>
            <a:off x="857250" y="4214813"/>
            <a:ext cx="6143625" cy="1357312"/>
          </a:xfrm>
          <a:prstGeom prst="rect">
            <a:avLst/>
          </a:prstGeom>
          <a:solidFill>
            <a:schemeClr val="bg1"/>
          </a:solidFill>
          <a:ln w="9525" algn="ctr">
            <a:noFill/>
            <a:miter lim="800000"/>
            <a:headEnd/>
            <a:tailEnd/>
          </a:ln>
        </p:spPr>
        <p:txBody>
          <a:bodyPr wrap="none" lIns="198000" anchor="ctr"/>
          <a:lstStyle/>
          <a:p>
            <a:pPr>
              <a:lnSpc>
                <a:spcPts val="3500"/>
              </a:lnSpc>
              <a:buSzPct val="100000"/>
              <a:buFontTx/>
              <a:buBlip>
                <a:blip r:embed="rId2"/>
              </a:buBlip>
            </a:pPr>
            <a:r>
              <a:rPr lang="ja-JP" altLang="en-US" sz="2000">
                <a:latin typeface="Impact" pitchFamily="34" charset="0"/>
                <a:ea typeface="HGP創英角ｺﾞｼｯｸUB" pitchFamily="50" charset="-128"/>
              </a:rPr>
              <a:t> </a:t>
            </a:r>
            <a:r>
              <a:rPr lang="en-US" altLang="ja-JP" sz="2000">
                <a:latin typeface="Impact" pitchFamily="34" charset="0"/>
                <a:ea typeface="HGP創英角ｺﾞｼｯｸUB" pitchFamily="50" charset="-128"/>
              </a:rPr>
              <a:t>MaxGauge</a:t>
            </a:r>
            <a:r>
              <a:rPr lang="ja-JP" altLang="en-US" sz="2000">
                <a:latin typeface="Impact" pitchFamily="34" charset="0"/>
                <a:ea typeface="HGP創英角ｺﾞｼｯｸUB" pitchFamily="50" charset="-128"/>
              </a:rPr>
              <a:t>概要 </a:t>
            </a:r>
            <a:endParaRPr lang="en-US" altLang="ja-JP" sz="2000">
              <a:latin typeface="Impact" pitchFamily="34" charset="0"/>
              <a:ea typeface="HGP創英角ｺﾞｼｯｸUB" pitchFamily="50" charset="-128"/>
            </a:endParaRPr>
          </a:p>
          <a:p>
            <a:pPr>
              <a:lnSpc>
                <a:spcPts val="3500"/>
              </a:lnSpc>
              <a:buSzPct val="100000"/>
              <a:buFontTx/>
              <a:buBlip>
                <a:blip r:embed="rId2"/>
              </a:buBlip>
            </a:pPr>
            <a:r>
              <a:rPr lang="en-US" altLang="ja-JP" sz="2000">
                <a:latin typeface="Impact" pitchFamily="34" charset="0"/>
                <a:ea typeface="HGP創英角ｺﾞｼｯｸUB" pitchFamily="50" charset="-128"/>
              </a:rPr>
              <a:t> </a:t>
            </a:r>
            <a:r>
              <a:rPr lang="ja-JP" altLang="en-US" sz="2000">
                <a:latin typeface="Impact" pitchFamily="34" charset="0"/>
                <a:ea typeface="HGP創英角ｺﾞｼｯｸUB" pitchFamily="50" charset="-128"/>
              </a:rPr>
              <a:t>デモ</a:t>
            </a:r>
            <a:endParaRPr lang="en-US" altLang="ja-JP" sz="2000">
              <a:latin typeface="Impact" pitchFamily="34" charset="0"/>
              <a:ea typeface="HGP創英角ｺﾞｼｯｸUB" pitchFamily="50" charset="-128"/>
            </a:endParaRPr>
          </a:p>
          <a:p>
            <a:pPr>
              <a:lnSpc>
                <a:spcPts val="3500"/>
              </a:lnSpc>
              <a:buSzPct val="100000"/>
              <a:buFontTx/>
              <a:buBlip>
                <a:blip r:embed="rId2"/>
              </a:buBlip>
            </a:pPr>
            <a:r>
              <a:rPr lang="en-US" altLang="ja-JP" sz="2000">
                <a:latin typeface="Impact" pitchFamily="34" charset="0"/>
                <a:ea typeface="HGP創英角ｺﾞｼｯｸUB" pitchFamily="50" charset="-128"/>
              </a:rPr>
              <a:t> </a:t>
            </a:r>
            <a:r>
              <a:rPr lang="ja-JP" altLang="en-US" sz="2000">
                <a:latin typeface="Impact" pitchFamily="34" charset="0"/>
                <a:ea typeface="HGP創英角ｺﾞｼｯｸUB" pitchFamily="50" charset="-128"/>
              </a:rPr>
              <a:t>活用場面</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466725" y="836613"/>
            <a:ext cx="8353425" cy="1314450"/>
          </a:xfrm>
          <a:prstGeom prst="rect">
            <a:avLst/>
          </a:prstGeom>
          <a:noFill/>
          <a:ln w="12700" algn="ctr">
            <a:noFill/>
            <a:miter lim="800000"/>
            <a:headEnd/>
            <a:tailEnd/>
          </a:ln>
        </p:spPr>
        <p:txBody>
          <a:bodyPr lIns="90000" tIns="46800" rIns="90000" bIns="46800">
            <a:spAutoFit/>
          </a:bodyPr>
          <a:lstStyle/>
          <a:p>
            <a:pPr>
              <a:buClr>
                <a:schemeClr val="tx1"/>
              </a:buClr>
            </a:pPr>
            <a:r>
              <a:rPr lang="ja-JP" altLang="en-US" sz="1600">
                <a:latin typeface="HGPｺﾞｼｯｸE" pitchFamily="50" charset="-128"/>
              </a:rPr>
              <a:t>　</a:t>
            </a:r>
            <a:r>
              <a:rPr lang="en-US" altLang="ja-JP" sz="1600">
                <a:latin typeface="HGPｺﾞｼｯｸE" pitchFamily="50" charset="-128"/>
              </a:rPr>
              <a:t>MaxGauge</a:t>
            </a:r>
            <a:r>
              <a:rPr lang="ja-JP" altLang="en-US" sz="1600">
                <a:latin typeface="HGPｺﾞｼｯｸE" pitchFamily="50" charset="-128"/>
              </a:rPr>
              <a:t>は、開発～テスト～運用での情報収集、分析効率を格段に向上させる、オラクルデータベースの</a:t>
            </a:r>
            <a:r>
              <a:rPr lang="en-US" altLang="ja-JP" sz="1600">
                <a:latin typeface="HGPｺﾞｼｯｸE" pitchFamily="50" charset="-128"/>
              </a:rPr>
              <a:t>『</a:t>
            </a:r>
            <a:r>
              <a:rPr lang="ja-JP" altLang="en-US" sz="1600">
                <a:latin typeface="HGPｺﾞｼｯｸE" pitchFamily="50" charset="-128"/>
              </a:rPr>
              <a:t>見える化</a:t>
            </a:r>
            <a:r>
              <a:rPr lang="en-US" altLang="ja-JP" sz="1600">
                <a:latin typeface="HGPｺﾞｼｯｸE" pitchFamily="50" charset="-128"/>
              </a:rPr>
              <a:t>』</a:t>
            </a:r>
            <a:r>
              <a:rPr lang="ja-JP" altLang="en-US" sz="1600">
                <a:latin typeface="HGPｺﾞｼｯｸE" pitchFamily="50" charset="-128"/>
              </a:rPr>
              <a:t>ツールです。</a:t>
            </a:r>
          </a:p>
          <a:p>
            <a:pPr>
              <a:buClr>
                <a:schemeClr val="tx1"/>
              </a:buClr>
            </a:pPr>
            <a:endParaRPr lang="ja-JP" altLang="en-US" sz="1600">
              <a:latin typeface="HGPｺﾞｼｯｸE" pitchFamily="50" charset="-128"/>
            </a:endParaRPr>
          </a:p>
          <a:p>
            <a:pPr>
              <a:buClr>
                <a:schemeClr val="tx1"/>
              </a:buClr>
            </a:pPr>
            <a:r>
              <a:rPr lang="ja-JP" altLang="en-US" sz="1600">
                <a:latin typeface="HGPｺﾞｼｯｸE" pitchFamily="50" charset="-128"/>
              </a:rPr>
              <a:t>　これまで、ハイスキルなエンジニアが、多くの工数やシステム負荷をかけて取得していた情報が自動で集計され、簡単に確認することが出来るようになります。</a:t>
            </a:r>
            <a:endParaRPr lang="ja-JP" altLang="en-US" sz="1600">
              <a:latin typeface="HGPｺﾞｼｯｸE" pitchFamily="50" charset="-128"/>
              <a:sym typeface="Wingdings" pitchFamily="2" charset="2"/>
            </a:endParaRPr>
          </a:p>
        </p:txBody>
      </p:sp>
      <p:grpSp>
        <p:nvGrpSpPr>
          <p:cNvPr id="32771" name="Group 4"/>
          <p:cNvGrpSpPr>
            <a:grpSpLocks/>
          </p:cNvGrpSpPr>
          <p:nvPr/>
        </p:nvGrpSpPr>
        <p:grpSpPr bwMode="auto">
          <a:xfrm>
            <a:off x="428625" y="2214563"/>
            <a:ext cx="8421688" cy="3816350"/>
            <a:chOff x="294" y="1570"/>
            <a:chExt cx="5353" cy="2404"/>
          </a:xfrm>
        </p:grpSpPr>
        <p:sp>
          <p:nvSpPr>
            <p:cNvPr id="148485" name="AutoShape 5"/>
            <p:cNvSpPr>
              <a:spLocks noChangeArrowheads="1"/>
            </p:cNvSpPr>
            <p:nvPr/>
          </p:nvSpPr>
          <p:spPr bwMode="auto">
            <a:xfrm>
              <a:off x="294" y="1790"/>
              <a:ext cx="5353" cy="2184"/>
            </a:xfrm>
            <a:prstGeom prst="bevel">
              <a:avLst>
                <a:gd name="adj" fmla="val 1810"/>
              </a:avLst>
            </a:prstGeom>
            <a:gradFill rotWithShape="0">
              <a:gsLst>
                <a:gs pos="0">
                  <a:schemeClr val="hlink">
                    <a:gamma/>
                    <a:tint val="0"/>
                    <a:invGamma/>
                  </a:schemeClr>
                </a:gs>
                <a:gs pos="100000">
                  <a:schemeClr val="hlink"/>
                </a:gs>
              </a:gsLst>
              <a:lin ang="5400000" scaled="1"/>
            </a:gradFill>
            <a:ln w="6350">
              <a:noFill/>
              <a:miter lim="800000"/>
              <a:headEnd/>
              <a:tailEnd/>
            </a:ln>
            <a:effectLst/>
          </p:spPr>
          <p:txBody>
            <a:bodyPr anchor="ctr"/>
            <a:lstStyle/>
            <a:p>
              <a:pPr fontAlgn="ctr">
                <a:lnSpc>
                  <a:spcPct val="125000"/>
                </a:lnSpc>
                <a:buFont typeface="Symbol" pitchFamily="18" charset="2"/>
                <a:buNone/>
                <a:defRPr/>
              </a:pPr>
              <a:r>
                <a:rPr lang="ko-KR" altLang="en-US" sz="1000">
                  <a:latin typeface="GulimChe" pitchFamily="49" charset="-127"/>
                  <a:ea typeface="GulimChe" pitchFamily="49" charset="-127"/>
                </a:rPr>
                <a:t> </a:t>
              </a:r>
            </a:p>
          </p:txBody>
        </p:sp>
        <p:pic>
          <p:nvPicPr>
            <p:cNvPr id="32774" name="Picture 6" descr="버튼1"/>
            <p:cNvPicPr>
              <a:picLocks noChangeAspect="1" noChangeArrowheads="1"/>
            </p:cNvPicPr>
            <p:nvPr/>
          </p:nvPicPr>
          <p:blipFill>
            <a:blip r:embed="rId3" cstate="print"/>
            <a:srcRect/>
            <a:stretch>
              <a:fillRect/>
            </a:stretch>
          </p:blipFill>
          <p:spPr bwMode="auto">
            <a:xfrm>
              <a:off x="294" y="1570"/>
              <a:ext cx="5353" cy="201"/>
            </a:xfrm>
            <a:prstGeom prst="rect">
              <a:avLst/>
            </a:prstGeom>
            <a:noFill/>
            <a:ln w="9525">
              <a:noFill/>
              <a:miter lim="800000"/>
              <a:headEnd/>
              <a:tailEnd/>
            </a:ln>
          </p:spPr>
        </p:pic>
        <p:sp>
          <p:nvSpPr>
            <p:cNvPr id="32775" name="AutoShape 7"/>
            <p:cNvSpPr>
              <a:spLocks noChangeArrowheads="1"/>
            </p:cNvSpPr>
            <p:nvPr/>
          </p:nvSpPr>
          <p:spPr bwMode="auto">
            <a:xfrm>
              <a:off x="294" y="1570"/>
              <a:ext cx="5353" cy="192"/>
            </a:xfrm>
            <a:prstGeom prst="bevel">
              <a:avLst>
                <a:gd name="adj" fmla="val 8000"/>
              </a:avLst>
            </a:prstGeom>
            <a:noFill/>
            <a:ln w="9525">
              <a:noFill/>
              <a:miter lim="800000"/>
              <a:headEnd/>
              <a:tailEnd/>
            </a:ln>
          </p:spPr>
          <p:txBody>
            <a:bodyPr wrap="none" anchor="ctr"/>
            <a:lstStyle/>
            <a:p>
              <a:pPr fontAlgn="ctr">
                <a:lnSpc>
                  <a:spcPct val="105000"/>
                </a:lnSpc>
                <a:buFont typeface="Symbol" pitchFamily="18" charset="2"/>
                <a:buNone/>
              </a:pPr>
              <a:endParaRPr lang="ja-JP" altLang="en-US" sz="1200" b="1">
                <a:latin typeface="GulimChe" pitchFamily="49" charset="-127"/>
                <a:ea typeface="GulimChe" pitchFamily="49" charset="-127"/>
              </a:endParaRPr>
            </a:p>
          </p:txBody>
        </p:sp>
        <p:sp>
          <p:nvSpPr>
            <p:cNvPr id="32776" name="Rectangle 8"/>
            <p:cNvSpPr>
              <a:spLocks noChangeArrowheads="1"/>
            </p:cNvSpPr>
            <p:nvPr/>
          </p:nvSpPr>
          <p:spPr bwMode="auto">
            <a:xfrm>
              <a:off x="340" y="1852"/>
              <a:ext cx="5216" cy="2032"/>
            </a:xfrm>
            <a:prstGeom prst="rect">
              <a:avLst/>
            </a:prstGeom>
            <a:solidFill>
              <a:schemeClr val="bg1"/>
            </a:solidFill>
            <a:ln w="9525">
              <a:solidFill>
                <a:srgbClr val="555292"/>
              </a:solidFill>
              <a:miter lim="800000"/>
              <a:headEnd/>
              <a:tailEnd/>
            </a:ln>
          </p:spPr>
          <p:txBody>
            <a:bodyPr wrap="none" anchor="ctr"/>
            <a:lstStyle/>
            <a:p>
              <a:endParaRPr lang="ja-JP" altLang="en-US"/>
            </a:p>
          </p:txBody>
        </p:sp>
        <p:sp>
          <p:nvSpPr>
            <p:cNvPr id="32777" name="Text Box 4"/>
            <p:cNvSpPr txBox="1">
              <a:spLocks noChangeArrowheads="1"/>
            </p:cNvSpPr>
            <p:nvPr/>
          </p:nvSpPr>
          <p:spPr bwMode="auto">
            <a:xfrm>
              <a:off x="431" y="1840"/>
              <a:ext cx="5035" cy="2037"/>
            </a:xfrm>
            <a:prstGeom prst="rect">
              <a:avLst/>
            </a:prstGeom>
            <a:noFill/>
            <a:ln w="12700" algn="ctr">
              <a:noFill/>
              <a:miter lim="800000"/>
              <a:headEnd/>
              <a:tailEnd/>
            </a:ln>
          </p:spPr>
          <p:txBody>
            <a:bodyPr lIns="90000" tIns="46800" rIns="90000" bIns="46800">
              <a:spAutoFit/>
            </a:bodyPr>
            <a:lstStyle/>
            <a:p>
              <a:pPr marL="342900" indent="-342900">
                <a:buClr>
                  <a:srgbClr val="FFCCCC"/>
                </a:buClr>
                <a:buFont typeface="Wingdings" pitchFamily="2" charset="2"/>
                <a:buChar char="n"/>
              </a:pPr>
              <a:r>
                <a:rPr lang="ja-JP" altLang="en-US" sz="1600">
                  <a:latin typeface="HGP創英角ｺﾞｼｯｸUB" pitchFamily="50" charset="-128"/>
                  <a:ea typeface="HGP創英角ｺﾞｼｯｸUB" pitchFamily="50" charset="-128"/>
                </a:rPr>
                <a:t>負荷をかけない</a:t>
              </a:r>
            </a:p>
            <a:p>
              <a:pPr marL="800100" lvl="1" indent="-342900">
                <a:buClr>
                  <a:srgbClr val="FFCCCC"/>
                </a:buClr>
                <a:buFont typeface="Wingdings" pitchFamily="2" charset="2"/>
                <a:buChar char="n"/>
              </a:pPr>
              <a:r>
                <a:rPr lang="ja-JP" altLang="en-US" sz="1400"/>
                <a:t>常時稼動情報を記録可能　</a:t>
              </a:r>
              <a:r>
                <a:rPr lang="en-US" altLang="ja-JP" sz="1400"/>
                <a:t>24×365</a:t>
              </a:r>
            </a:p>
            <a:p>
              <a:pPr marL="800100" lvl="1" indent="-342900">
                <a:buClr>
                  <a:srgbClr val="FFCCCC"/>
                </a:buClr>
                <a:buFont typeface="Wingdings" pitchFamily="2" charset="2"/>
                <a:buChar char="n"/>
              </a:pPr>
              <a:r>
                <a:rPr lang="ja-JP" altLang="en-US" sz="1400"/>
                <a:t>ハングの際の状態が取れる</a:t>
              </a:r>
            </a:p>
            <a:p>
              <a:pPr marL="342900" indent="-342900">
                <a:lnSpc>
                  <a:spcPct val="150000"/>
                </a:lnSpc>
                <a:buClr>
                  <a:srgbClr val="FFCCCC"/>
                </a:buClr>
                <a:buFont typeface="Wingdings" pitchFamily="2" charset="2"/>
                <a:buChar char="n"/>
              </a:pPr>
              <a:r>
                <a:rPr lang="ja-JP" altLang="en-US" sz="1600">
                  <a:latin typeface="HGP創英角ｺﾞｼｯｸUB" pitchFamily="50" charset="-128"/>
                  <a:ea typeface="HGP創英角ｺﾞｼｯｸUB" pitchFamily="50" charset="-128"/>
                </a:rPr>
                <a:t>詳細に簡単に見れる</a:t>
              </a:r>
            </a:p>
            <a:p>
              <a:pPr marL="800100" lvl="1" indent="-342900">
                <a:buClr>
                  <a:srgbClr val="FFCCCC"/>
                </a:buClr>
                <a:buFont typeface="Wingdings" pitchFamily="2" charset="2"/>
                <a:buChar char="n"/>
              </a:pPr>
              <a:r>
                <a:rPr lang="ja-JP" altLang="en-US" sz="1400"/>
                <a:t>「誰が、いつ、何を」を</a:t>
              </a:r>
              <a:r>
                <a:rPr lang="en-US" altLang="ja-JP" sz="1400"/>
                <a:t>GUI</a:t>
              </a:r>
              <a:r>
                <a:rPr lang="ja-JP" altLang="en-US" sz="1400"/>
                <a:t>でマウス操作のみで確認</a:t>
              </a:r>
            </a:p>
            <a:p>
              <a:pPr marL="800100" lvl="1" indent="-342900">
                <a:buClr>
                  <a:srgbClr val="FFCCCC"/>
                </a:buClr>
                <a:buFont typeface="Wingdings" pitchFamily="2" charset="2"/>
                <a:buChar char="n"/>
              </a:pPr>
              <a:r>
                <a:rPr lang="ja-JP" altLang="en-US" sz="1400"/>
                <a:t>トレンドグラフと稼動セッション情報が連携しているため直感的に把握可能</a:t>
              </a:r>
            </a:p>
            <a:p>
              <a:pPr marL="800100" lvl="1" indent="-342900">
                <a:buClr>
                  <a:srgbClr val="FFCCCC"/>
                </a:buClr>
                <a:buFont typeface="Wingdings" pitchFamily="2" charset="2"/>
                <a:buChar char="n"/>
              </a:pPr>
              <a:r>
                <a:rPr lang="en-US" altLang="ja-JP" sz="1400"/>
                <a:t>Oracle</a:t>
              </a:r>
              <a:r>
                <a:rPr lang="ja-JP" altLang="en-US" sz="1400"/>
                <a:t>の滞留状況から、それに該当する</a:t>
              </a:r>
              <a:r>
                <a:rPr lang="en-US" altLang="ja-JP" sz="1400"/>
                <a:t>SQL</a:t>
              </a:r>
              <a:r>
                <a:rPr lang="ja-JP" altLang="en-US" sz="1400"/>
                <a:t>が簡単にピックアップでき、渋滞を引き起こしている</a:t>
              </a:r>
              <a:r>
                <a:rPr lang="en-US" altLang="ja-JP" sz="1400"/>
                <a:t>SQL</a:t>
              </a:r>
              <a:r>
                <a:rPr lang="ja-JP" altLang="en-US" sz="1400"/>
                <a:t>がわかる</a:t>
              </a:r>
            </a:p>
            <a:p>
              <a:pPr marL="800100" lvl="1" indent="-342900">
                <a:buClr>
                  <a:srgbClr val="FFCCCC"/>
                </a:buClr>
                <a:buFont typeface="Wingdings" pitchFamily="2" charset="2"/>
                <a:buChar char="n"/>
              </a:pPr>
              <a:r>
                <a:rPr lang="ja-JP" altLang="en-US" sz="1400"/>
                <a:t>実行計画も漏れなくとれ、実行計画の変化もすばやく把握</a:t>
              </a:r>
            </a:p>
            <a:p>
              <a:pPr marL="342900" indent="-342900">
                <a:lnSpc>
                  <a:spcPct val="150000"/>
                </a:lnSpc>
                <a:buClr>
                  <a:srgbClr val="FFCCCC"/>
                </a:buClr>
                <a:buFont typeface="Wingdings" pitchFamily="2" charset="2"/>
                <a:buChar char="n"/>
              </a:pPr>
              <a:r>
                <a:rPr lang="ja-JP" altLang="en-US" sz="1600">
                  <a:latin typeface="HGP創英角ｺﾞｼｯｸUB" pitchFamily="50" charset="-128"/>
                  <a:ea typeface="HGP創英角ｺﾞｼｯｸUB" pitchFamily="50" charset="-128"/>
                </a:rPr>
                <a:t>小回りがきく　（</a:t>
              </a:r>
              <a:r>
                <a:rPr lang="en-US" altLang="ja-JP" sz="1600">
                  <a:latin typeface="HGP創英角ｺﾞｼｯｸUB" pitchFamily="50" charset="-128"/>
                  <a:ea typeface="HGP創英角ｺﾞｼｯｸUB" pitchFamily="50" charset="-128"/>
                </a:rPr>
                <a:t>Oracle Lite</a:t>
              </a:r>
              <a:r>
                <a:rPr lang="ja-JP" altLang="en-US" sz="1600">
                  <a:latin typeface="HGP創英角ｺﾞｼｯｸUB" pitchFamily="50" charset="-128"/>
                  <a:ea typeface="HGP創英角ｺﾞｼｯｸUB" pitchFamily="50" charset="-128"/>
                </a:rPr>
                <a:t>を採用）</a:t>
              </a:r>
            </a:p>
            <a:p>
              <a:pPr marL="800100" lvl="1" indent="-342900">
                <a:buClr>
                  <a:srgbClr val="FFCCCC"/>
                </a:buClr>
                <a:buFont typeface="Wingdings" pitchFamily="2" charset="2"/>
                <a:buChar char="n"/>
              </a:pPr>
              <a:r>
                <a:rPr lang="ja-JP" altLang="en-US" sz="1400"/>
                <a:t>稼動情報ログが簡単に移動できるため、リモートでの対応やトラブル対応部門へ簡単に送付可能</a:t>
              </a:r>
            </a:p>
            <a:p>
              <a:pPr marL="800100" lvl="1" indent="-342900">
                <a:buClr>
                  <a:srgbClr val="FFCCCC"/>
                </a:buClr>
                <a:buFont typeface="Wingdings" pitchFamily="2" charset="2"/>
                <a:buChar char="n"/>
              </a:pPr>
              <a:r>
                <a:rPr lang="ja-JP" altLang="en-US" sz="1400"/>
                <a:t>導入時、データベース・サーバーの再起動不要で簡単</a:t>
              </a:r>
            </a:p>
          </p:txBody>
        </p:sp>
      </p:grpSp>
      <p:sp>
        <p:nvSpPr>
          <p:cNvPr id="32772"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情報収集・分析効率向上ツール </a:t>
            </a:r>
            <a:r>
              <a:rPr lang="en-US" altLang="ja-JP" sz="2400">
                <a:latin typeface="Impact" pitchFamily="34" charset="0"/>
                <a:ea typeface="HGP創英角ｺﾞｼｯｸUB" pitchFamily="50" charset="-128"/>
              </a:rPr>
              <a:t>MaxGauge</a:t>
            </a:r>
            <a:endParaRPr lang="ja-JP" altLang="en-US" sz="2400">
              <a:latin typeface="Impact" pitchFamily="34" charset="0"/>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03"/>
          <p:cNvPicPr>
            <a:picLocks noChangeAspect="1" noChangeArrowheads="1"/>
          </p:cNvPicPr>
          <p:nvPr/>
        </p:nvPicPr>
        <p:blipFill>
          <a:blip r:embed="rId3" cstate="print"/>
          <a:srcRect/>
          <a:stretch>
            <a:fillRect/>
          </a:stretch>
        </p:blipFill>
        <p:spPr bwMode="auto">
          <a:xfrm>
            <a:off x="1344613" y="5016500"/>
            <a:ext cx="4248150" cy="711200"/>
          </a:xfrm>
          <a:prstGeom prst="rect">
            <a:avLst/>
          </a:prstGeom>
          <a:noFill/>
          <a:ln w="9525">
            <a:noFill/>
            <a:miter lim="800000"/>
            <a:headEnd/>
            <a:tailEnd/>
          </a:ln>
        </p:spPr>
      </p:pic>
      <p:sp>
        <p:nvSpPr>
          <p:cNvPr id="33795" name="AutoShape 3"/>
          <p:cNvSpPr>
            <a:spLocks noChangeArrowheads="1"/>
          </p:cNvSpPr>
          <p:nvPr/>
        </p:nvSpPr>
        <p:spPr bwMode="auto">
          <a:xfrm rot="-5400000">
            <a:off x="1893095" y="5250656"/>
            <a:ext cx="1782762" cy="288925"/>
          </a:xfrm>
          <a:prstGeom prst="parallelogram">
            <a:avLst>
              <a:gd name="adj" fmla="val 180768"/>
            </a:avLst>
          </a:prstGeom>
          <a:solidFill>
            <a:srgbClr val="808080"/>
          </a:solidFill>
          <a:ln w="12700" algn="ctr">
            <a:noFill/>
            <a:miter lim="800000"/>
            <a:headEnd/>
            <a:tailEnd/>
          </a:ln>
          <a:effectLst>
            <a:prstShdw prst="shdw17" dist="17961" dir="2700000">
              <a:srgbClr val="4D4D4D"/>
            </a:prstShdw>
          </a:effectLst>
        </p:spPr>
        <p:txBody>
          <a:bodyPr lIns="90000" tIns="46800" rIns="90000" bIns="46800" anchor="ctr">
            <a:spAutoFit/>
          </a:bodyPr>
          <a:lstStyle/>
          <a:p>
            <a:endParaRPr lang="ja-JP" altLang="en-US"/>
          </a:p>
        </p:txBody>
      </p:sp>
      <p:grpSp>
        <p:nvGrpSpPr>
          <p:cNvPr id="33796" name="Group 4"/>
          <p:cNvGrpSpPr>
            <a:grpSpLocks/>
          </p:cNvGrpSpPr>
          <p:nvPr/>
        </p:nvGrpSpPr>
        <p:grpSpPr bwMode="auto">
          <a:xfrm>
            <a:off x="1835150" y="4084638"/>
            <a:ext cx="5545138" cy="636587"/>
            <a:chOff x="748" y="3203"/>
            <a:chExt cx="1653" cy="273"/>
          </a:xfrm>
        </p:grpSpPr>
        <p:sp>
          <p:nvSpPr>
            <p:cNvPr id="33851" name="AutoShape 5"/>
            <p:cNvSpPr>
              <a:spLocks noChangeArrowheads="1"/>
            </p:cNvSpPr>
            <p:nvPr/>
          </p:nvSpPr>
          <p:spPr bwMode="auto">
            <a:xfrm flipV="1">
              <a:off x="930" y="3294"/>
              <a:ext cx="1295" cy="182"/>
            </a:xfrm>
            <a:prstGeom prst="triangle">
              <a:avLst>
                <a:gd name="adj" fmla="val 50000"/>
              </a:avLst>
            </a:prstGeom>
            <a:solidFill>
              <a:schemeClr val="bg1"/>
            </a:solidFill>
            <a:ln w="19050">
              <a:solidFill>
                <a:srgbClr val="CCFFFF"/>
              </a:solidFill>
              <a:miter lim="800000"/>
              <a:headEnd/>
              <a:tailEnd/>
            </a:ln>
          </p:spPr>
          <p:txBody>
            <a:bodyPr wrap="none" anchor="ctr"/>
            <a:lstStyle/>
            <a:p>
              <a:endParaRPr lang="ja-JP" altLang="en-US"/>
            </a:p>
          </p:txBody>
        </p:sp>
        <p:sp>
          <p:nvSpPr>
            <p:cNvPr id="33852" name="AutoShape 6"/>
            <p:cNvSpPr>
              <a:spLocks noChangeArrowheads="1"/>
            </p:cNvSpPr>
            <p:nvPr/>
          </p:nvSpPr>
          <p:spPr bwMode="auto">
            <a:xfrm flipV="1">
              <a:off x="748" y="3203"/>
              <a:ext cx="1653" cy="247"/>
            </a:xfrm>
            <a:prstGeom prst="triangle">
              <a:avLst>
                <a:gd name="adj" fmla="val 50000"/>
              </a:avLst>
            </a:prstGeom>
            <a:gradFill rotWithShape="0">
              <a:gsLst>
                <a:gs pos="0">
                  <a:srgbClr val="E7F7F7"/>
                </a:gs>
                <a:gs pos="100000">
                  <a:srgbClr val="8FD7D9"/>
                </a:gs>
              </a:gsLst>
              <a:lin ang="5400000" scaled="1"/>
            </a:gradFill>
            <a:ln w="9525">
              <a:noFill/>
              <a:miter lim="800000"/>
              <a:headEnd/>
              <a:tailEnd/>
            </a:ln>
          </p:spPr>
          <p:txBody>
            <a:bodyPr lIns="92075" tIns="46038" rIns="92075" bIns="46038" anchor="ctr">
              <a:spAutoFit/>
            </a:bodyPr>
            <a:lstStyle/>
            <a:p>
              <a:endParaRPr lang="ja-JP" altLang="en-US"/>
            </a:p>
          </p:txBody>
        </p:sp>
      </p:grpSp>
      <p:pic>
        <p:nvPicPr>
          <p:cNvPr id="33797" name="Picture 7" descr="image03"/>
          <p:cNvPicPr>
            <a:picLocks noChangeAspect="1" noChangeArrowheads="1"/>
          </p:cNvPicPr>
          <p:nvPr/>
        </p:nvPicPr>
        <p:blipFill>
          <a:blip r:embed="rId3" cstate="print"/>
          <a:srcRect/>
          <a:stretch>
            <a:fillRect/>
          </a:stretch>
        </p:blipFill>
        <p:spPr bwMode="auto">
          <a:xfrm>
            <a:off x="4716463" y="3305175"/>
            <a:ext cx="4248150" cy="711200"/>
          </a:xfrm>
          <a:prstGeom prst="rect">
            <a:avLst/>
          </a:prstGeom>
          <a:noFill/>
          <a:ln w="9525">
            <a:noFill/>
            <a:miter lim="800000"/>
            <a:headEnd/>
            <a:tailEnd/>
          </a:ln>
        </p:spPr>
      </p:pic>
      <p:grpSp>
        <p:nvGrpSpPr>
          <p:cNvPr id="33798" name="Group 9"/>
          <p:cNvGrpSpPr>
            <a:grpSpLocks/>
          </p:cNvGrpSpPr>
          <p:nvPr/>
        </p:nvGrpSpPr>
        <p:grpSpPr bwMode="auto">
          <a:xfrm rot="10800000">
            <a:off x="827088" y="741363"/>
            <a:ext cx="7850187" cy="1668462"/>
            <a:chOff x="2042" y="931"/>
            <a:chExt cx="1448" cy="592"/>
          </a:xfrm>
        </p:grpSpPr>
        <p:sp>
          <p:nvSpPr>
            <p:cNvPr id="33846" name="AutoShape 10"/>
            <p:cNvSpPr>
              <a:spLocks noChangeArrowheads="1"/>
            </p:cNvSpPr>
            <p:nvPr/>
          </p:nvSpPr>
          <p:spPr bwMode="auto">
            <a:xfrm>
              <a:off x="2042" y="1407"/>
              <a:ext cx="1448" cy="60"/>
            </a:xfrm>
            <a:custGeom>
              <a:avLst/>
              <a:gdLst>
                <a:gd name="T0" fmla="*/ 93 w 21600"/>
                <a:gd name="T1" fmla="*/ 0 h 21600"/>
                <a:gd name="T2" fmla="*/ 49 w 21600"/>
                <a:gd name="T3" fmla="*/ 0 h 21600"/>
                <a:gd name="T4" fmla="*/ 4 w 21600"/>
                <a:gd name="T5" fmla="*/ 0 h 21600"/>
                <a:gd name="T6" fmla="*/ 49 w 21600"/>
                <a:gd name="T7" fmla="*/ 0 h 21600"/>
                <a:gd name="T8" fmla="*/ 0 60000 65536"/>
                <a:gd name="T9" fmla="*/ 0 60000 65536"/>
                <a:gd name="T10" fmla="*/ 0 60000 65536"/>
                <a:gd name="T11" fmla="*/ 0 60000 65536"/>
                <a:gd name="T12" fmla="*/ 2670 w 21600"/>
                <a:gd name="T13" fmla="*/ 2520 h 21600"/>
                <a:gd name="T14" fmla="*/ 18930 w 21600"/>
                <a:gd name="T15" fmla="*/ 19080 h 21600"/>
              </a:gdLst>
              <a:ahLst/>
              <a:cxnLst>
                <a:cxn ang="T8">
                  <a:pos x="T0" y="T1"/>
                </a:cxn>
                <a:cxn ang="T9">
                  <a:pos x="T2" y="T3"/>
                </a:cxn>
                <a:cxn ang="T10">
                  <a:pos x="T4" y="T5"/>
                </a:cxn>
                <a:cxn ang="T11">
                  <a:pos x="T6" y="T7"/>
                </a:cxn>
              </a:cxnLst>
              <a:rect l="T12" t="T13" r="T14" b="T15"/>
              <a:pathLst>
                <a:path w="21600" h="21600">
                  <a:moveTo>
                    <a:pt x="0" y="0"/>
                  </a:moveTo>
                  <a:lnTo>
                    <a:pt x="1731" y="21600"/>
                  </a:lnTo>
                  <a:lnTo>
                    <a:pt x="19869" y="21600"/>
                  </a:lnTo>
                  <a:lnTo>
                    <a:pt x="21600" y="0"/>
                  </a:lnTo>
                  <a:close/>
                </a:path>
              </a:pathLst>
            </a:custGeom>
            <a:gradFill rotWithShape="0">
              <a:gsLst>
                <a:gs pos="0">
                  <a:srgbClr val="87C3FF"/>
                </a:gs>
                <a:gs pos="100000">
                  <a:srgbClr val="E8F3FF"/>
                </a:gs>
              </a:gsLst>
              <a:lin ang="5400000" scaled="1"/>
            </a:gradFill>
            <a:ln w="9525">
              <a:noFill/>
              <a:miter lim="800000"/>
              <a:headEnd/>
              <a:tailEnd/>
            </a:ln>
          </p:spPr>
          <p:txBody>
            <a:bodyPr wrap="none" anchor="ctr"/>
            <a:lstStyle/>
            <a:p>
              <a:endParaRPr lang="ja-JP" altLang="en-US"/>
            </a:p>
          </p:txBody>
        </p:sp>
        <p:sp>
          <p:nvSpPr>
            <p:cNvPr id="33847" name="Arc 11"/>
            <p:cNvSpPr>
              <a:spLocks/>
            </p:cNvSpPr>
            <p:nvPr/>
          </p:nvSpPr>
          <p:spPr bwMode="auto">
            <a:xfrm rot="5400000" flipH="1" flipV="1">
              <a:off x="2528" y="453"/>
              <a:ext cx="475" cy="1432"/>
            </a:xfrm>
            <a:custGeom>
              <a:avLst/>
              <a:gdLst>
                <a:gd name="T0" fmla="*/ 0 w 21600"/>
                <a:gd name="T1" fmla="*/ 0 h 43200"/>
                <a:gd name="T2" fmla="*/ 0 w 21600"/>
                <a:gd name="T3" fmla="*/ 47 h 43200"/>
                <a:gd name="T4" fmla="*/ 0 w 21600"/>
                <a:gd name="T5" fmla="*/ 24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6"/>
                    <a:pt x="11933" y="43196"/>
                    <a:pt x="6" y="43199"/>
                  </a:cubicBezTo>
                </a:path>
                <a:path w="21600" h="43200" stroke="0" extrusionOk="0">
                  <a:moveTo>
                    <a:pt x="-1" y="0"/>
                  </a:moveTo>
                  <a:cubicBezTo>
                    <a:pt x="11929" y="0"/>
                    <a:pt x="21600" y="9670"/>
                    <a:pt x="21600" y="21600"/>
                  </a:cubicBezTo>
                  <a:cubicBezTo>
                    <a:pt x="21600" y="33526"/>
                    <a:pt x="11933" y="43196"/>
                    <a:pt x="6" y="43199"/>
                  </a:cubicBezTo>
                  <a:lnTo>
                    <a:pt x="0" y="21600"/>
                  </a:lnTo>
                  <a:close/>
                </a:path>
              </a:pathLst>
            </a:custGeom>
            <a:gradFill rotWithShape="1">
              <a:gsLst>
                <a:gs pos="0">
                  <a:srgbClr val="87C3FF"/>
                </a:gs>
                <a:gs pos="50000">
                  <a:srgbClr val="E8F3FF"/>
                </a:gs>
                <a:gs pos="100000">
                  <a:srgbClr val="87C3FF"/>
                </a:gs>
              </a:gsLst>
              <a:lin ang="5400000" scaled="1"/>
            </a:gradFill>
            <a:ln w="9525">
              <a:noFill/>
              <a:round/>
              <a:headEnd/>
              <a:tailEnd/>
            </a:ln>
          </p:spPr>
          <p:txBody>
            <a:bodyPr wrap="none" anchor="ctr"/>
            <a:lstStyle/>
            <a:p>
              <a:endParaRPr lang="ja-JP" altLang="en-US"/>
            </a:p>
          </p:txBody>
        </p:sp>
        <p:sp>
          <p:nvSpPr>
            <p:cNvPr id="33848" name="Arc 12"/>
            <p:cNvSpPr>
              <a:spLocks/>
            </p:cNvSpPr>
            <p:nvPr/>
          </p:nvSpPr>
          <p:spPr bwMode="auto">
            <a:xfrm rot="5400000" flipH="1" flipV="1">
              <a:off x="2553" y="492"/>
              <a:ext cx="431" cy="1410"/>
            </a:xfrm>
            <a:custGeom>
              <a:avLst/>
              <a:gdLst>
                <a:gd name="T0" fmla="*/ 0 w 21600"/>
                <a:gd name="T1" fmla="*/ 0 h 43200"/>
                <a:gd name="T2" fmla="*/ 0 w 21600"/>
                <a:gd name="T3" fmla="*/ 46 h 43200"/>
                <a:gd name="T4" fmla="*/ 0 w 21600"/>
                <a:gd name="T5" fmla="*/ 23 h 43200"/>
                <a:gd name="T6" fmla="*/ 0 60000 65536"/>
                <a:gd name="T7" fmla="*/ 0 60000 65536"/>
                <a:gd name="T8" fmla="*/ 0 60000 65536"/>
                <a:gd name="T9" fmla="*/ 0 w 21600"/>
                <a:gd name="T10" fmla="*/ 0 h 43200"/>
                <a:gd name="T11" fmla="*/ 21600 w 21600"/>
                <a:gd name="T12" fmla="*/ 43200 h 43200"/>
              </a:gdLst>
              <a:ahLst/>
              <a:cxnLst>
                <a:cxn ang="T6">
                  <a:pos x="T0" y="T1"/>
                </a:cxn>
                <a:cxn ang="T7">
                  <a:pos x="T2" y="T3"/>
                </a:cxn>
                <a:cxn ang="T8">
                  <a:pos x="T4" y="T5"/>
                </a:cxn>
              </a:cxnLst>
              <a:rect l="T9" t="T10" r="T11" b="T12"/>
              <a:pathLst>
                <a:path w="21600" h="43200" fill="none" extrusionOk="0">
                  <a:moveTo>
                    <a:pt x="-1" y="0"/>
                  </a:moveTo>
                  <a:cubicBezTo>
                    <a:pt x="11929" y="0"/>
                    <a:pt x="21600" y="9670"/>
                    <a:pt x="21600" y="21600"/>
                  </a:cubicBezTo>
                  <a:cubicBezTo>
                    <a:pt x="21600" y="33526"/>
                    <a:pt x="11933" y="43196"/>
                    <a:pt x="6" y="43199"/>
                  </a:cubicBezTo>
                </a:path>
                <a:path w="21600" h="43200" stroke="0" extrusionOk="0">
                  <a:moveTo>
                    <a:pt x="-1" y="0"/>
                  </a:moveTo>
                  <a:cubicBezTo>
                    <a:pt x="11929" y="0"/>
                    <a:pt x="21600" y="9670"/>
                    <a:pt x="21600" y="21600"/>
                  </a:cubicBezTo>
                  <a:cubicBezTo>
                    <a:pt x="21600" y="33526"/>
                    <a:pt x="11933" y="43196"/>
                    <a:pt x="6" y="43199"/>
                  </a:cubicBezTo>
                  <a:lnTo>
                    <a:pt x="0" y="21600"/>
                  </a:lnTo>
                  <a:close/>
                </a:path>
              </a:pathLst>
            </a:custGeom>
            <a:gradFill rotWithShape="1">
              <a:gsLst>
                <a:gs pos="0">
                  <a:srgbClr val="F4FAFF"/>
                </a:gs>
                <a:gs pos="100000">
                  <a:srgbClr val="C7E3FF"/>
                </a:gs>
              </a:gsLst>
              <a:lin ang="0" scaled="1"/>
            </a:gradFill>
            <a:ln w="9525">
              <a:noFill/>
              <a:round/>
              <a:headEnd/>
              <a:tailEnd/>
            </a:ln>
          </p:spPr>
          <p:txBody>
            <a:bodyPr wrap="none" anchor="ctr"/>
            <a:lstStyle/>
            <a:p>
              <a:endParaRPr lang="ja-JP" altLang="en-US"/>
            </a:p>
          </p:txBody>
        </p:sp>
        <p:sp>
          <p:nvSpPr>
            <p:cNvPr id="33849" name="Line 13"/>
            <p:cNvSpPr>
              <a:spLocks noChangeShapeType="1"/>
            </p:cNvSpPr>
            <p:nvPr/>
          </p:nvSpPr>
          <p:spPr bwMode="auto">
            <a:xfrm>
              <a:off x="2261" y="1523"/>
              <a:ext cx="979" cy="0"/>
            </a:xfrm>
            <a:prstGeom prst="line">
              <a:avLst/>
            </a:prstGeom>
            <a:noFill/>
            <a:ln w="6350">
              <a:solidFill>
                <a:schemeClr val="bg1"/>
              </a:solidFill>
              <a:round/>
              <a:headEnd type="none" w="sm" len="sm"/>
              <a:tailEnd type="none" w="sm" len="sm"/>
            </a:ln>
          </p:spPr>
          <p:txBody>
            <a:bodyPr wrap="none" anchor="ctr"/>
            <a:lstStyle/>
            <a:p>
              <a:endParaRPr lang="ja-JP" altLang="en-US"/>
            </a:p>
          </p:txBody>
        </p:sp>
        <p:sp>
          <p:nvSpPr>
            <p:cNvPr id="33850" name="Line 14"/>
            <p:cNvSpPr>
              <a:spLocks noChangeShapeType="1"/>
            </p:cNvSpPr>
            <p:nvPr/>
          </p:nvSpPr>
          <p:spPr bwMode="auto">
            <a:xfrm>
              <a:off x="2328" y="1498"/>
              <a:ext cx="844" cy="0"/>
            </a:xfrm>
            <a:prstGeom prst="line">
              <a:avLst/>
            </a:prstGeom>
            <a:noFill/>
            <a:ln w="3175">
              <a:solidFill>
                <a:schemeClr val="bg1"/>
              </a:solidFill>
              <a:round/>
              <a:headEnd type="none" w="sm" len="sm"/>
              <a:tailEnd type="none" w="sm" len="sm"/>
            </a:ln>
          </p:spPr>
          <p:txBody>
            <a:bodyPr wrap="none" anchor="ctr"/>
            <a:lstStyle/>
            <a:p>
              <a:endParaRPr lang="ja-JP" altLang="en-US"/>
            </a:p>
          </p:txBody>
        </p:sp>
      </p:grpSp>
      <p:sp>
        <p:nvSpPr>
          <p:cNvPr id="33799" name="Text Box 15"/>
          <p:cNvSpPr txBox="1">
            <a:spLocks noChangeArrowheads="1"/>
          </p:cNvSpPr>
          <p:nvPr/>
        </p:nvSpPr>
        <p:spPr bwMode="auto">
          <a:xfrm>
            <a:off x="1547813" y="1320800"/>
            <a:ext cx="1865312" cy="366713"/>
          </a:xfrm>
          <a:prstGeom prst="rect">
            <a:avLst/>
          </a:prstGeom>
          <a:noFill/>
          <a:ln w="12700" algn="ctr">
            <a:noFill/>
            <a:miter lim="800000"/>
            <a:headEnd/>
            <a:tailEnd/>
          </a:ln>
          <a:effectLst>
            <a:prstShdw prst="shdw17" dist="17961" dir="2700000">
              <a:srgbClr val="94958E"/>
            </a:prstShdw>
          </a:effectLst>
        </p:spPr>
        <p:txBody>
          <a:bodyPr wrap="none" lIns="90000" tIns="46800" rIns="90000" bIns="46800">
            <a:spAutoFit/>
          </a:bodyPr>
          <a:lstStyle/>
          <a:p>
            <a:pPr eaLnBrk="0" hangingPunct="0"/>
            <a:r>
              <a:rPr kumimoji="0" lang="en-US" altLang="ja-JP">
                <a:latin typeface="Impact" pitchFamily="34" charset="0"/>
                <a:ea typeface="HGP創英角ｺﾞｼｯｸUB" pitchFamily="50" charset="-128"/>
              </a:rPr>
              <a:t>SGA Direct Access</a:t>
            </a:r>
          </a:p>
        </p:txBody>
      </p:sp>
      <p:sp>
        <p:nvSpPr>
          <p:cNvPr id="33800" name="Text Box 16"/>
          <p:cNvSpPr txBox="1">
            <a:spLocks noChangeArrowheads="1"/>
          </p:cNvSpPr>
          <p:nvPr/>
        </p:nvSpPr>
        <p:spPr bwMode="auto">
          <a:xfrm>
            <a:off x="4211638" y="1093788"/>
            <a:ext cx="3940175" cy="1069975"/>
          </a:xfrm>
          <a:prstGeom prst="rect">
            <a:avLst/>
          </a:prstGeom>
          <a:noFill/>
          <a:ln w="12700" algn="ctr">
            <a:noFill/>
            <a:miter lim="800000"/>
            <a:headEnd/>
            <a:tailEnd/>
          </a:ln>
          <a:effectLst>
            <a:prstShdw prst="shdw17" dist="17961" dir="2700000">
              <a:srgbClr val="94958E"/>
            </a:prstShdw>
          </a:effectLst>
        </p:spPr>
        <p:txBody>
          <a:bodyPr wrap="none" lIns="90000" tIns="46800" rIns="90000" bIns="46800">
            <a:spAutoFit/>
          </a:bodyPr>
          <a:lstStyle/>
          <a:p>
            <a:pPr eaLnBrk="0" hangingPunct="0"/>
            <a:r>
              <a:rPr kumimoji="0" lang="ja-JP" altLang="en-US" sz="1600">
                <a:latin typeface="HGP創英角ｺﾞｼｯｸUB" pitchFamily="50" charset="-128"/>
                <a:ea typeface="HGP創英角ｺﾞｼｯｸUB" pitchFamily="50" charset="-128"/>
              </a:rPr>
              <a:t>性能指標・待機指標 他（約</a:t>
            </a:r>
            <a:r>
              <a:rPr kumimoji="0" lang="en-US" altLang="ja-JP" sz="1600">
                <a:latin typeface="HGP創英角ｺﾞｼｯｸUB" pitchFamily="50" charset="-128"/>
                <a:ea typeface="HGP創英角ｺﾞｼｯｸUB" pitchFamily="50" charset="-128"/>
              </a:rPr>
              <a:t>1200</a:t>
            </a:r>
            <a:r>
              <a:rPr kumimoji="0" lang="ja-JP" altLang="en-US" sz="1600">
                <a:latin typeface="HGP創英角ｺﾞｼｯｸUB" pitchFamily="50" charset="-128"/>
                <a:ea typeface="HGP創英角ｺﾞｼｯｸUB" pitchFamily="50" charset="-128"/>
              </a:rPr>
              <a:t>種類 </a:t>
            </a:r>
            <a:r>
              <a:rPr kumimoji="0" lang="en-US" altLang="ja-JP" sz="1600">
                <a:latin typeface="HGP創英角ｺﾞｼｯｸUB" pitchFamily="50" charset="-128"/>
                <a:ea typeface="HGP創英角ｺﾞｼｯｸUB" pitchFamily="50" charset="-128"/>
              </a:rPr>
              <a:t>10g</a:t>
            </a:r>
            <a:r>
              <a:rPr kumimoji="0" lang="ja-JP" altLang="en-US" sz="1600">
                <a:latin typeface="HGP創英角ｺﾞｼｯｸUB" pitchFamily="50" charset="-128"/>
                <a:ea typeface="HGP創英角ｺﾞｼｯｸUB" pitchFamily="50" charset="-128"/>
              </a:rPr>
              <a:t>）</a:t>
            </a:r>
          </a:p>
          <a:p>
            <a:pPr eaLnBrk="0" hangingPunct="0"/>
            <a:r>
              <a:rPr kumimoji="0" lang="ja-JP" altLang="en-US" sz="1600">
                <a:latin typeface="HGP創英角ｺﾞｼｯｸUB" pitchFamily="50" charset="-128"/>
                <a:ea typeface="HGP創英角ｺﾞｼｯｸUB" pitchFamily="50" charset="-128"/>
              </a:rPr>
              <a:t>セッション・</a:t>
            </a:r>
            <a:r>
              <a:rPr kumimoji="0" lang="en-US" altLang="ja-JP" sz="1600">
                <a:latin typeface="HGP創英角ｺﾞｼｯｸUB" pitchFamily="50" charset="-128"/>
                <a:ea typeface="HGP創英角ｺﾞｼｯｸUB" pitchFamily="50" charset="-128"/>
              </a:rPr>
              <a:t>SQL</a:t>
            </a:r>
            <a:r>
              <a:rPr kumimoji="0" lang="ja-JP" altLang="en-US" sz="1600">
                <a:latin typeface="HGP創英角ｺﾞｼｯｸUB" pitchFamily="50" charset="-128"/>
                <a:ea typeface="HGP創英角ｺﾞｼｯｸUB" pitchFamily="50" charset="-128"/>
              </a:rPr>
              <a:t>稼動情報</a:t>
            </a:r>
          </a:p>
          <a:p>
            <a:pPr eaLnBrk="0" hangingPunct="0"/>
            <a:r>
              <a:rPr kumimoji="0" lang="ja-JP" altLang="en-US" sz="1600">
                <a:latin typeface="HGP創英角ｺﾞｼｯｸUB" pitchFamily="50" charset="-128"/>
                <a:ea typeface="HGP創英角ｺﾞｼｯｸUB" pitchFamily="50" charset="-128"/>
              </a:rPr>
              <a:t>実行</a:t>
            </a:r>
            <a:r>
              <a:rPr kumimoji="0" lang="en-US" altLang="ja-JP" sz="1600">
                <a:latin typeface="HGP創英角ｺﾞｼｯｸUB" pitchFamily="50" charset="-128"/>
                <a:ea typeface="HGP創英角ｺﾞｼｯｸUB" pitchFamily="50" charset="-128"/>
              </a:rPr>
              <a:t>SQL</a:t>
            </a:r>
            <a:r>
              <a:rPr kumimoji="0" lang="ja-JP" altLang="en-US" sz="1600">
                <a:latin typeface="HGP創英角ｺﾞｼｯｸUB" pitchFamily="50" charset="-128"/>
                <a:ea typeface="HGP創英角ｺﾞｼｯｸUB" pitchFamily="50" charset="-128"/>
              </a:rPr>
              <a:t>テキスト</a:t>
            </a:r>
          </a:p>
          <a:p>
            <a:pPr eaLnBrk="0" hangingPunct="0"/>
            <a:r>
              <a:rPr kumimoji="0" lang="ja-JP" altLang="en-US" sz="1600">
                <a:latin typeface="HGP創英角ｺﾞｼｯｸUB" pitchFamily="50" charset="-128"/>
                <a:ea typeface="HGP創英角ｺﾞｼｯｸUB" pitchFamily="50" charset="-128"/>
              </a:rPr>
              <a:t>他 </a:t>
            </a:r>
            <a:r>
              <a:rPr kumimoji="0" lang="en-US" altLang="ja-JP" sz="1600">
                <a:latin typeface="HGP創英角ｺﾞｼｯｸUB" pitchFamily="50" charset="-128"/>
                <a:ea typeface="HGP創英角ｺﾞｼｯｸUB" pitchFamily="50" charset="-128"/>
              </a:rPr>
              <a:t>OS </a:t>
            </a:r>
            <a:r>
              <a:rPr kumimoji="0" lang="ja-JP" altLang="en-US" sz="1600">
                <a:latin typeface="HGP創英角ｺﾞｼｯｸUB" pitchFamily="50" charset="-128"/>
                <a:ea typeface="HGP創英角ｺﾞｼｯｸUB" pitchFamily="50" charset="-128"/>
              </a:rPr>
              <a:t>指標</a:t>
            </a:r>
          </a:p>
        </p:txBody>
      </p:sp>
      <p:sp>
        <p:nvSpPr>
          <p:cNvPr id="1352721" name="Freeform 17"/>
          <p:cNvSpPr>
            <a:spLocks/>
          </p:cNvSpPr>
          <p:nvPr/>
        </p:nvSpPr>
        <p:spPr bwMode="auto">
          <a:xfrm rot="5063371" flipV="1">
            <a:off x="6617494" y="1278732"/>
            <a:ext cx="711200" cy="1839912"/>
          </a:xfrm>
          <a:custGeom>
            <a:avLst/>
            <a:gdLst/>
            <a:ahLst/>
            <a:cxnLst>
              <a:cxn ang="0">
                <a:pos x="1370" y="752"/>
              </a:cxn>
              <a:cxn ang="0">
                <a:pos x="1290" y="752"/>
              </a:cxn>
              <a:cxn ang="0">
                <a:pos x="1209" y="751"/>
              </a:cxn>
              <a:cxn ang="0">
                <a:pos x="1124" y="744"/>
              </a:cxn>
              <a:cxn ang="0">
                <a:pos x="1040" y="733"/>
              </a:cxn>
              <a:cxn ang="0">
                <a:pos x="951" y="716"/>
              </a:cxn>
              <a:cxn ang="0">
                <a:pos x="865" y="698"/>
              </a:cxn>
              <a:cxn ang="0">
                <a:pos x="778" y="673"/>
              </a:cxn>
              <a:cxn ang="0">
                <a:pos x="694" y="645"/>
              </a:cxn>
              <a:cxn ang="0">
                <a:pos x="610" y="612"/>
              </a:cxn>
              <a:cxn ang="0">
                <a:pos x="529" y="575"/>
              </a:cxn>
              <a:cxn ang="0">
                <a:pos x="453" y="534"/>
              </a:cxn>
              <a:cxn ang="0">
                <a:pos x="379" y="491"/>
              </a:cxn>
              <a:cxn ang="0">
                <a:pos x="309" y="441"/>
              </a:cxn>
              <a:cxn ang="0">
                <a:pos x="245" y="389"/>
              </a:cxn>
              <a:cxn ang="0">
                <a:pos x="187" y="333"/>
              </a:cxn>
              <a:cxn ang="0">
                <a:pos x="137" y="272"/>
              </a:cxn>
              <a:cxn ang="0">
                <a:pos x="92" y="209"/>
              </a:cxn>
              <a:cxn ang="0">
                <a:pos x="59" y="143"/>
              </a:cxn>
              <a:cxn ang="0">
                <a:pos x="32" y="71"/>
              </a:cxn>
              <a:cxn ang="0">
                <a:pos x="16" y="0"/>
              </a:cxn>
              <a:cxn ang="0">
                <a:pos x="6" y="22"/>
              </a:cxn>
              <a:cxn ang="0">
                <a:pos x="0" y="107"/>
              </a:cxn>
              <a:cxn ang="0">
                <a:pos x="6" y="166"/>
              </a:cxn>
              <a:cxn ang="0">
                <a:pos x="10" y="182"/>
              </a:cxn>
              <a:cxn ang="0">
                <a:pos x="25" y="253"/>
              </a:cxn>
              <a:cxn ang="0">
                <a:pos x="52" y="323"/>
              </a:cxn>
              <a:cxn ang="0">
                <a:pos x="85" y="390"/>
              </a:cxn>
              <a:cxn ang="0">
                <a:pos x="129" y="454"/>
              </a:cxn>
              <a:cxn ang="0">
                <a:pos x="180" y="512"/>
              </a:cxn>
              <a:cxn ang="0">
                <a:pos x="236" y="569"/>
              </a:cxn>
              <a:cxn ang="0">
                <a:pos x="299" y="621"/>
              </a:cxn>
              <a:cxn ang="0">
                <a:pos x="367" y="669"/>
              </a:cxn>
              <a:cxn ang="0">
                <a:pos x="440" y="712"/>
              </a:cxn>
              <a:cxn ang="0">
                <a:pos x="517" y="753"/>
              </a:cxn>
              <a:cxn ang="0">
                <a:pos x="595" y="790"/>
              </a:cxn>
              <a:cxn ang="0">
                <a:pos x="678" y="822"/>
              </a:cxn>
              <a:cxn ang="0">
                <a:pos x="761" y="850"/>
              </a:cxn>
              <a:cxn ang="0">
                <a:pos x="848" y="874"/>
              </a:cxn>
              <a:cxn ang="0">
                <a:pos x="935" y="894"/>
              </a:cxn>
              <a:cxn ang="0">
                <a:pos x="1020" y="909"/>
              </a:cxn>
              <a:cxn ang="0">
                <a:pos x="1104" y="922"/>
              </a:cxn>
              <a:cxn ang="0">
                <a:pos x="1188" y="926"/>
              </a:cxn>
              <a:cxn ang="0">
                <a:pos x="1269" y="928"/>
              </a:cxn>
              <a:cxn ang="0">
                <a:pos x="1350" y="928"/>
              </a:cxn>
              <a:cxn ang="0">
                <a:pos x="1350" y="928"/>
              </a:cxn>
              <a:cxn ang="0">
                <a:pos x="1338" y="993"/>
              </a:cxn>
              <a:cxn ang="0">
                <a:pos x="1808" y="801"/>
              </a:cxn>
              <a:cxn ang="0">
                <a:pos x="1322" y="677"/>
              </a:cxn>
              <a:cxn ang="0">
                <a:pos x="1365" y="752"/>
              </a:cxn>
              <a:cxn ang="0">
                <a:pos x="1370" y="752"/>
              </a:cxn>
            </a:cxnLst>
            <a:rect l="0" t="0" r="r" b="b"/>
            <a:pathLst>
              <a:path w="1808" h="993">
                <a:moveTo>
                  <a:pt x="1370" y="752"/>
                </a:moveTo>
                <a:lnTo>
                  <a:pt x="1290" y="752"/>
                </a:lnTo>
                <a:lnTo>
                  <a:pt x="1209" y="751"/>
                </a:lnTo>
                <a:lnTo>
                  <a:pt x="1124" y="744"/>
                </a:lnTo>
                <a:lnTo>
                  <a:pt x="1040" y="733"/>
                </a:lnTo>
                <a:lnTo>
                  <a:pt x="951" y="716"/>
                </a:lnTo>
                <a:lnTo>
                  <a:pt x="865" y="698"/>
                </a:lnTo>
                <a:lnTo>
                  <a:pt x="778" y="673"/>
                </a:lnTo>
                <a:lnTo>
                  <a:pt x="694" y="645"/>
                </a:lnTo>
                <a:lnTo>
                  <a:pt x="610" y="612"/>
                </a:lnTo>
                <a:lnTo>
                  <a:pt x="529" y="575"/>
                </a:lnTo>
                <a:lnTo>
                  <a:pt x="453" y="534"/>
                </a:lnTo>
                <a:lnTo>
                  <a:pt x="379" y="491"/>
                </a:lnTo>
                <a:lnTo>
                  <a:pt x="309" y="441"/>
                </a:lnTo>
                <a:lnTo>
                  <a:pt x="245" y="389"/>
                </a:lnTo>
                <a:lnTo>
                  <a:pt x="187" y="333"/>
                </a:lnTo>
                <a:lnTo>
                  <a:pt x="137" y="272"/>
                </a:lnTo>
                <a:lnTo>
                  <a:pt x="92" y="209"/>
                </a:lnTo>
                <a:lnTo>
                  <a:pt x="59" y="143"/>
                </a:lnTo>
                <a:lnTo>
                  <a:pt x="32" y="71"/>
                </a:lnTo>
                <a:lnTo>
                  <a:pt x="16" y="0"/>
                </a:lnTo>
                <a:lnTo>
                  <a:pt x="6" y="22"/>
                </a:lnTo>
                <a:lnTo>
                  <a:pt x="0" y="107"/>
                </a:lnTo>
                <a:lnTo>
                  <a:pt x="6" y="166"/>
                </a:lnTo>
                <a:lnTo>
                  <a:pt x="10" y="182"/>
                </a:lnTo>
                <a:lnTo>
                  <a:pt x="25" y="253"/>
                </a:lnTo>
                <a:lnTo>
                  <a:pt x="52" y="323"/>
                </a:lnTo>
                <a:lnTo>
                  <a:pt x="85" y="390"/>
                </a:lnTo>
                <a:lnTo>
                  <a:pt x="129" y="454"/>
                </a:lnTo>
                <a:lnTo>
                  <a:pt x="180" y="512"/>
                </a:lnTo>
                <a:lnTo>
                  <a:pt x="236" y="569"/>
                </a:lnTo>
                <a:lnTo>
                  <a:pt x="299" y="621"/>
                </a:lnTo>
                <a:lnTo>
                  <a:pt x="367" y="669"/>
                </a:lnTo>
                <a:lnTo>
                  <a:pt x="440" y="712"/>
                </a:lnTo>
                <a:lnTo>
                  <a:pt x="517" y="753"/>
                </a:lnTo>
                <a:lnTo>
                  <a:pt x="595" y="790"/>
                </a:lnTo>
                <a:lnTo>
                  <a:pt x="678" y="822"/>
                </a:lnTo>
                <a:lnTo>
                  <a:pt x="761" y="850"/>
                </a:lnTo>
                <a:lnTo>
                  <a:pt x="848" y="874"/>
                </a:lnTo>
                <a:lnTo>
                  <a:pt x="935" y="894"/>
                </a:lnTo>
                <a:lnTo>
                  <a:pt x="1020" y="909"/>
                </a:lnTo>
                <a:lnTo>
                  <a:pt x="1104" y="922"/>
                </a:lnTo>
                <a:lnTo>
                  <a:pt x="1188" y="926"/>
                </a:lnTo>
                <a:lnTo>
                  <a:pt x="1269" y="928"/>
                </a:lnTo>
                <a:lnTo>
                  <a:pt x="1350" y="928"/>
                </a:lnTo>
                <a:lnTo>
                  <a:pt x="1350" y="928"/>
                </a:lnTo>
                <a:lnTo>
                  <a:pt x="1338" y="993"/>
                </a:lnTo>
                <a:lnTo>
                  <a:pt x="1808" y="801"/>
                </a:lnTo>
                <a:lnTo>
                  <a:pt x="1322" y="677"/>
                </a:lnTo>
                <a:lnTo>
                  <a:pt x="1365" y="752"/>
                </a:lnTo>
                <a:lnTo>
                  <a:pt x="1370" y="752"/>
                </a:lnTo>
                <a:close/>
              </a:path>
            </a:pathLst>
          </a:custGeom>
          <a:gradFill rotWithShape="1">
            <a:gsLst>
              <a:gs pos="0">
                <a:schemeClr val="folHlink">
                  <a:gamma/>
                  <a:tint val="12549"/>
                  <a:invGamma/>
                </a:schemeClr>
              </a:gs>
              <a:gs pos="100000">
                <a:schemeClr val="folHlink"/>
              </a:gs>
            </a:gsLst>
            <a:lin ang="0" scaled="1"/>
          </a:gradFill>
          <a:ln w="0">
            <a:noFill/>
            <a:prstDash val="solid"/>
            <a:round/>
            <a:headEnd/>
            <a:tailEnd/>
          </a:ln>
          <a:effectLst>
            <a:outerShdw sy="50000" rotWithShape="0">
              <a:srgbClr val="808080"/>
            </a:outerShdw>
          </a:effectLst>
        </p:spPr>
        <p:txBody>
          <a:bodyPr/>
          <a:lstStyle/>
          <a:p>
            <a:pPr>
              <a:defRPr/>
            </a:pPr>
            <a:endParaRPr lang="ja-JP" altLang="en-US" dirty="0">
              <a:latin typeface="Arial" charset="0"/>
              <a:ea typeface="ＭＳ Ｐゴシック" charset="-128"/>
            </a:endParaRPr>
          </a:p>
        </p:txBody>
      </p:sp>
      <p:sp>
        <p:nvSpPr>
          <p:cNvPr id="1352722" name="Freeform 18"/>
          <p:cNvSpPr>
            <a:spLocks/>
          </p:cNvSpPr>
          <p:nvPr/>
        </p:nvSpPr>
        <p:spPr bwMode="auto">
          <a:xfrm rot="16536629" flipH="1" flipV="1">
            <a:off x="1851819" y="1261269"/>
            <a:ext cx="717550" cy="1843088"/>
          </a:xfrm>
          <a:custGeom>
            <a:avLst/>
            <a:gdLst/>
            <a:ahLst/>
            <a:cxnLst>
              <a:cxn ang="0">
                <a:pos x="1370" y="752"/>
              </a:cxn>
              <a:cxn ang="0">
                <a:pos x="1290" y="752"/>
              </a:cxn>
              <a:cxn ang="0">
                <a:pos x="1209" y="751"/>
              </a:cxn>
              <a:cxn ang="0">
                <a:pos x="1124" y="744"/>
              </a:cxn>
              <a:cxn ang="0">
                <a:pos x="1040" y="733"/>
              </a:cxn>
              <a:cxn ang="0">
                <a:pos x="951" y="716"/>
              </a:cxn>
              <a:cxn ang="0">
                <a:pos x="865" y="698"/>
              </a:cxn>
              <a:cxn ang="0">
                <a:pos x="778" y="673"/>
              </a:cxn>
              <a:cxn ang="0">
                <a:pos x="694" y="645"/>
              </a:cxn>
              <a:cxn ang="0">
                <a:pos x="610" y="612"/>
              </a:cxn>
              <a:cxn ang="0">
                <a:pos x="529" y="575"/>
              </a:cxn>
              <a:cxn ang="0">
                <a:pos x="453" y="534"/>
              </a:cxn>
              <a:cxn ang="0">
                <a:pos x="379" y="491"/>
              </a:cxn>
              <a:cxn ang="0">
                <a:pos x="309" y="441"/>
              </a:cxn>
              <a:cxn ang="0">
                <a:pos x="245" y="389"/>
              </a:cxn>
              <a:cxn ang="0">
                <a:pos x="187" y="333"/>
              </a:cxn>
              <a:cxn ang="0">
                <a:pos x="137" y="272"/>
              </a:cxn>
              <a:cxn ang="0">
                <a:pos x="92" y="209"/>
              </a:cxn>
              <a:cxn ang="0">
                <a:pos x="59" y="143"/>
              </a:cxn>
              <a:cxn ang="0">
                <a:pos x="32" y="71"/>
              </a:cxn>
              <a:cxn ang="0">
                <a:pos x="16" y="0"/>
              </a:cxn>
              <a:cxn ang="0">
                <a:pos x="6" y="22"/>
              </a:cxn>
              <a:cxn ang="0">
                <a:pos x="0" y="107"/>
              </a:cxn>
              <a:cxn ang="0">
                <a:pos x="6" y="166"/>
              </a:cxn>
              <a:cxn ang="0">
                <a:pos x="10" y="182"/>
              </a:cxn>
              <a:cxn ang="0">
                <a:pos x="25" y="253"/>
              </a:cxn>
              <a:cxn ang="0">
                <a:pos x="52" y="323"/>
              </a:cxn>
              <a:cxn ang="0">
                <a:pos x="85" y="390"/>
              </a:cxn>
              <a:cxn ang="0">
                <a:pos x="129" y="454"/>
              </a:cxn>
              <a:cxn ang="0">
                <a:pos x="180" y="512"/>
              </a:cxn>
              <a:cxn ang="0">
                <a:pos x="236" y="569"/>
              </a:cxn>
              <a:cxn ang="0">
                <a:pos x="299" y="621"/>
              </a:cxn>
              <a:cxn ang="0">
                <a:pos x="367" y="669"/>
              </a:cxn>
              <a:cxn ang="0">
                <a:pos x="440" y="712"/>
              </a:cxn>
              <a:cxn ang="0">
                <a:pos x="517" y="753"/>
              </a:cxn>
              <a:cxn ang="0">
                <a:pos x="595" y="790"/>
              </a:cxn>
              <a:cxn ang="0">
                <a:pos x="678" y="822"/>
              </a:cxn>
              <a:cxn ang="0">
                <a:pos x="761" y="850"/>
              </a:cxn>
              <a:cxn ang="0">
                <a:pos x="848" y="874"/>
              </a:cxn>
              <a:cxn ang="0">
                <a:pos x="935" y="894"/>
              </a:cxn>
              <a:cxn ang="0">
                <a:pos x="1020" y="909"/>
              </a:cxn>
              <a:cxn ang="0">
                <a:pos x="1104" y="922"/>
              </a:cxn>
              <a:cxn ang="0">
                <a:pos x="1188" y="926"/>
              </a:cxn>
              <a:cxn ang="0">
                <a:pos x="1269" y="928"/>
              </a:cxn>
              <a:cxn ang="0">
                <a:pos x="1350" y="928"/>
              </a:cxn>
              <a:cxn ang="0">
                <a:pos x="1350" y="928"/>
              </a:cxn>
              <a:cxn ang="0">
                <a:pos x="1338" y="993"/>
              </a:cxn>
              <a:cxn ang="0">
                <a:pos x="1808" y="801"/>
              </a:cxn>
              <a:cxn ang="0">
                <a:pos x="1322" y="677"/>
              </a:cxn>
              <a:cxn ang="0">
                <a:pos x="1365" y="752"/>
              </a:cxn>
              <a:cxn ang="0">
                <a:pos x="1370" y="752"/>
              </a:cxn>
            </a:cxnLst>
            <a:rect l="0" t="0" r="r" b="b"/>
            <a:pathLst>
              <a:path w="1808" h="993">
                <a:moveTo>
                  <a:pt x="1370" y="752"/>
                </a:moveTo>
                <a:lnTo>
                  <a:pt x="1290" y="752"/>
                </a:lnTo>
                <a:lnTo>
                  <a:pt x="1209" y="751"/>
                </a:lnTo>
                <a:lnTo>
                  <a:pt x="1124" y="744"/>
                </a:lnTo>
                <a:lnTo>
                  <a:pt x="1040" y="733"/>
                </a:lnTo>
                <a:lnTo>
                  <a:pt x="951" y="716"/>
                </a:lnTo>
                <a:lnTo>
                  <a:pt x="865" y="698"/>
                </a:lnTo>
                <a:lnTo>
                  <a:pt x="778" y="673"/>
                </a:lnTo>
                <a:lnTo>
                  <a:pt x="694" y="645"/>
                </a:lnTo>
                <a:lnTo>
                  <a:pt x="610" y="612"/>
                </a:lnTo>
                <a:lnTo>
                  <a:pt x="529" y="575"/>
                </a:lnTo>
                <a:lnTo>
                  <a:pt x="453" y="534"/>
                </a:lnTo>
                <a:lnTo>
                  <a:pt x="379" y="491"/>
                </a:lnTo>
                <a:lnTo>
                  <a:pt x="309" y="441"/>
                </a:lnTo>
                <a:lnTo>
                  <a:pt x="245" y="389"/>
                </a:lnTo>
                <a:lnTo>
                  <a:pt x="187" y="333"/>
                </a:lnTo>
                <a:lnTo>
                  <a:pt x="137" y="272"/>
                </a:lnTo>
                <a:lnTo>
                  <a:pt x="92" y="209"/>
                </a:lnTo>
                <a:lnTo>
                  <a:pt x="59" y="143"/>
                </a:lnTo>
                <a:lnTo>
                  <a:pt x="32" y="71"/>
                </a:lnTo>
                <a:lnTo>
                  <a:pt x="16" y="0"/>
                </a:lnTo>
                <a:lnTo>
                  <a:pt x="6" y="22"/>
                </a:lnTo>
                <a:lnTo>
                  <a:pt x="0" y="107"/>
                </a:lnTo>
                <a:lnTo>
                  <a:pt x="6" y="166"/>
                </a:lnTo>
                <a:lnTo>
                  <a:pt x="10" y="182"/>
                </a:lnTo>
                <a:lnTo>
                  <a:pt x="25" y="253"/>
                </a:lnTo>
                <a:lnTo>
                  <a:pt x="52" y="323"/>
                </a:lnTo>
                <a:lnTo>
                  <a:pt x="85" y="390"/>
                </a:lnTo>
                <a:lnTo>
                  <a:pt x="129" y="454"/>
                </a:lnTo>
                <a:lnTo>
                  <a:pt x="180" y="512"/>
                </a:lnTo>
                <a:lnTo>
                  <a:pt x="236" y="569"/>
                </a:lnTo>
                <a:lnTo>
                  <a:pt x="299" y="621"/>
                </a:lnTo>
                <a:lnTo>
                  <a:pt x="367" y="669"/>
                </a:lnTo>
                <a:lnTo>
                  <a:pt x="440" y="712"/>
                </a:lnTo>
                <a:lnTo>
                  <a:pt x="517" y="753"/>
                </a:lnTo>
                <a:lnTo>
                  <a:pt x="595" y="790"/>
                </a:lnTo>
                <a:lnTo>
                  <a:pt x="678" y="822"/>
                </a:lnTo>
                <a:lnTo>
                  <a:pt x="761" y="850"/>
                </a:lnTo>
                <a:lnTo>
                  <a:pt x="848" y="874"/>
                </a:lnTo>
                <a:lnTo>
                  <a:pt x="935" y="894"/>
                </a:lnTo>
                <a:lnTo>
                  <a:pt x="1020" y="909"/>
                </a:lnTo>
                <a:lnTo>
                  <a:pt x="1104" y="922"/>
                </a:lnTo>
                <a:lnTo>
                  <a:pt x="1188" y="926"/>
                </a:lnTo>
                <a:lnTo>
                  <a:pt x="1269" y="928"/>
                </a:lnTo>
                <a:lnTo>
                  <a:pt x="1350" y="928"/>
                </a:lnTo>
                <a:lnTo>
                  <a:pt x="1350" y="928"/>
                </a:lnTo>
                <a:lnTo>
                  <a:pt x="1338" y="993"/>
                </a:lnTo>
                <a:lnTo>
                  <a:pt x="1808" y="801"/>
                </a:lnTo>
                <a:lnTo>
                  <a:pt x="1322" y="677"/>
                </a:lnTo>
                <a:lnTo>
                  <a:pt x="1365" y="752"/>
                </a:lnTo>
                <a:lnTo>
                  <a:pt x="1370" y="752"/>
                </a:lnTo>
                <a:close/>
              </a:path>
            </a:pathLst>
          </a:custGeom>
          <a:gradFill rotWithShape="1">
            <a:gsLst>
              <a:gs pos="0">
                <a:schemeClr val="folHlink">
                  <a:gamma/>
                  <a:tint val="12549"/>
                  <a:invGamma/>
                </a:schemeClr>
              </a:gs>
              <a:gs pos="100000">
                <a:schemeClr val="folHlink"/>
              </a:gs>
            </a:gsLst>
            <a:lin ang="0" scaled="1"/>
          </a:gradFill>
          <a:ln w="0">
            <a:noFill/>
            <a:prstDash val="solid"/>
            <a:round/>
            <a:headEnd/>
            <a:tailEnd/>
          </a:ln>
          <a:effectLst>
            <a:outerShdw sy="50000" rotWithShape="0">
              <a:srgbClr val="808080"/>
            </a:outerShdw>
          </a:effectLst>
        </p:spPr>
        <p:txBody>
          <a:bodyPr/>
          <a:lstStyle/>
          <a:p>
            <a:pPr>
              <a:defRPr/>
            </a:pPr>
            <a:endParaRPr lang="ja-JP" altLang="en-US" dirty="0">
              <a:latin typeface="Arial" charset="0"/>
              <a:ea typeface="ＭＳ Ｐゴシック" charset="-128"/>
            </a:endParaRPr>
          </a:p>
        </p:txBody>
      </p:sp>
      <p:grpSp>
        <p:nvGrpSpPr>
          <p:cNvPr id="33803" name="Group 19"/>
          <p:cNvGrpSpPr>
            <a:grpSpLocks/>
          </p:cNvGrpSpPr>
          <p:nvPr/>
        </p:nvGrpSpPr>
        <p:grpSpPr bwMode="auto">
          <a:xfrm>
            <a:off x="755650" y="2500313"/>
            <a:ext cx="3324225" cy="1644650"/>
            <a:chOff x="559" y="2478"/>
            <a:chExt cx="2457" cy="1217"/>
          </a:xfrm>
        </p:grpSpPr>
        <p:sp>
          <p:nvSpPr>
            <p:cNvPr id="1352724" name="Rectangle 20"/>
            <p:cNvSpPr>
              <a:spLocks noChangeArrowheads="1"/>
            </p:cNvSpPr>
            <p:nvPr/>
          </p:nvSpPr>
          <p:spPr bwMode="auto">
            <a:xfrm flipH="1">
              <a:off x="1156" y="2751"/>
              <a:ext cx="42" cy="227"/>
            </a:xfrm>
            <a:prstGeom prst="rect">
              <a:avLst/>
            </a:prstGeom>
            <a:gradFill rotWithShape="0">
              <a:gsLst>
                <a:gs pos="0">
                  <a:schemeClr val="bg2"/>
                </a:gs>
                <a:gs pos="50000">
                  <a:srgbClr val="DDDDDD"/>
                </a:gs>
                <a:gs pos="100000">
                  <a:schemeClr val="bg2"/>
                </a:gs>
              </a:gsLst>
              <a:lin ang="0" scaled="1"/>
            </a:gradFill>
            <a:ln w="9525">
              <a:noFill/>
              <a:miter lim="800000"/>
              <a:headEnd/>
              <a:tailEnd/>
            </a:ln>
            <a:effectLst/>
          </p:spPr>
          <p:txBody>
            <a:bodyPr wrap="none" anchor="ctr"/>
            <a:lstStyle/>
            <a:p>
              <a:pPr algn="ctr">
                <a:defRPr/>
              </a:pPr>
              <a:endParaRPr lang="ja-JP" altLang="en-US" dirty="0">
                <a:latin typeface="Arial" charset="0"/>
                <a:ea typeface="ＭＳ Ｐゴシック" charset="-128"/>
              </a:endParaRPr>
            </a:p>
          </p:txBody>
        </p:sp>
        <p:sp>
          <p:nvSpPr>
            <p:cNvPr id="1352725" name="Rectangle 21"/>
            <p:cNvSpPr>
              <a:spLocks noChangeArrowheads="1"/>
            </p:cNvSpPr>
            <p:nvPr/>
          </p:nvSpPr>
          <p:spPr bwMode="auto">
            <a:xfrm>
              <a:off x="861" y="2973"/>
              <a:ext cx="40" cy="559"/>
            </a:xfrm>
            <a:prstGeom prst="rect">
              <a:avLst/>
            </a:prstGeom>
            <a:gradFill rotWithShape="0">
              <a:gsLst>
                <a:gs pos="0">
                  <a:schemeClr val="bg2"/>
                </a:gs>
                <a:gs pos="50000">
                  <a:srgbClr val="DDDDDD"/>
                </a:gs>
                <a:gs pos="100000">
                  <a:schemeClr val="bg2"/>
                </a:gs>
              </a:gsLst>
              <a:lin ang="0" scaled="1"/>
            </a:gradFill>
            <a:ln w="9525">
              <a:noFill/>
              <a:miter lim="800000"/>
              <a:headEnd/>
              <a:tailEnd/>
            </a:ln>
            <a:effectLst/>
          </p:spPr>
          <p:txBody>
            <a:bodyPr wrap="none" anchor="ctr"/>
            <a:lstStyle/>
            <a:p>
              <a:pPr algn="ctr">
                <a:defRPr/>
              </a:pPr>
              <a:endParaRPr lang="ja-JP" altLang="en-US" dirty="0">
                <a:latin typeface="Arial" charset="0"/>
                <a:ea typeface="ＭＳ Ｐゴシック" charset="-128"/>
              </a:endParaRPr>
            </a:p>
          </p:txBody>
        </p:sp>
        <p:sp>
          <p:nvSpPr>
            <p:cNvPr id="1352726" name="Rectangle 22"/>
            <p:cNvSpPr>
              <a:spLocks noChangeArrowheads="1"/>
            </p:cNvSpPr>
            <p:nvPr/>
          </p:nvSpPr>
          <p:spPr bwMode="auto">
            <a:xfrm>
              <a:off x="1468" y="3007"/>
              <a:ext cx="39" cy="564"/>
            </a:xfrm>
            <a:prstGeom prst="rect">
              <a:avLst/>
            </a:prstGeom>
            <a:gradFill rotWithShape="0">
              <a:gsLst>
                <a:gs pos="0">
                  <a:schemeClr val="bg2"/>
                </a:gs>
                <a:gs pos="50000">
                  <a:srgbClr val="DDDDDD"/>
                </a:gs>
                <a:gs pos="100000">
                  <a:schemeClr val="bg2"/>
                </a:gs>
              </a:gsLst>
              <a:lin ang="0" scaled="1"/>
            </a:gradFill>
            <a:ln w="9525">
              <a:noFill/>
              <a:miter lim="800000"/>
              <a:headEnd/>
              <a:tailEnd/>
            </a:ln>
            <a:effectLst/>
          </p:spPr>
          <p:txBody>
            <a:bodyPr wrap="none" anchor="ctr"/>
            <a:lstStyle/>
            <a:p>
              <a:pPr algn="ctr">
                <a:defRPr/>
              </a:pPr>
              <a:endParaRPr lang="ja-JP" altLang="en-US" dirty="0">
                <a:latin typeface="Arial" charset="0"/>
                <a:ea typeface="ＭＳ Ｐゴシック" charset="-128"/>
              </a:endParaRPr>
            </a:p>
          </p:txBody>
        </p:sp>
        <p:sp>
          <p:nvSpPr>
            <p:cNvPr id="1352727" name="Rectangle 23"/>
            <p:cNvSpPr>
              <a:spLocks noChangeArrowheads="1"/>
            </p:cNvSpPr>
            <p:nvPr/>
          </p:nvSpPr>
          <p:spPr bwMode="auto">
            <a:xfrm>
              <a:off x="2100" y="3007"/>
              <a:ext cx="40" cy="564"/>
            </a:xfrm>
            <a:prstGeom prst="rect">
              <a:avLst/>
            </a:prstGeom>
            <a:gradFill rotWithShape="0">
              <a:gsLst>
                <a:gs pos="0">
                  <a:schemeClr val="bg2"/>
                </a:gs>
                <a:gs pos="50000">
                  <a:srgbClr val="DDDDDD"/>
                </a:gs>
                <a:gs pos="100000">
                  <a:schemeClr val="bg2"/>
                </a:gs>
              </a:gsLst>
              <a:lin ang="0" scaled="1"/>
            </a:gradFill>
            <a:ln w="9525">
              <a:noFill/>
              <a:miter lim="800000"/>
              <a:headEnd/>
              <a:tailEnd/>
            </a:ln>
            <a:effectLst/>
          </p:spPr>
          <p:txBody>
            <a:bodyPr wrap="none" anchor="ctr"/>
            <a:lstStyle/>
            <a:p>
              <a:pPr algn="ctr">
                <a:defRPr/>
              </a:pPr>
              <a:endParaRPr lang="ja-JP" altLang="en-US" dirty="0">
                <a:latin typeface="Arial" charset="0"/>
                <a:ea typeface="ＭＳ Ｐゴシック" charset="-128"/>
              </a:endParaRPr>
            </a:p>
          </p:txBody>
        </p:sp>
        <p:sp>
          <p:nvSpPr>
            <p:cNvPr id="1352728" name="Rectangle 24"/>
            <p:cNvSpPr>
              <a:spLocks noChangeArrowheads="1"/>
            </p:cNvSpPr>
            <p:nvPr/>
          </p:nvSpPr>
          <p:spPr bwMode="auto">
            <a:xfrm>
              <a:off x="2695" y="2973"/>
              <a:ext cx="41" cy="559"/>
            </a:xfrm>
            <a:prstGeom prst="rect">
              <a:avLst/>
            </a:prstGeom>
            <a:gradFill rotWithShape="0">
              <a:gsLst>
                <a:gs pos="0">
                  <a:schemeClr val="bg2"/>
                </a:gs>
                <a:gs pos="50000">
                  <a:srgbClr val="DDDDDD"/>
                </a:gs>
                <a:gs pos="100000">
                  <a:schemeClr val="bg2"/>
                </a:gs>
              </a:gsLst>
              <a:lin ang="0" scaled="1"/>
            </a:gradFill>
            <a:ln w="9525">
              <a:noFill/>
              <a:miter lim="800000"/>
              <a:headEnd/>
              <a:tailEnd/>
            </a:ln>
            <a:effectLst/>
          </p:spPr>
          <p:txBody>
            <a:bodyPr wrap="none" anchor="ctr"/>
            <a:lstStyle/>
            <a:p>
              <a:pPr algn="ctr">
                <a:defRPr/>
              </a:pPr>
              <a:endParaRPr lang="ja-JP" altLang="en-US" dirty="0">
                <a:latin typeface="Arial" charset="0"/>
                <a:ea typeface="ＭＳ Ｐゴシック" charset="-128"/>
              </a:endParaRPr>
            </a:p>
          </p:txBody>
        </p:sp>
        <p:sp>
          <p:nvSpPr>
            <p:cNvPr id="1352729" name="Rectangle 25"/>
            <p:cNvSpPr>
              <a:spLocks noChangeArrowheads="1"/>
            </p:cNvSpPr>
            <p:nvPr/>
          </p:nvSpPr>
          <p:spPr bwMode="auto">
            <a:xfrm rot="5400000">
              <a:off x="1778" y="2059"/>
              <a:ext cx="40" cy="1863"/>
            </a:xfrm>
            <a:prstGeom prst="rect">
              <a:avLst/>
            </a:prstGeom>
            <a:gradFill rotWithShape="0">
              <a:gsLst>
                <a:gs pos="0">
                  <a:schemeClr val="bg2"/>
                </a:gs>
                <a:gs pos="50000">
                  <a:srgbClr val="DDDDDD"/>
                </a:gs>
                <a:gs pos="100000">
                  <a:schemeClr val="bg2"/>
                </a:gs>
              </a:gsLst>
              <a:lin ang="5400000" scaled="1"/>
            </a:gradFill>
            <a:ln w="9525">
              <a:noFill/>
              <a:miter lim="800000"/>
              <a:headEnd/>
              <a:tailEnd/>
            </a:ln>
            <a:effectLst/>
          </p:spPr>
          <p:txBody>
            <a:bodyPr wrap="none" anchor="ctr"/>
            <a:lstStyle/>
            <a:p>
              <a:pPr algn="ctr">
                <a:defRPr/>
              </a:pPr>
              <a:endParaRPr lang="ja-JP" altLang="en-US" dirty="0">
                <a:latin typeface="Arial" charset="0"/>
                <a:ea typeface="ＭＳ Ｐゴシック" charset="-128"/>
              </a:endParaRPr>
            </a:p>
          </p:txBody>
        </p:sp>
        <p:sp>
          <p:nvSpPr>
            <p:cNvPr id="33833" name="Oval 26"/>
            <p:cNvSpPr>
              <a:spLocks noChangeArrowheads="1"/>
            </p:cNvSpPr>
            <p:nvPr/>
          </p:nvSpPr>
          <p:spPr bwMode="auto">
            <a:xfrm>
              <a:off x="2423" y="3103"/>
              <a:ext cx="593" cy="592"/>
            </a:xfrm>
            <a:prstGeom prst="ellipse">
              <a:avLst/>
            </a:prstGeom>
            <a:solidFill>
              <a:srgbClr val="DDDDDD"/>
            </a:solidFill>
            <a:ln w="9525">
              <a:noFill/>
              <a:round/>
              <a:headEnd/>
              <a:tailEnd/>
            </a:ln>
          </p:spPr>
          <p:txBody>
            <a:bodyPr wrap="none" anchor="ctr"/>
            <a:lstStyle/>
            <a:p>
              <a:pPr algn="ctr"/>
              <a:endParaRPr lang="ja-JP" altLang="en-US"/>
            </a:p>
          </p:txBody>
        </p:sp>
        <p:sp>
          <p:nvSpPr>
            <p:cNvPr id="33834" name="Oval 27"/>
            <p:cNvSpPr>
              <a:spLocks noChangeArrowheads="1"/>
            </p:cNvSpPr>
            <p:nvPr/>
          </p:nvSpPr>
          <p:spPr bwMode="auto">
            <a:xfrm>
              <a:off x="2446" y="3105"/>
              <a:ext cx="563" cy="565"/>
            </a:xfrm>
            <a:prstGeom prst="ellipse">
              <a:avLst/>
            </a:prstGeom>
            <a:gradFill rotWithShape="0">
              <a:gsLst>
                <a:gs pos="0">
                  <a:srgbClr val="FFFFFF"/>
                </a:gs>
                <a:gs pos="100000">
                  <a:srgbClr val="82B0DE"/>
                </a:gs>
              </a:gsLst>
              <a:lin ang="0" scaled="1"/>
            </a:gradFill>
            <a:ln w="9525">
              <a:noFill/>
              <a:round/>
              <a:headEnd/>
              <a:tailEnd/>
            </a:ln>
          </p:spPr>
          <p:txBody>
            <a:bodyPr wrap="none" anchor="ctr"/>
            <a:lstStyle/>
            <a:p>
              <a:pPr algn="ctr"/>
              <a:endParaRPr lang="ja-JP" altLang="en-US"/>
            </a:p>
          </p:txBody>
        </p:sp>
        <p:sp>
          <p:nvSpPr>
            <p:cNvPr id="33835" name="Oval 28"/>
            <p:cNvSpPr>
              <a:spLocks noChangeArrowheads="1"/>
            </p:cNvSpPr>
            <p:nvPr/>
          </p:nvSpPr>
          <p:spPr bwMode="auto">
            <a:xfrm>
              <a:off x="2483" y="3143"/>
              <a:ext cx="489" cy="489"/>
            </a:xfrm>
            <a:prstGeom prst="ellipse">
              <a:avLst/>
            </a:prstGeom>
            <a:gradFill rotWithShape="0">
              <a:gsLst>
                <a:gs pos="0">
                  <a:srgbClr val="D3D3D3"/>
                </a:gs>
                <a:gs pos="100000">
                  <a:srgbClr val="FFFFFF"/>
                </a:gs>
              </a:gsLst>
              <a:lin ang="0" scaled="1"/>
            </a:gradFill>
            <a:ln w="9525">
              <a:noFill/>
              <a:round/>
              <a:headEnd/>
              <a:tailEnd/>
            </a:ln>
          </p:spPr>
          <p:txBody>
            <a:bodyPr wrap="none" anchor="ctr"/>
            <a:lstStyle/>
            <a:p>
              <a:pPr algn="ctr" eaLnBrk="0" hangingPunct="0"/>
              <a:r>
                <a:rPr kumimoji="0" lang="ja-JP" altLang="en-US" sz="1400">
                  <a:latin typeface="HGP創英角ｺﾞｼｯｸUB" pitchFamily="50" charset="-128"/>
                  <a:ea typeface="HGP創英角ｺﾞｼｯｸUB" pitchFamily="50" charset="-128"/>
                </a:rPr>
                <a:t>他</a:t>
              </a:r>
            </a:p>
            <a:p>
              <a:pPr algn="ctr" eaLnBrk="0" hangingPunct="0"/>
              <a:r>
                <a:rPr kumimoji="0" lang="ja-JP" altLang="en-US" sz="1400">
                  <a:latin typeface="HGP創英角ｺﾞｼｯｸUB" pitchFamily="50" charset="-128"/>
                  <a:ea typeface="HGP創英角ｺﾞｼｯｸUB" pitchFamily="50" charset="-128"/>
                </a:rPr>
                <a:t>セッションとの</a:t>
              </a:r>
            </a:p>
            <a:p>
              <a:pPr algn="ctr" eaLnBrk="0" hangingPunct="0"/>
              <a:r>
                <a:rPr kumimoji="0" lang="ja-JP" altLang="en-US" sz="1400">
                  <a:latin typeface="HGP創英角ｺﾞｼｯｸUB" pitchFamily="50" charset="-128"/>
                  <a:ea typeface="HGP創英角ｺﾞｼｯｸUB" pitchFamily="50" charset="-128"/>
                </a:rPr>
                <a:t>依存関係</a:t>
              </a:r>
            </a:p>
          </p:txBody>
        </p:sp>
        <p:sp>
          <p:nvSpPr>
            <p:cNvPr id="33836" name="Oval 29"/>
            <p:cNvSpPr>
              <a:spLocks noChangeArrowheads="1"/>
            </p:cNvSpPr>
            <p:nvPr/>
          </p:nvSpPr>
          <p:spPr bwMode="auto">
            <a:xfrm>
              <a:off x="1781" y="3103"/>
              <a:ext cx="591" cy="592"/>
            </a:xfrm>
            <a:prstGeom prst="ellipse">
              <a:avLst/>
            </a:prstGeom>
            <a:solidFill>
              <a:srgbClr val="DDDDDD"/>
            </a:solidFill>
            <a:ln w="9525">
              <a:noFill/>
              <a:round/>
              <a:headEnd/>
              <a:tailEnd/>
            </a:ln>
          </p:spPr>
          <p:txBody>
            <a:bodyPr wrap="none" anchor="ctr"/>
            <a:lstStyle/>
            <a:p>
              <a:pPr algn="ctr"/>
              <a:endParaRPr lang="ja-JP" altLang="en-US"/>
            </a:p>
          </p:txBody>
        </p:sp>
        <p:sp>
          <p:nvSpPr>
            <p:cNvPr id="33837" name="Oval 30"/>
            <p:cNvSpPr>
              <a:spLocks noChangeArrowheads="1"/>
            </p:cNvSpPr>
            <p:nvPr/>
          </p:nvSpPr>
          <p:spPr bwMode="auto">
            <a:xfrm>
              <a:off x="1801" y="3105"/>
              <a:ext cx="563" cy="565"/>
            </a:xfrm>
            <a:prstGeom prst="ellipse">
              <a:avLst/>
            </a:prstGeom>
            <a:gradFill rotWithShape="0">
              <a:gsLst>
                <a:gs pos="0">
                  <a:srgbClr val="FFFFFF"/>
                </a:gs>
                <a:gs pos="100000">
                  <a:srgbClr val="82B0DE"/>
                </a:gs>
              </a:gsLst>
              <a:lin ang="0" scaled="1"/>
            </a:gradFill>
            <a:ln w="9525">
              <a:noFill/>
              <a:round/>
              <a:headEnd/>
              <a:tailEnd/>
            </a:ln>
          </p:spPr>
          <p:txBody>
            <a:bodyPr wrap="none" anchor="ctr"/>
            <a:lstStyle/>
            <a:p>
              <a:pPr algn="ctr"/>
              <a:endParaRPr lang="ja-JP" altLang="en-US"/>
            </a:p>
          </p:txBody>
        </p:sp>
        <p:sp>
          <p:nvSpPr>
            <p:cNvPr id="33838" name="Oval 31"/>
            <p:cNvSpPr>
              <a:spLocks noChangeArrowheads="1"/>
            </p:cNvSpPr>
            <p:nvPr/>
          </p:nvSpPr>
          <p:spPr bwMode="auto">
            <a:xfrm>
              <a:off x="1838" y="3143"/>
              <a:ext cx="489" cy="489"/>
            </a:xfrm>
            <a:prstGeom prst="ellipse">
              <a:avLst/>
            </a:prstGeom>
            <a:gradFill rotWithShape="0">
              <a:gsLst>
                <a:gs pos="0">
                  <a:srgbClr val="D3D3D3"/>
                </a:gs>
                <a:gs pos="100000">
                  <a:srgbClr val="FFFFFF"/>
                </a:gs>
              </a:gsLst>
              <a:lin ang="0" scaled="1"/>
            </a:gradFill>
            <a:ln w="9525">
              <a:noFill/>
              <a:round/>
              <a:headEnd/>
              <a:tailEnd/>
            </a:ln>
          </p:spPr>
          <p:txBody>
            <a:bodyPr wrap="none" anchor="ctr"/>
            <a:lstStyle/>
            <a:p>
              <a:pPr algn="ctr" eaLnBrk="0" hangingPunct="0"/>
              <a:r>
                <a:rPr kumimoji="0" lang="ja-JP" altLang="en-US" sz="1400">
                  <a:latin typeface="HGP創英角ｺﾞｼｯｸUB" pitchFamily="50" charset="-128"/>
                  <a:ea typeface="HGP創英角ｺﾞｼｯｸUB" pitchFamily="50" charset="-128"/>
                </a:rPr>
                <a:t>待機量</a:t>
              </a:r>
            </a:p>
          </p:txBody>
        </p:sp>
        <p:sp>
          <p:nvSpPr>
            <p:cNvPr id="33839" name="Oval 32"/>
            <p:cNvSpPr>
              <a:spLocks noChangeArrowheads="1"/>
            </p:cNvSpPr>
            <p:nvPr/>
          </p:nvSpPr>
          <p:spPr bwMode="auto">
            <a:xfrm>
              <a:off x="1169" y="3103"/>
              <a:ext cx="590" cy="592"/>
            </a:xfrm>
            <a:prstGeom prst="ellipse">
              <a:avLst/>
            </a:prstGeom>
            <a:solidFill>
              <a:srgbClr val="DDDDDD"/>
            </a:solidFill>
            <a:ln w="9525">
              <a:noFill/>
              <a:round/>
              <a:headEnd/>
              <a:tailEnd/>
            </a:ln>
          </p:spPr>
          <p:txBody>
            <a:bodyPr wrap="none" anchor="ctr"/>
            <a:lstStyle/>
            <a:p>
              <a:pPr algn="ctr"/>
              <a:endParaRPr lang="ja-JP" altLang="en-US"/>
            </a:p>
          </p:txBody>
        </p:sp>
        <p:sp>
          <p:nvSpPr>
            <p:cNvPr id="33840" name="Oval 33"/>
            <p:cNvSpPr>
              <a:spLocks noChangeArrowheads="1"/>
            </p:cNvSpPr>
            <p:nvPr/>
          </p:nvSpPr>
          <p:spPr bwMode="auto">
            <a:xfrm>
              <a:off x="1189" y="3105"/>
              <a:ext cx="565" cy="565"/>
            </a:xfrm>
            <a:prstGeom prst="ellipse">
              <a:avLst/>
            </a:prstGeom>
            <a:gradFill rotWithShape="0">
              <a:gsLst>
                <a:gs pos="0">
                  <a:srgbClr val="FFFFFF"/>
                </a:gs>
                <a:gs pos="100000">
                  <a:srgbClr val="82B0DE"/>
                </a:gs>
              </a:gsLst>
              <a:lin ang="0" scaled="1"/>
            </a:gradFill>
            <a:ln w="9525">
              <a:noFill/>
              <a:round/>
              <a:headEnd/>
              <a:tailEnd/>
            </a:ln>
          </p:spPr>
          <p:txBody>
            <a:bodyPr wrap="none" anchor="ctr"/>
            <a:lstStyle/>
            <a:p>
              <a:pPr algn="ctr"/>
              <a:endParaRPr lang="ja-JP" altLang="en-US"/>
            </a:p>
          </p:txBody>
        </p:sp>
        <p:sp>
          <p:nvSpPr>
            <p:cNvPr id="33841" name="Oval 34"/>
            <p:cNvSpPr>
              <a:spLocks noChangeArrowheads="1"/>
            </p:cNvSpPr>
            <p:nvPr/>
          </p:nvSpPr>
          <p:spPr bwMode="auto">
            <a:xfrm>
              <a:off x="1226" y="3143"/>
              <a:ext cx="491" cy="489"/>
            </a:xfrm>
            <a:prstGeom prst="ellipse">
              <a:avLst/>
            </a:prstGeom>
            <a:gradFill rotWithShape="0">
              <a:gsLst>
                <a:gs pos="0">
                  <a:srgbClr val="D3D3D3"/>
                </a:gs>
                <a:gs pos="100000">
                  <a:srgbClr val="FFFFFF"/>
                </a:gs>
              </a:gsLst>
              <a:lin ang="0" scaled="1"/>
            </a:gradFill>
            <a:ln w="9525">
              <a:noFill/>
              <a:round/>
              <a:headEnd/>
              <a:tailEnd/>
            </a:ln>
          </p:spPr>
          <p:txBody>
            <a:bodyPr wrap="none" anchor="ctr"/>
            <a:lstStyle/>
            <a:p>
              <a:pPr algn="ctr" eaLnBrk="0" hangingPunct="0"/>
              <a:r>
                <a:rPr kumimoji="0" lang="ja-JP" altLang="en-US" sz="1400">
                  <a:latin typeface="HGP創英角ｺﾞｼｯｸUB" pitchFamily="50" charset="-128"/>
                  <a:ea typeface="HGP創英角ｺﾞｼｯｸUB" pitchFamily="50" charset="-128"/>
                </a:rPr>
                <a:t>リソース</a:t>
              </a:r>
            </a:p>
            <a:p>
              <a:pPr algn="ctr" eaLnBrk="0" hangingPunct="0"/>
              <a:r>
                <a:rPr kumimoji="0" lang="ja-JP" altLang="en-US" sz="1400">
                  <a:latin typeface="HGP創英角ｺﾞｼｯｸUB" pitchFamily="50" charset="-128"/>
                  <a:ea typeface="HGP創英角ｺﾞｼｯｸUB" pitchFamily="50" charset="-128"/>
                </a:rPr>
                <a:t>利用量</a:t>
              </a:r>
            </a:p>
          </p:txBody>
        </p:sp>
        <p:sp>
          <p:nvSpPr>
            <p:cNvPr id="33842" name="Oval 35"/>
            <p:cNvSpPr>
              <a:spLocks noChangeArrowheads="1"/>
            </p:cNvSpPr>
            <p:nvPr/>
          </p:nvSpPr>
          <p:spPr bwMode="auto">
            <a:xfrm>
              <a:off x="559" y="3103"/>
              <a:ext cx="590" cy="592"/>
            </a:xfrm>
            <a:prstGeom prst="ellipse">
              <a:avLst/>
            </a:prstGeom>
            <a:solidFill>
              <a:srgbClr val="DDDDDD"/>
            </a:solidFill>
            <a:ln w="9525">
              <a:noFill/>
              <a:round/>
              <a:headEnd/>
              <a:tailEnd/>
            </a:ln>
          </p:spPr>
          <p:txBody>
            <a:bodyPr wrap="none" anchor="ctr"/>
            <a:lstStyle/>
            <a:p>
              <a:pPr algn="ctr"/>
              <a:endParaRPr lang="ja-JP" altLang="en-US"/>
            </a:p>
          </p:txBody>
        </p:sp>
        <p:sp>
          <p:nvSpPr>
            <p:cNvPr id="33843" name="Oval 36"/>
            <p:cNvSpPr>
              <a:spLocks noChangeArrowheads="1"/>
            </p:cNvSpPr>
            <p:nvPr/>
          </p:nvSpPr>
          <p:spPr bwMode="auto">
            <a:xfrm>
              <a:off x="579" y="3105"/>
              <a:ext cx="563" cy="565"/>
            </a:xfrm>
            <a:prstGeom prst="ellipse">
              <a:avLst/>
            </a:prstGeom>
            <a:gradFill rotWithShape="0">
              <a:gsLst>
                <a:gs pos="0">
                  <a:srgbClr val="FFFFFF"/>
                </a:gs>
                <a:gs pos="100000">
                  <a:srgbClr val="82B0DE"/>
                </a:gs>
              </a:gsLst>
              <a:lin ang="0" scaled="1"/>
            </a:gradFill>
            <a:ln w="9525">
              <a:noFill/>
              <a:round/>
              <a:headEnd/>
              <a:tailEnd/>
            </a:ln>
          </p:spPr>
          <p:txBody>
            <a:bodyPr wrap="none" anchor="ctr"/>
            <a:lstStyle/>
            <a:p>
              <a:pPr algn="ctr"/>
              <a:endParaRPr lang="ja-JP" altLang="en-US"/>
            </a:p>
          </p:txBody>
        </p:sp>
        <p:sp>
          <p:nvSpPr>
            <p:cNvPr id="33844" name="Oval 37"/>
            <p:cNvSpPr>
              <a:spLocks noChangeArrowheads="1"/>
            </p:cNvSpPr>
            <p:nvPr/>
          </p:nvSpPr>
          <p:spPr bwMode="auto">
            <a:xfrm>
              <a:off x="616" y="3143"/>
              <a:ext cx="489" cy="489"/>
            </a:xfrm>
            <a:prstGeom prst="ellipse">
              <a:avLst/>
            </a:prstGeom>
            <a:gradFill rotWithShape="0">
              <a:gsLst>
                <a:gs pos="0">
                  <a:srgbClr val="D3D3D3"/>
                </a:gs>
                <a:gs pos="100000">
                  <a:srgbClr val="FFFFFF"/>
                </a:gs>
              </a:gsLst>
              <a:lin ang="0" scaled="1"/>
            </a:gradFill>
            <a:ln w="9525">
              <a:noFill/>
              <a:round/>
              <a:headEnd/>
              <a:tailEnd/>
            </a:ln>
          </p:spPr>
          <p:txBody>
            <a:bodyPr wrap="none" anchor="ctr"/>
            <a:lstStyle/>
            <a:p>
              <a:pPr algn="ctr" eaLnBrk="0" hangingPunct="0"/>
              <a:r>
                <a:rPr kumimoji="0" lang="ja-JP" altLang="en-US" sz="1400">
                  <a:latin typeface="HGP創英角ｺﾞｼｯｸUB" pitchFamily="50" charset="-128"/>
                  <a:ea typeface="HGP創英角ｺﾞｼｯｸUB" pitchFamily="50" charset="-128"/>
                </a:rPr>
                <a:t>実行</a:t>
              </a:r>
              <a:r>
                <a:rPr kumimoji="0" lang="en-US" altLang="ja-JP" sz="1400">
                  <a:latin typeface="HGP創英角ｺﾞｼｯｸUB" pitchFamily="50" charset="-128"/>
                  <a:ea typeface="HGP創英角ｺﾞｼｯｸUB" pitchFamily="50" charset="-128"/>
                </a:rPr>
                <a:t>SQL</a:t>
              </a:r>
            </a:p>
          </p:txBody>
        </p:sp>
        <p:sp>
          <p:nvSpPr>
            <p:cNvPr id="33845" name="Rectangle 38"/>
            <p:cNvSpPr>
              <a:spLocks noChangeArrowheads="1"/>
            </p:cNvSpPr>
            <p:nvPr/>
          </p:nvSpPr>
          <p:spPr bwMode="auto">
            <a:xfrm>
              <a:off x="631" y="2478"/>
              <a:ext cx="1516" cy="266"/>
            </a:xfrm>
            <a:prstGeom prst="rect">
              <a:avLst/>
            </a:prstGeom>
            <a:gradFill rotWithShape="0">
              <a:gsLst>
                <a:gs pos="0">
                  <a:srgbClr val="FFFFFF"/>
                </a:gs>
                <a:gs pos="100000">
                  <a:srgbClr val="F1FFD5"/>
                </a:gs>
              </a:gsLst>
              <a:lin ang="5400000" scaled="1"/>
            </a:gradFill>
            <a:ln w="12700">
              <a:solidFill>
                <a:srgbClr val="ABD680"/>
              </a:solidFill>
              <a:miter lim="800000"/>
              <a:headEnd/>
              <a:tailEnd/>
            </a:ln>
            <a:effectLst>
              <a:prstShdw prst="shdw17" dist="17961" dir="13500000">
                <a:srgbClr val="67804D"/>
              </a:prstShdw>
            </a:effectLst>
          </p:spPr>
          <p:txBody>
            <a:bodyPr wrap="none" anchor="ctr"/>
            <a:lstStyle/>
            <a:p>
              <a:pPr algn="ctr" eaLnBrk="0" hangingPunct="0"/>
              <a:r>
                <a:rPr kumimoji="0" lang="ja-JP" altLang="en-US" sz="1400">
                  <a:latin typeface="HGP創英角ｺﾞｼｯｸUB" pitchFamily="50" charset="-128"/>
                  <a:ea typeface="HGP創英角ｺﾞｼｯｸUB" pitchFamily="50" charset="-128"/>
                </a:rPr>
                <a:t>セッション情報</a:t>
              </a:r>
            </a:p>
          </p:txBody>
        </p:sp>
      </p:grpSp>
      <p:grpSp>
        <p:nvGrpSpPr>
          <p:cNvPr id="33804" name="Group 39"/>
          <p:cNvGrpSpPr>
            <a:grpSpLocks/>
          </p:cNvGrpSpPr>
          <p:nvPr/>
        </p:nvGrpSpPr>
        <p:grpSpPr bwMode="auto">
          <a:xfrm>
            <a:off x="4427538" y="2500313"/>
            <a:ext cx="1873250" cy="1655762"/>
            <a:chOff x="3198" y="1888"/>
            <a:chExt cx="576" cy="626"/>
          </a:xfrm>
        </p:grpSpPr>
        <p:sp>
          <p:nvSpPr>
            <p:cNvPr id="33811" name="Rectangle 40"/>
            <p:cNvSpPr>
              <a:spLocks noChangeArrowheads="1"/>
            </p:cNvSpPr>
            <p:nvPr/>
          </p:nvSpPr>
          <p:spPr bwMode="auto">
            <a:xfrm>
              <a:off x="3379" y="2024"/>
              <a:ext cx="395" cy="123"/>
            </a:xfrm>
            <a:prstGeom prst="rect">
              <a:avLst/>
            </a:prstGeom>
            <a:gradFill rotWithShape="0">
              <a:gsLst>
                <a:gs pos="0">
                  <a:srgbClr val="ABD3FF"/>
                </a:gs>
                <a:gs pos="100000">
                  <a:srgbClr val="F0F7FF"/>
                </a:gs>
              </a:gsLst>
              <a:lin ang="0" scaled="1"/>
            </a:gradFill>
            <a:ln w="9525">
              <a:noFill/>
              <a:miter lim="800000"/>
              <a:headEnd/>
              <a:tailEnd/>
            </a:ln>
            <a:effectLst>
              <a:prstShdw prst="shdw17" dist="17961" dir="2700000">
                <a:srgbClr val="677F99"/>
              </a:prstShdw>
            </a:effectLst>
          </p:spPr>
          <p:txBody>
            <a:bodyPr wrap="none" anchor="ctr"/>
            <a:lstStyle/>
            <a:p>
              <a:pPr algn="ctr"/>
              <a:r>
                <a:rPr lang="ja-JP" altLang="en-US" sz="1400">
                  <a:latin typeface="HGP創英角ｺﾞｼｯｸUB" pitchFamily="50" charset="-128"/>
                  <a:ea typeface="HGP創英角ｺﾞｼｯｸUB" pitchFamily="50" charset="-128"/>
                </a:rPr>
                <a:t>各指標</a:t>
              </a:r>
            </a:p>
          </p:txBody>
        </p:sp>
        <p:sp>
          <p:nvSpPr>
            <p:cNvPr id="33812" name="Rectangle 41"/>
            <p:cNvSpPr>
              <a:spLocks noChangeArrowheads="1"/>
            </p:cNvSpPr>
            <p:nvPr/>
          </p:nvSpPr>
          <p:spPr bwMode="auto">
            <a:xfrm>
              <a:off x="3379" y="2199"/>
              <a:ext cx="395" cy="123"/>
            </a:xfrm>
            <a:prstGeom prst="rect">
              <a:avLst/>
            </a:prstGeom>
            <a:gradFill rotWithShape="0">
              <a:gsLst>
                <a:gs pos="0">
                  <a:srgbClr val="ABD3FF"/>
                </a:gs>
                <a:gs pos="100000">
                  <a:srgbClr val="F0F7FF"/>
                </a:gs>
              </a:gsLst>
              <a:lin ang="0" scaled="1"/>
            </a:gradFill>
            <a:ln w="9525">
              <a:noFill/>
              <a:miter lim="800000"/>
              <a:headEnd/>
              <a:tailEnd/>
            </a:ln>
            <a:effectLst>
              <a:prstShdw prst="shdw17" dist="17961" dir="2700000">
                <a:srgbClr val="677F99"/>
              </a:prstShdw>
            </a:effectLst>
          </p:spPr>
          <p:txBody>
            <a:bodyPr wrap="none" anchor="ctr"/>
            <a:lstStyle/>
            <a:p>
              <a:pPr algn="ctr"/>
              <a:r>
                <a:rPr lang="ja-JP" altLang="en-US" sz="1400">
                  <a:latin typeface="HGP創英角ｺﾞｼｯｸUB" pitchFamily="50" charset="-128"/>
                  <a:ea typeface="HGP創英角ｺﾞｼｯｸUB" pitchFamily="50" charset="-128"/>
                </a:rPr>
                <a:t>ロック情報</a:t>
              </a:r>
            </a:p>
          </p:txBody>
        </p:sp>
        <p:sp>
          <p:nvSpPr>
            <p:cNvPr id="33813" name="Rectangle 42"/>
            <p:cNvSpPr>
              <a:spLocks noChangeArrowheads="1"/>
            </p:cNvSpPr>
            <p:nvPr/>
          </p:nvSpPr>
          <p:spPr bwMode="auto">
            <a:xfrm>
              <a:off x="3379" y="2373"/>
              <a:ext cx="395" cy="123"/>
            </a:xfrm>
            <a:prstGeom prst="rect">
              <a:avLst/>
            </a:prstGeom>
            <a:gradFill rotWithShape="0">
              <a:gsLst>
                <a:gs pos="0">
                  <a:srgbClr val="ABD3FF"/>
                </a:gs>
                <a:gs pos="100000">
                  <a:srgbClr val="F0F7FF"/>
                </a:gs>
              </a:gsLst>
              <a:lin ang="0" scaled="1"/>
            </a:gradFill>
            <a:ln w="9525">
              <a:noFill/>
              <a:miter lim="800000"/>
              <a:headEnd/>
              <a:tailEnd/>
            </a:ln>
            <a:effectLst>
              <a:prstShdw prst="shdw17" dist="17961" dir="2700000">
                <a:srgbClr val="677F99"/>
              </a:prstShdw>
            </a:effectLst>
          </p:spPr>
          <p:txBody>
            <a:bodyPr wrap="none" anchor="ctr"/>
            <a:lstStyle/>
            <a:p>
              <a:pPr algn="ctr"/>
              <a:r>
                <a:rPr lang="ja-JP" altLang="en-US" sz="1400">
                  <a:latin typeface="HGP創英角ｺﾞｼｯｸUB" pitchFamily="50" charset="-128"/>
                  <a:ea typeface="HGP創英角ｺﾞｼｯｸUB" pitchFamily="50" charset="-128"/>
                </a:rPr>
                <a:t>比較分析</a:t>
              </a:r>
            </a:p>
          </p:txBody>
        </p:sp>
        <p:sp>
          <p:nvSpPr>
            <p:cNvPr id="33814" name="AutoShape 43"/>
            <p:cNvSpPr>
              <a:spLocks/>
            </p:cNvSpPr>
            <p:nvPr/>
          </p:nvSpPr>
          <p:spPr bwMode="auto">
            <a:xfrm rot="16200000" flipV="1">
              <a:off x="3337" y="1749"/>
              <a:ext cx="91" cy="369"/>
            </a:xfrm>
            <a:prstGeom prst="rightBracket">
              <a:avLst>
                <a:gd name="adj" fmla="val 53277"/>
              </a:avLst>
            </a:prstGeom>
            <a:gradFill rotWithShape="0">
              <a:gsLst>
                <a:gs pos="0">
                  <a:srgbClr val="A4D775"/>
                </a:gs>
                <a:gs pos="100000">
                  <a:srgbClr val="FCFEFB"/>
                </a:gs>
              </a:gsLst>
              <a:lin ang="5400000" scaled="1"/>
            </a:gradFill>
            <a:ln w="6350">
              <a:solidFill>
                <a:srgbClr val="88CC66"/>
              </a:solidFill>
              <a:round/>
              <a:headEnd/>
              <a:tailEnd/>
            </a:ln>
          </p:spPr>
          <p:txBody>
            <a:bodyPr rot="10800000" vert="eaVert" wrap="none" lIns="90000" tIns="46800" rIns="90000" bIns="46800" anchor="ctr"/>
            <a:lstStyle/>
            <a:p>
              <a:pPr algn="ctr" eaLnBrk="0" hangingPunct="0"/>
              <a:r>
                <a:rPr kumimoji="0" lang="ja-JP" altLang="en-US" sz="1400">
                  <a:latin typeface="HGP創英角ｺﾞｼｯｸUB" pitchFamily="50" charset="-128"/>
                  <a:ea typeface="HGP創英角ｺﾞｼｯｸUB" pitchFamily="50" charset="-128"/>
                </a:rPr>
                <a:t>時系列参照</a:t>
              </a:r>
            </a:p>
          </p:txBody>
        </p:sp>
        <p:grpSp>
          <p:nvGrpSpPr>
            <p:cNvPr id="33815" name="Group 44"/>
            <p:cNvGrpSpPr>
              <a:grpSpLocks/>
            </p:cNvGrpSpPr>
            <p:nvPr/>
          </p:nvGrpSpPr>
          <p:grpSpPr bwMode="auto">
            <a:xfrm>
              <a:off x="3261" y="2012"/>
              <a:ext cx="153" cy="149"/>
              <a:chOff x="1839" y="5625"/>
              <a:chExt cx="355" cy="340"/>
            </a:xfrm>
          </p:grpSpPr>
          <p:sp>
            <p:nvSpPr>
              <p:cNvPr id="33825" name="Oval 45"/>
              <p:cNvSpPr>
                <a:spLocks noChangeArrowheads="1"/>
              </p:cNvSpPr>
              <p:nvPr/>
            </p:nvSpPr>
            <p:spPr bwMode="auto">
              <a:xfrm>
                <a:off x="1839" y="5625"/>
                <a:ext cx="355" cy="340"/>
              </a:xfrm>
              <a:prstGeom prst="ellipse">
                <a:avLst/>
              </a:prstGeom>
              <a:gradFill rotWithShape="0">
                <a:gsLst>
                  <a:gs pos="0">
                    <a:srgbClr val="5DA838"/>
                  </a:gs>
                  <a:gs pos="50000">
                    <a:srgbClr val="FFFFFF"/>
                  </a:gs>
                  <a:gs pos="100000">
                    <a:srgbClr val="5DA838"/>
                  </a:gs>
                </a:gsLst>
                <a:lin ang="0" scaled="1"/>
              </a:gradFill>
              <a:ln w="6350">
                <a:noFill/>
                <a:round/>
                <a:headEnd/>
                <a:tailEnd/>
              </a:ln>
            </p:spPr>
            <p:txBody>
              <a:bodyPr wrap="none" lIns="90000" tIns="46800" rIns="90000" bIns="46800" anchor="ctr"/>
              <a:lstStyle/>
              <a:p>
                <a:pPr algn="ctr"/>
                <a:endParaRPr lang="ja-JP" altLang="en-US"/>
              </a:p>
            </p:txBody>
          </p:sp>
          <p:sp>
            <p:nvSpPr>
              <p:cNvPr id="33826" name="Oval 46"/>
              <p:cNvSpPr>
                <a:spLocks noChangeArrowheads="1"/>
              </p:cNvSpPr>
              <p:nvPr/>
            </p:nvSpPr>
            <p:spPr bwMode="auto">
              <a:xfrm>
                <a:off x="1853" y="5640"/>
                <a:ext cx="325" cy="305"/>
              </a:xfrm>
              <a:prstGeom prst="ellipse">
                <a:avLst/>
              </a:prstGeom>
              <a:solidFill>
                <a:srgbClr val="BEE3AB"/>
              </a:solidFill>
              <a:ln w="6350">
                <a:noFill/>
                <a:round/>
                <a:headEnd/>
                <a:tailEnd/>
              </a:ln>
              <a:effectLst>
                <a:prstShdw prst="shdw17" dist="17961" dir="13500000">
                  <a:srgbClr val="728867"/>
                </a:prstShdw>
              </a:effectLst>
            </p:spPr>
            <p:txBody>
              <a:bodyPr wrap="none" lIns="90000" tIns="46800" rIns="90000" bIns="46800" anchor="ctr"/>
              <a:lstStyle/>
              <a:p>
                <a:pPr algn="ctr"/>
                <a:endParaRPr lang="ja-JP" altLang="en-US"/>
              </a:p>
            </p:txBody>
          </p:sp>
        </p:grpSp>
        <p:grpSp>
          <p:nvGrpSpPr>
            <p:cNvPr id="33816" name="Group 47"/>
            <p:cNvGrpSpPr>
              <a:grpSpLocks/>
            </p:cNvGrpSpPr>
            <p:nvPr/>
          </p:nvGrpSpPr>
          <p:grpSpPr bwMode="auto">
            <a:xfrm>
              <a:off x="3261" y="2186"/>
              <a:ext cx="153" cy="149"/>
              <a:chOff x="1839" y="5625"/>
              <a:chExt cx="355" cy="340"/>
            </a:xfrm>
          </p:grpSpPr>
          <p:sp>
            <p:nvSpPr>
              <p:cNvPr id="33823" name="Oval 48"/>
              <p:cNvSpPr>
                <a:spLocks noChangeArrowheads="1"/>
              </p:cNvSpPr>
              <p:nvPr/>
            </p:nvSpPr>
            <p:spPr bwMode="auto">
              <a:xfrm>
                <a:off x="1839" y="5625"/>
                <a:ext cx="355" cy="340"/>
              </a:xfrm>
              <a:prstGeom prst="ellipse">
                <a:avLst/>
              </a:prstGeom>
              <a:gradFill rotWithShape="0">
                <a:gsLst>
                  <a:gs pos="0">
                    <a:srgbClr val="5DA838"/>
                  </a:gs>
                  <a:gs pos="50000">
                    <a:srgbClr val="FFFFFF"/>
                  </a:gs>
                  <a:gs pos="100000">
                    <a:srgbClr val="5DA838"/>
                  </a:gs>
                </a:gsLst>
                <a:lin ang="0" scaled="1"/>
              </a:gradFill>
              <a:ln w="6350">
                <a:noFill/>
                <a:round/>
                <a:headEnd/>
                <a:tailEnd/>
              </a:ln>
            </p:spPr>
            <p:txBody>
              <a:bodyPr wrap="none" lIns="90000" tIns="46800" rIns="90000" bIns="46800" anchor="ctr"/>
              <a:lstStyle/>
              <a:p>
                <a:pPr algn="ctr"/>
                <a:endParaRPr lang="ja-JP" altLang="en-US"/>
              </a:p>
            </p:txBody>
          </p:sp>
          <p:sp>
            <p:nvSpPr>
              <p:cNvPr id="33824" name="Oval 49"/>
              <p:cNvSpPr>
                <a:spLocks noChangeArrowheads="1"/>
              </p:cNvSpPr>
              <p:nvPr/>
            </p:nvSpPr>
            <p:spPr bwMode="auto">
              <a:xfrm>
                <a:off x="1853" y="5640"/>
                <a:ext cx="325" cy="305"/>
              </a:xfrm>
              <a:prstGeom prst="ellipse">
                <a:avLst/>
              </a:prstGeom>
              <a:solidFill>
                <a:srgbClr val="BEE3AB"/>
              </a:solidFill>
              <a:ln w="6350">
                <a:noFill/>
                <a:round/>
                <a:headEnd/>
                <a:tailEnd/>
              </a:ln>
              <a:effectLst>
                <a:prstShdw prst="shdw17" dist="17961" dir="13500000">
                  <a:srgbClr val="728867"/>
                </a:prstShdw>
              </a:effectLst>
            </p:spPr>
            <p:txBody>
              <a:bodyPr wrap="none" lIns="90000" tIns="46800" rIns="90000" bIns="46800" anchor="ctr"/>
              <a:lstStyle/>
              <a:p>
                <a:pPr algn="ctr"/>
                <a:endParaRPr lang="ja-JP" altLang="en-US"/>
              </a:p>
            </p:txBody>
          </p:sp>
        </p:grpSp>
        <p:grpSp>
          <p:nvGrpSpPr>
            <p:cNvPr id="33817" name="Group 50"/>
            <p:cNvGrpSpPr>
              <a:grpSpLocks/>
            </p:cNvGrpSpPr>
            <p:nvPr/>
          </p:nvGrpSpPr>
          <p:grpSpPr bwMode="auto">
            <a:xfrm>
              <a:off x="3261" y="2365"/>
              <a:ext cx="153" cy="149"/>
              <a:chOff x="1839" y="5625"/>
              <a:chExt cx="355" cy="340"/>
            </a:xfrm>
          </p:grpSpPr>
          <p:sp>
            <p:nvSpPr>
              <p:cNvPr id="33821" name="Oval 51"/>
              <p:cNvSpPr>
                <a:spLocks noChangeArrowheads="1"/>
              </p:cNvSpPr>
              <p:nvPr/>
            </p:nvSpPr>
            <p:spPr bwMode="auto">
              <a:xfrm>
                <a:off x="1839" y="5625"/>
                <a:ext cx="355" cy="340"/>
              </a:xfrm>
              <a:prstGeom prst="ellipse">
                <a:avLst/>
              </a:prstGeom>
              <a:gradFill rotWithShape="0">
                <a:gsLst>
                  <a:gs pos="0">
                    <a:srgbClr val="5DA838"/>
                  </a:gs>
                  <a:gs pos="50000">
                    <a:srgbClr val="FFFFFF"/>
                  </a:gs>
                  <a:gs pos="100000">
                    <a:srgbClr val="5DA838"/>
                  </a:gs>
                </a:gsLst>
                <a:lin ang="0" scaled="1"/>
              </a:gradFill>
              <a:ln w="6350">
                <a:noFill/>
                <a:round/>
                <a:headEnd/>
                <a:tailEnd/>
              </a:ln>
            </p:spPr>
            <p:txBody>
              <a:bodyPr wrap="none" lIns="90000" tIns="46800" rIns="90000" bIns="46800" anchor="ctr"/>
              <a:lstStyle/>
              <a:p>
                <a:pPr algn="ctr"/>
                <a:endParaRPr lang="ja-JP" altLang="en-US"/>
              </a:p>
            </p:txBody>
          </p:sp>
          <p:sp>
            <p:nvSpPr>
              <p:cNvPr id="33822" name="Oval 52"/>
              <p:cNvSpPr>
                <a:spLocks noChangeArrowheads="1"/>
              </p:cNvSpPr>
              <p:nvPr/>
            </p:nvSpPr>
            <p:spPr bwMode="auto">
              <a:xfrm>
                <a:off x="1853" y="5640"/>
                <a:ext cx="325" cy="305"/>
              </a:xfrm>
              <a:prstGeom prst="ellipse">
                <a:avLst/>
              </a:prstGeom>
              <a:solidFill>
                <a:srgbClr val="BEE3AB"/>
              </a:solidFill>
              <a:ln w="6350">
                <a:noFill/>
                <a:round/>
                <a:headEnd/>
                <a:tailEnd/>
              </a:ln>
              <a:effectLst>
                <a:prstShdw prst="shdw17" dist="17961" dir="13500000">
                  <a:srgbClr val="728867"/>
                </a:prstShdw>
              </a:effectLst>
            </p:spPr>
            <p:txBody>
              <a:bodyPr wrap="none" lIns="90000" tIns="46800" rIns="90000" bIns="46800" anchor="ctr"/>
              <a:lstStyle/>
              <a:p>
                <a:pPr algn="ctr"/>
                <a:endParaRPr lang="ja-JP" altLang="en-US"/>
              </a:p>
            </p:txBody>
          </p:sp>
        </p:grpSp>
        <p:sp>
          <p:nvSpPr>
            <p:cNvPr id="33818" name="AutoShape 53"/>
            <p:cNvSpPr>
              <a:spLocks noChangeArrowheads="1"/>
            </p:cNvSpPr>
            <p:nvPr/>
          </p:nvSpPr>
          <p:spPr bwMode="auto">
            <a:xfrm>
              <a:off x="3243" y="2024"/>
              <a:ext cx="149" cy="126"/>
            </a:xfrm>
            <a:prstGeom prst="bevel">
              <a:avLst>
                <a:gd name="adj" fmla="val 4722"/>
              </a:avLst>
            </a:prstGeom>
            <a:noFill/>
            <a:ln w="6350">
              <a:noFill/>
              <a:miter lim="800000"/>
              <a:headEnd/>
              <a:tailEnd/>
            </a:ln>
          </p:spPr>
          <p:txBody>
            <a:bodyPr wrap="none" lIns="0" tIns="46800" rIns="0" bIns="46800" anchor="ctr"/>
            <a:lstStyle/>
            <a:p>
              <a:pPr algn="ctr"/>
              <a:endParaRPr lang="ja-JP" altLang="en-US" sz="700">
                <a:latin typeface="HGP創英角ｺﾞｼｯｸUB" pitchFamily="50" charset="-128"/>
                <a:ea typeface="HGP創英角ｺﾞｼｯｸUB" pitchFamily="50" charset="-128"/>
              </a:endParaRPr>
            </a:p>
          </p:txBody>
        </p:sp>
        <p:sp>
          <p:nvSpPr>
            <p:cNvPr id="33819" name="AutoShape 54"/>
            <p:cNvSpPr>
              <a:spLocks noChangeArrowheads="1"/>
            </p:cNvSpPr>
            <p:nvPr/>
          </p:nvSpPr>
          <p:spPr bwMode="auto">
            <a:xfrm>
              <a:off x="3263" y="2199"/>
              <a:ext cx="149" cy="126"/>
            </a:xfrm>
            <a:prstGeom prst="bevel">
              <a:avLst>
                <a:gd name="adj" fmla="val 4722"/>
              </a:avLst>
            </a:prstGeom>
            <a:noFill/>
            <a:ln w="6350">
              <a:noFill/>
              <a:miter lim="800000"/>
              <a:headEnd/>
              <a:tailEnd/>
            </a:ln>
          </p:spPr>
          <p:txBody>
            <a:bodyPr lIns="0" tIns="46800" rIns="0" bIns="46800" anchor="ctr"/>
            <a:lstStyle/>
            <a:p>
              <a:pPr algn="ctr"/>
              <a:endParaRPr lang="ja-JP" altLang="en-US" sz="700">
                <a:latin typeface="HGP創英角ｺﾞｼｯｸUB" pitchFamily="50" charset="-128"/>
                <a:ea typeface="HGP創英角ｺﾞｼｯｸUB" pitchFamily="50" charset="-128"/>
              </a:endParaRPr>
            </a:p>
          </p:txBody>
        </p:sp>
        <p:sp>
          <p:nvSpPr>
            <p:cNvPr id="33820" name="AutoShape 55"/>
            <p:cNvSpPr>
              <a:spLocks noChangeArrowheads="1"/>
            </p:cNvSpPr>
            <p:nvPr/>
          </p:nvSpPr>
          <p:spPr bwMode="auto">
            <a:xfrm>
              <a:off x="3263" y="2373"/>
              <a:ext cx="149" cy="126"/>
            </a:xfrm>
            <a:prstGeom prst="bevel">
              <a:avLst>
                <a:gd name="adj" fmla="val 4722"/>
              </a:avLst>
            </a:prstGeom>
            <a:noFill/>
            <a:ln w="6350">
              <a:noFill/>
              <a:miter lim="800000"/>
              <a:headEnd/>
              <a:tailEnd/>
            </a:ln>
          </p:spPr>
          <p:txBody>
            <a:bodyPr lIns="0" tIns="46800" rIns="0" bIns="46800" anchor="ctr"/>
            <a:lstStyle/>
            <a:p>
              <a:pPr algn="ctr"/>
              <a:endParaRPr lang="ja-JP" altLang="en-US" sz="700">
                <a:latin typeface="HGP創英角ｺﾞｼｯｸUB" pitchFamily="50" charset="-128"/>
                <a:ea typeface="HGP創英角ｺﾞｼｯｸUB" pitchFamily="50" charset="-128"/>
              </a:endParaRPr>
            </a:p>
          </p:txBody>
        </p:sp>
      </p:grpSp>
      <p:sp>
        <p:nvSpPr>
          <p:cNvPr id="1352760" name="AutoShape 56"/>
          <p:cNvSpPr>
            <a:spLocks noChangeArrowheads="1"/>
          </p:cNvSpPr>
          <p:nvPr/>
        </p:nvSpPr>
        <p:spPr bwMode="auto">
          <a:xfrm rot="-5400000">
            <a:off x="1859756" y="5176044"/>
            <a:ext cx="1782763" cy="288925"/>
          </a:xfrm>
          <a:prstGeom prst="parallelogram">
            <a:avLst>
              <a:gd name="adj" fmla="val 180769"/>
            </a:avLst>
          </a:prstGeom>
          <a:solidFill>
            <a:schemeClr val="hlink"/>
          </a:solidFill>
          <a:ln w="12700" algn="ctr">
            <a:noFill/>
            <a:miter lim="800000"/>
            <a:headEnd/>
            <a:tailEnd/>
          </a:ln>
          <a:effectLst>
            <a:prstShdw prst="shdw17" dist="17961" dir="2700000">
              <a:schemeClr val="hlink">
                <a:gamma/>
                <a:shade val="60000"/>
                <a:invGamma/>
              </a:schemeClr>
            </a:prstShdw>
          </a:effectLst>
        </p:spPr>
        <p:txBody>
          <a:bodyPr lIns="90000" tIns="46800" rIns="90000" bIns="46800" anchor="ctr">
            <a:spAutoFit/>
          </a:bodyPr>
          <a:lstStyle/>
          <a:p>
            <a:pPr>
              <a:defRPr/>
            </a:pPr>
            <a:endParaRPr lang="ja-JP" altLang="en-US" dirty="0">
              <a:latin typeface="Arial" charset="0"/>
              <a:ea typeface="ＭＳ Ｐゴシック" charset="-128"/>
            </a:endParaRPr>
          </a:p>
        </p:txBody>
      </p:sp>
      <p:pic>
        <p:nvPicPr>
          <p:cNvPr id="33806" name="Picture 57"/>
          <p:cNvPicPr>
            <a:picLocks noChangeAspect="1" noChangeArrowheads="1"/>
          </p:cNvPicPr>
          <p:nvPr/>
        </p:nvPicPr>
        <p:blipFill>
          <a:blip r:embed="rId4" cstate="print"/>
          <a:srcRect/>
          <a:stretch>
            <a:fillRect/>
          </a:stretch>
        </p:blipFill>
        <p:spPr bwMode="auto">
          <a:xfrm>
            <a:off x="1331913" y="5029200"/>
            <a:ext cx="1449387" cy="712788"/>
          </a:xfrm>
          <a:prstGeom prst="rect">
            <a:avLst/>
          </a:prstGeom>
          <a:noFill/>
          <a:ln w="9525">
            <a:noFill/>
            <a:miter lim="800000"/>
            <a:headEnd/>
            <a:tailEnd/>
          </a:ln>
        </p:spPr>
      </p:pic>
      <p:pic>
        <p:nvPicPr>
          <p:cNvPr id="33807" name="Picture 58" descr="image02"/>
          <p:cNvPicPr>
            <a:picLocks noChangeAspect="1" noChangeArrowheads="1"/>
          </p:cNvPicPr>
          <p:nvPr/>
        </p:nvPicPr>
        <p:blipFill>
          <a:blip r:embed="rId5" cstate="print"/>
          <a:srcRect/>
          <a:stretch>
            <a:fillRect/>
          </a:stretch>
        </p:blipFill>
        <p:spPr bwMode="auto">
          <a:xfrm>
            <a:off x="4787900" y="4594225"/>
            <a:ext cx="3609975" cy="808038"/>
          </a:xfrm>
          <a:prstGeom prst="rect">
            <a:avLst/>
          </a:prstGeom>
          <a:noFill/>
          <a:ln w="9525">
            <a:solidFill>
              <a:schemeClr val="accent2"/>
            </a:solidFill>
            <a:miter lim="800000"/>
            <a:headEnd/>
            <a:tailEnd/>
          </a:ln>
        </p:spPr>
      </p:pic>
      <p:sp>
        <p:nvSpPr>
          <p:cNvPr id="1352763" name="AutoShape 59"/>
          <p:cNvSpPr>
            <a:spLocks noChangeArrowheads="1"/>
          </p:cNvSpPr>
          <p:nvPr/>
        </p:nvSpPr>
        <p:spPr bwMode="auto">
          <a:xfrm>
            <a:off x="3429000" y="4732338"/>
            <a:ext cx="1109663" cy="511175"/>
          </a:xfrm>
          <a:prstGeom prst="rightArrow">
            <a:avLst>
              <a:gd name="adj1" fmla="val 63722"/>
              <a:gd name="adj2" fmla="val 41979"/>
            </a:avLst>
          </a:prstGeom>
          <a:gradFill rotWithShape="1">
            <a:gsLst>
              <a:gs pos="0">
                <a:schemeClr val="accent2">
                  <a:gamma/>
                  <a:tint val="0"/>
                  <a:invGamma/>
                </a:schemeClr>
              </a:gs>
              <a:gs pos="100000">
                <a:schemeClr val="accent2"/>
              </a:gs>
            </a:gsLst>
            <a:lin ang="0" scaled="1"/>
          </a:gradFill>
          <a:ln w="19050">
            <a:solidFill>
              <a:schemeClr val="accent2"/>
            </a:solidFill>
            <a:miter lim="800000"/>
            <a:headEnd/>
            <a:tailEnd/>
          </a:ln>
          <a:effectLst/>
        </p:spPr>
        <p:txBody>
          <a:bodyPr wrap="none" anchor="ctr"/>
          <a:lstStyle/>
          <a:p>
            <a:pPr>
              <a:defRPr/>
            </a:pPr>
            <a:endParaRPr lang="ja-JP" altLang="en-US" dirty="0">
              <a:latin typeface="Arial" charset="0"/>
              <a:ea typeface="ＭＳ Ｐゴシック" charset="-128"/>
            </a:endParaRPr>
          </a:p>
        </p:txBody>
      </p:sp>
      <p:sp>
        <p:nvSpPr>
          <p:cNvPr id="1352764" name="Text Box 60"/>
          <p:cNvSpPr txBox="1">
            <a:spLocks noChangeArrowheads="1"/>
          </p:cNvSpPr>
          <p:nvPr/>
        </p:nvSpPr>
        <p:spPr bwMode="auto">
          <a:xfrm>
            <a:off x="5957888" y="5530850"/>
            <a:ext cx="2419350" cy="404813"/>
          </a:xfrm>
          <a:prstGeom prst="rect">
            <a:avLst/>
          </a:prstGeom>
          <a:noFill/>
          <a:ln w="38100" cmpd="dbl" algn="ctr">
            <a:solidFill>
              <a:schemeClr val="hlink"/>
            </a:solidFill>
            <a:miter lim="800000"/>
            <a:headEnd/>
            <a:tailEnd/>
          </a:ln>
          <a:effectLst>
            <a:prstShdw prst="shdw17" dist="17961" dir="2700000">
              <a:schemeClr val="hlink">
                <a:gamma/>
                <a:shade val="60000"/>
                <a:invGamma/>
              </a:schemeClr>
            </a:prstShdw>
          </a:effectLst>
        </p:spPr>
        <p:txBody>
          <a:bodyPr wrap="none" lIns="90000" tIns="46800" rIns="90000" bIns="46800">
            <a:spAutoFit/>
          </a:bodyPr>
          <a:lstStyle/>
          <a:p>
            <a:pPr eaLnBrk="0" hangingPunct="0">
              <a:defRPr/>
            </a:pPr>
            <a:r>
              <a:rPr kumimoji="0" lang="ja-JP" altLang="en-US" dirty="0">
                <a:latin typeface="HGP創英角ｺﾞｼｯｸUB" pitchFamily="50" charset="-128"/>
                <a:ea typeface="HGP創英角ｺﾞｼｯｸUB" pitchFamily="50" charset="-128"/>
              </a:rPr>
              <a:t>一時点での断面を再現</a:t>
            </a:r>
          </a:p>
        </p:txBody>
      </p:sp>
      <p:sp>
        <p:nvSpPr>
          <p:cNvPr id="33810" name="Rectangle 62"/>
          <p:cNvSpPr>
            <a:spLocks noChangeArrowheads="1"/>
          </p:cNvSpPr>
          <p:nvPr/>
        </p:nvSpPr>
        <p:spPr bwMode="auto">
          <a:xfrm>
            <a:off x="336550" y="195263"/>
            <a:ext cx="6035675" cy="425450"/>
          </a:xfrm>
          <a:prstGeom prst="rect">
            <a:avLst/>
          </a:prstGeom>
          <a:noFill/>
          <a:ln w="9525">
            <a:noFill/>
            <a:miter lim="800000"/>
            <a:headEnd/>
            <a:tailEnd/>
          </a:ln>
        </p:spPr>
        <p:txBody>
          <a:bodyPr wrap="none" anchor="ctr"/>
          <a:lstStyle/>
          <a:p>
            <a:r>
              <a:rPr lang="en-US" altLang="ja-JP" sz="2400">
                <a:latin typeface="HGP創英角ｺﾞｼｯｸUB" pitchFamily="50" charset="-128"/>
                <a:ea typeface="HGP創英角ｺﾞｼｯｸUB" pitchFamily="50" charset="-128"/>
              </a:rPr>
              <a:t>MaxGauge</a:t>
            </a:r>
            <a:r>
              <a:rPr lang="ja-JP" altLang="en-US" sz="2400">
                <a:latin typeface="HGP創英角ｺﾞｼｯｸUB" pitchFamily="50" charset="-128"/>
                <a:ea typeface="HGP創英角ｺﾞｼｯｸUB" pitchFamily="50" charset="-128"/>
              </a:rPr>
              <a:t>が収集するデータ</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030538" y="1285875"/>
            <a:ext cx="5915025" cy="311150"/>
          </a:xfrm>
          <a:prstGeom prst="rect">
            <a:avLst/>
          </a:prstGeom>
          <a:noFill/>
          <a:ln w="9525">
            <a:noFill/>
            <a:miter lim="800000"/>
            <a:headEnd/>
            <a:tailEnd/>
          </a:ln>
        </p:spPr>
        <p:txBody>
          <a:bodyPr>
            <a:spAutoFit/>
          </a:bodyPr>
          <a:lstStyle/>
          <a:p>
            <a:pPr marL="285750" indent="-285750">
              <a:lnSpc>
                <a:spcPct val="120000"/>
              </a:lnSpc>
              <a:spcBef>
                <a:spcPct val="50000"/>
              </a:spcBef>
              <a:buFontTx/>
              <a:buBlip>
                <a:blip r:embed="rId2"/>
              </a:buBlip>
            </a:pPr>
            <a:r>
              <a:rPr lang="ja-JP" altLang="en-US" sz="1200">
                <a:latin typeface="HGP創英角ｺﾞｼｯｸUB" pitchFamily="50" charset="-128"/>
                <a:ea typeface="HGP創英角ｺﾞｼｯｸUB" pitchFamily="50" charset="-128"/>
              </a:rPr>
              <a:t>オラクル性能及び待機情報を秒単位でロギングして</a:t>
            </a:r>
            <a:r>
              <a:rPr lang="en-US" altLang="ja-JP" sz="1200">
                <a:latin typeface="HGP創英角ｺﾞｼｯｸUB" pitchFamily="50" charset="-128"/>
                <a:ea typeface="HGP創英角ｺﾞｼｯｸUB" pitchFamily="50" charset="-128"/>
              </a:rPr>
              <a:t>1</a:t>
            </a:r>
            <a:r>
              <a:rPr lang="ja-JP" altLang="en-US" sz="1200">
                <a:latin typeface="HGP創英角ｺﾞｼｯｸUB" pitchFamily="50" charset="-128"/>
                <a:ea typeface="HGP創英角ｺﾞｼｯｸUB" pitchFamily="50" charset="-128"/>
              </a:rPr>
              <a:t>分間隔で保存します。</a:t>
            </a:r>
          </a:p>
        </p:txBody>
      </p:sp>
      <p:sp>
        <p:nvSpPr>
          <p:cNvPr id="34819" name="Rectangle 3"/>
          <p:cNvSpPr>
            <a:spLocks noChangeArrowheads="1"/>
          </p:cNvSpPr>
          <p:nvPr/>
        </p:nvSpPr>
        <p:spPr bwMode="auto">
          <a:xfrm>
            <a:off x="436563" y="4643438"/>
            <a:ext cx="2460625" cy="433387"/>
          </a:xfrm>
          <a:prstGeom prst="rect">
            <a:avLst/>
          </a:prstGeom>
          <a:solidFill>
            <a:srgbClr val="339933"/>
          </a:solidFill>
          <a:ln w="3175" cap="rnd" algn="ctr">
            <a:noFill/>
            <a:prstDash val="sysDot"/>
            <a:miter lim="800000"/>
            <a:headEnd/>
            <a:tailEnd/>
          </a:ln>
        </p:spPr>
        <p:txBody>
          <a:bodyPr tIns="27432" bIns="27432" anchor="ctr">
            <a:spAutoFit/>
          </a:bodyPr>
          <a:lstStyle/>
          <a:p>
            <a:endParaRPr lang="ja-JP" altLang="en-US"/>
          </a:p>
        </p:txBody>
      </p:sp>
      <p:sp>
        <p:nvSpPr>
          <p:cNvPr id="34820" name="Rectangle 4"/>
          <p:cNvSpPr>
            <a:spLocks noChangeArrowheads="1"/>
          </p:cNvSpPr>
          <p:nvPr/>
        </p:nvSpPr>
        <p:spPr bwMode="auto">
          <a:xfrm>
            <a:off x="2963863" y="4643438"/>
            <a:ext cx="5916612" cy="433387"/>
          </a:xfrm>
          <a:prstGeom prst="rect">
            <a:avLst/>
          </a:prstGeom>
          <a:solidFill>
            <a:srgbClr val="00CC66"/>
          </a:solidFill>
          <a:ln w="3175" cap="rnd" algn="ctr">
            <a:noFill/>
            <a:prstDash val="sysDot"/>
            <a:miter lim="800000"/>
            <a:headEnd/>
            <a:tailEnd/>
          </a:ln>
        </p:spPr>
        <p:txBody>
          <a:bodyPr tIns="27432" bIns="27432" anchor="ctr">
            <a:spAutoFit/>
          </a:bodyPr>
          <a:lstStyle/>
          <a:p>
            <a:endParaRPr lang="ja-JP" altLang="en-US"/>
          </a:p>
        </p:txBody>
      </p:sp>
      <p:sp>
        <p:nvSpPr>
          <p:cNvPr id="34821" name="Rectangle 5"/>
          <p:cNvSpPr>
            <a:spLocks noChangeArrowheads="1"/>
          </p:cNvSpPr>
          <p:nvPr/>
        </p:nvSpPr>
        <p:spPr bwMode="auto">
          <a:xfrm>
            <a:off x="436563" y="857250"/>
            <a:ext cx="2460625" cy="433388"/>
          </a:xfrm>
          <a:prstGeom prst="rect">
            <a:avLst/>
          </a:prstGeom>
          <a:solidFill>
            <a:srgbClr val="0000CC"/>
          </a:solidFill>
          <a:ln w="3175" cap="rnd" algn="ctr">
            <a:noFill/>
            <a:prstDash val="sysDot"/>
            <a:miter lim="800000"/>
            <a:headEnd/>
            <a:tailEnd/>
          </a:ln>
        </p:spPr>
        <p:txBody>
          <a:bodyPr tIns="27432" bIns="27432" anchor="ctr">
            <a:spAutoFit/>
          </a:bodyPr>
          <a:lstStyle/>
          <a:p>
            <a:endParaRPr lang="ja-JP" altLang="en-US"/>
          </a:p>
        </p:txBody>
      </p:sp>
      <p:sp>
        <p:nvSpPr>
          <p:cNvPr id="34822" name="Rectangle 6"/>
          <p:cNvSpPr>
            <a:spLocks noChangeArrowheads="1"/>
          </p:cNvSpPr>
          <p:nvPr/>
        </p:nvSpPr>
        <p:spPr bwMode="auto">
          <a:xfrm>
            <a:off x="2963863" y="857250"/>
            <a:ext cx="5916612" cy="431800"/>
          </a:xfrm>
          <a:prstGeom prst="rect">
            <a:avLst/>
          </a:prstGeom>
          <a:solidFill>
            <a:srgbClr val="0066FF"/>
          </a:solidFill>
          <a:ln w="3175" cap="rnd" algn="ctr">
            <a:noFill/>
            <a:prstDash val="sysDot"/>
            <a:miter lim="800000"/>
            <a:headEnd/>
            <a:tailEnd/>
          </a:ln>
        </p:spPr>
        <p:txBody>
          <a:bodyPr tIns="27432" bIns="27432" anchor="ctr">
            <a:spAutoFit/>
          </a:bodyPr>
          <a:lstStyle/>
          <a:p>
            <a:endParaRPr lang="ja-JP" altLang="en-US"/>
          </a:p>
        </p:txBody>
      </p:sp>
      <p:sp>
        <p:nvSpPr>
          <p:cNvPr id="34823" name="Rectangle 7"/>
          <p:cNvSpPr>
            <a:spLocks noChangeArrowheads="1"/>
          </p:cNvSpPr>
          <p:nvPr/>
        </p:nvSpPr>
        <p:spPr bwMode="auto">
          <a:xfrm>
            <a:off x="436563" y="2303463"/>
            <a:ext cx="2460625" cy="433387"/>
          </a:xfrm>
          <a:prstGeom prst="rect">
            <a:avLst/>
          </a:prstGeom>
          <a:solidFill>
            <a:srgbClr val="006699"/>
          </a:solidFill>
          <a:ln w="3175" cap="rnd" algn="ctr">
            <a:noFill/>
            <a:prstDash val="sysDot"/>
            <a:miter lim="800000"/>
            <a:headEnd/>
            <a:tailEnd/>
          </a:ln>
        </p:spPr>
        <p:txBody>
          <a:bodyPr tIns="27432" bIns="27432" anchor="ctr">
            <a:spAutoFit/>
          </a:bodyPr>
          <a:lstStyle/>
          <a:p>
            <a:endParaRPr lang="ja-JP" altLang="en-US"/>
          </a:p>
        </p:txBody>
      </p:sp>
      <p:sp>
        <p:nvSpPr>
          <p:cNvPr id="34824" name="Rectangle 8"/>
          <p:cNvSpPr>
            <a:spLocks noChangeArrowheads="1"/>
          </p:cNvSpPr>
          <p:nvPr/>
        </p:nvSpPr>
        <p:spPr bwMode="auto">
          <a:xfrm>
            <a:off x="2963863" y="2303463"/>
            <a:ext cx="5916612" cy="433387"/>
          </a:xfrm>
          <a:prstGeom prst="rect">
            <a:avLst/>
          </a:prstGeom>
          <a:solidFill>
            <a:srgbClr val="3399FF"/>
          </a:solidFill>
          <a:ln w="3175" cap="rnd" algn="ctr">
            <a:noFill/>
            <a:prstDash val="sysDot"/>
            <a:miter lim="800000"/>
            <a:headEnd/>
            <a:tailEnd/>
          </a:ln>
        </p:spPr>
        <p:txBody>
          <a:bodyPr tIns="27432" bIns="27432" anchor="ctr">
            <a:spAutoFit/>
          </a:bodyPr>
          <a:lstStyle/>
          <a:p>
            <a:endParaRPr lang="ja-JP" altLang="en-US"/>
          </a:p>
        </p:txBody>
      </p:sp>
      <p:sp>
        <p:nvSpPr>
          <p:cNvPr id="34825" name="Text Box 9"/>
          <p:cNvSpPr txBox="1">
            <a:spLocks noChangeArrowheads="1"/>
          </p:cNvSpPr>
          <p:nvPr/>
        </p:nvSpPr>
        <p:spPr bwMode="auto">
          <a:xfrm>
            <a:off x="436563" y="869950"/>
            <a:ext cx="2460625" cy="387350"/>
          </a:xfrm>
          <a:prstGeom prst="rect">
            <a:avLst/>
          </a:prstGeom>
          <a:noFill/>
          <a:ln w="9525">
            <a:noFill/>
            <a:miter lim="800000"/>
            <a:headEnd/>
            <a:tailEnd/>
          </a:ln>
        </p:spPr>
        <p:txBody>
          <a:bodyPr>
            <a:spAutoFit/>
          </a:bodyPr>
          <a:lstStyle/>
          <a:p>
            <a:pPr marL="285750" indent="-285750">
              <a:lnSpc>
                <a:spcPct val="120000"/>
              </a:lnSpc>
              <a:spcBef>
                <a:spcPct val="50000"/>
              </a:spcBef>
            </a:pPr>
            <a:r>
              <a:rPr lang="en-US" altLang="ja-JP" sz="1600">
                <a:solidFill>
                  <a:schemeClr val="bg1"/>
                </a:solidFill>
                <a:latin typeface="HGP創英角ｺﾞｼｯｸUB" pitchFamily="50" charset="-128"/>
                <a:ea typeface="HGP創英角ｺﾞｼｯｸUB" pitchFamily="50" charset="-128"/>
              </a:rPr>
              <a:t>1</a:t>
            </a:r>
            <a:r>
              <a:rPr lang="ja-JP" altLang="en-US" sz="1600">
                <a:solidFill>
                  <a:schemeClr val="bg1"/>
                </a:solidFill>
                <a:latin typeface="HGP創英角ｺﾞｼｯｸUB" pitchFamily="50" charset="-128"/>
                <a:ea typeface="HGP創英角ｺﾞｼｯｸUB" pitchFamily="50" charset="-128"/>
              </a:rPr>
              <a:t>分間隔ロギングデータ</a:t>
            </a:r>
          </a:p>
        </p:txBody>
      </p:sp>
      <p:sp>
        <p:nvSpPr>
          <p:cNvPr id="34826" name="Text Box 10"/>
          <p:cNvSpPr txBox="1">
            <a:spLocks noChangeArrowheads="1"/>
          </p:cNvSpPr>
          <p:nvPr/>
        </p:nvSpPr>
        <p:spPr bwMode="auto">
          <a:xfrm>
            <a:off x="3030538" y="869950"/>
            <a:ext cx="6113462" cy="387350"/>
          </a:xfrm>
          <a:prstGeom prst="rect">
            <a:avLst/>
          </a:prstGeom>
          <a:noFill/>
          <a:ln w="9525">
            <a:noFill/>
            <a:miter lim="800000"/>
            <a:headEnd/>
            <a:tailEnd/>
          </a:ln>
        </p:spPr>
        <p:txBody>
          <a:bodyPr>
            <a:spAutoFit/>
          </a:bodyPr>
          <a:lstStyle/>
          <a:p>
            <a:pPr>
              <a:lnSpc>
                <a:spcPct val="120000"/>
              </a:lnSpc>
              <a:spcBef>
                <a:spcPct val="50000"/>
              </a:spcBef>
            </a:pPr>
            <a:r>
              <a:rPr lang="ja-JP" altLang="en-US" sz="1600">
                <a:solidFill>
                  <a:schemeClr val="bg1"/>
                </a:solidFill>
                <a:latin typeface="HGP創英角ｺﾞｼｯｸUB" pitchFamily="50" charset="-128"/>
                <a:ea typeface="HGP創英角ｺﾞｼｯｸUB" pitchFamily="50" charset="-128"/>
              </a:rPr>
              <a:t>性能統計指標、待機指標、</a:t>
            </a:r>
            <a:r>
              <a:rPr lang="en-US" altLang="ja-JP" sz="1600">
                <a:solidFill>
                  <a:schemeClr val="bg1"/>
                </a:solidFill>
                <a:latin typeface="HGP創英角ｺﾞｼｯｸUB" pitchFamily="50" charset="-128"/>
                <a:ea typeface="HGP創英角ｺﾞｼｯｸUB" pitchFamily="50" charset="-128"/>
              </a:rPr>
              <a:t>O/S</a:t>
            </a:r>
            <a:r>
              <a:rPr lang="ja-JP" altLang="en-US" sz="1600">
                <a:solidFill>
                  <a:schemeClr val="bg1"/>
                </a:solidFill>
                <a:latin typeface="HGP創英角ｺﾞｼｯｸUB" pitchFamily="50" charset="-128"/>
                <a:ea typeface="HGP創英角ｺﾞｼｯｸUB" pitchFamily="50" charset="-128"/>
              </a:rPr>
              <a:t>性能指標、トッププロセス情報</a:t>
            </a:r>
          </a:p>
        </p:txBody>
      </p:sp>
      <p:sp>
        <p:nvSpPr>
          <p:cNvPr id="34827" name="Text Box 11"/>
          <p:cNvSpPr txBox="1">
            <a:spLocks noChangeArrowheads="1"/>
          </p:cNvSpPr>
          <p:nvPr/>
        </p:nvSpPr>
        <p:spPr bwMode="auto">
          <a:xfrm>
            <a:off x="3030538" y="1504950"/>
            <a:ext cx="5915025" cy="311150"/>
          </a:xfrm>
          <a:prstGeom prst="rect">
            <a:avLst/>
          </a:prstGeom>
          <a:noFill/>
          <a:ln w="9525">
            <a:noFill/>
            <a:miter lim="800000"/>
            <a:headEnd/>
            <a:tailEnd/>
          </a:ln>
        </p:spPr>
        <p:txBody>
          <a:bodyPr>
            <a:spAutoFit/>
          </a:bodyPr>
          <a:lstStyle/>
          <a:p>
            <a:pPr marL="285750" indent="-285750">
              <a:lnSpc>
                <a:spcPct val="120000"/>
              </a:lnSpc>
              <a:spcBef>
                <a:spcPct val="50000"/>
              </a:spcBef>
              <a:buFontTx/>
              <a:buBlip>
                <a:blip r:embed="rId2"/>
              </a:buBlip>
            </a:pPr>
            <a:r>
              <a:rPr lang="ja-JP" altLang="en-US" sz="1200">
                <a:latin typeface="HGP創英角ｺﾞｼｯｸUB" pitchFamily="50" charset="-128"/>
                <a:ea typeface="HGP創英角ｺﾞｼｯｸUB" pitchFamily="50" charset="-128"/>
              </a:rPr>
              <a:t>システムの</a:t>
            </a:r>
            <a:r>
              <a:rPr lang="en-US" altLang="ja-JP" sz="1200">
                <a:latin typeface="HGP創英角ｺﾞｼｯｸUB" pitchFamily="50" charset="-128"/>
                <a:ea typeface="HGP創英角ｺﾞｼｯｸUB" pitchFamily="50" charset="-128"/>
              </a:rPr>
              <a:t>O/S</a:t>
            </a:r>
            <a:r>
              <a:rPr lang="ja-JP" altLang="en-US" sz="1200">
                <a:latin typeface="HGP創英角ｺﾞｼｯｸUB" pitchFamily="50" charset="-128"/>
                <a:ea typeface="HGP創英角ｺﾞｼｯｸUB" pitchFamily="50" charset="-128"/>
              </a:rPr>
              <a:t>性能情報を</a:t>
            </a:r>
            <a:r>
              <a:rPr lang="en-US" altLang="ja-JP" sz="1200">
                <a:latin typeface="HGP創英角ｺﾞｼｯｸUB" pitchFamily="50" charset="-128"/>
                <a:ea typeface="HGP創英角ｺﾞｼｯｸUB" pitchFamily="50" charset="-128"/>
              </a:rPr>
              <a:t>1</a:t>
            </a:r>
            <a:r>
              <a:rPr lang="ja-JP" altLang="en-US" sz="1200">
                <a:latin typeface="HGP創英角ｺﾞｼｯｸUB" pitchFamily="50" charset="-128"/>
                <a:ea typeface="HGP創英角ｺﾞｼｯｸUB" pitchFamily="50" charset="-128"/>
              </a:rPr>
              <a:t>分単位で保存します。</a:t>
            </a:r>
          </a:p>
        </p:txBody>
      </p:sp>
      <p:sp>
        <p:nvSpPr>
          <p:cNvPr id="34828" name="Text Box 12"/>
          <p:cNvSpPr txBox="1">
            <a:spLocks noChangeArrowheads="1"/>
          </p:cNvSpPr>
          <p:nvPr/>
        </p:nvSpPr>
        <p:spPr bwMode="auto">
          <a:xfrm>
            <a:off x="3030538" y="1725613"/>
            <a:ext cx="5915025" cy="531812"/>
          </a:xfrm>
          <a:prstGeom prst="rect">
            <a:avLst/>
          </a:prstGeom>
          <a:noFill/>
          <a:ln w="9525">
            <a:noFill/>
            <a:miter lim="800000"/>
            <a:headEnd/>
            <a:tailEnd/>
          </a:ln>
        </p:spPr>
        <p:txBody>
          <a:bodyPr>
            <a:spAutoFit/>
          </a:bodyPr>
          <a:lstStyle/>
          <a:p>
            <a:pPr marL="285750" indent="-285750">
              <a:lnSpc>
                <a:spcPct val="120000"/>
              </a:lnSpc>
              <a:spcBef>
                <a:spcPct val="50000"/>
              </a:spcBef>
              <a:buFontTx/>
              <a:buBlip>
                <a:blip r:embed="rId2"/>
              </a:buBlip>
            </a:pPr>
            <a:r>
              <a:rPr lang="ja-JP" altLang="en-US" sz="1200">
                <a:latin typeface="HGP創英角ｺﾞｼｯｸUB" pitchFamily="50" charset="-128"/>
                <a:ea typeface="HGP創英角ｺﾞｼｯｸUB" pitchFamily="50" charset="-128"/>
              </a:rPr>
              <a:t>システム全体のトップ・プロセス情報</a:t>
            </a:r>
            <a:r>
              <a:rPr lang="en-US" altLang="ja-JP" sz="1200">
                <a:latin typeface="HGP創英角ｺﾞｼｯｸUB" pitchFamily="50" charset="-128"/>
                <a:ea typeface="HGP創英角ｺﾞｼｯｸUB" pitchFamily="50" charset="-128"/>
              </a:rPr>
              <a:t>(</a:t>
            </a:r>
            <a:r>
              <a:rPr lang="ja-JP" altLang="en-US" sz="1200">
                <a:latin typeface="HGP創英角ｺﾞｼｯｸUB" pitchFamily="50" charset="-128"/>
                <a:ea typeface="HGP創英角ｺﾞｼｯｸUB" pitchFamily="50" charset="-128"/>
              </a:rPr>
              <a:t>プロセス</a:t>
            </a:r>
            <a:r>
              <a:rPr lang="en-US" altLang="ja-JP" sz="1200">
                <a:latin typeface="HGP創英角ｺﾞｼｯｸUB" pitchFamily="50" charset="-128"/>
                <a:ea typeface="HGP創英角ｺﾞｼｯｸUB" pitchFamily="50" charset="-128"/>
              </a:rPr>
              <a:t>ID</a:t>
            </a:r>
            <a:r>
              <a:rPr lang="ja-JP" altLang="en-US" sz="1200">
                <a:latin typeface="HGP創英角ｺﾞｼｯｸUB" pitchFamily="50" charset="-128"/>
                <a:ea typeface="HGP創英角ｺﾞｼｯｸUB" pitchFamily="50" charset="-128"/>
              </a:rPr>
              <a:t>、プロセス名、アーギュメント、</a:t>
            </a:r>
            <a:r>
              <a:rPr lang="en-US" altLang="ja-JP" sz="1200">
                <a:latin typeface="HGP創英角ｺﾞｼｯｸUB" pitchFamily="50" charset="-128"/>
                <a:ea typeface="HGP創英角ｺﾞｼｯｸUB" pitchFamily="50" charset="-128"/>
              </a:rPr>
              <a:t>CPU</a:t>
            </a:r>
            <a:r>
              <a:rPr lang="ja-JP" altLang="en-US" sz="1200">
                <a:latin typeface="HGP創英角ｺﾞｼｯｸUB" pitchFamily="50" charset="-128"/>
                <a:ea typeface="HGP創英角ｺﾞｼｯｸUB" pitchFamily="50" charset="-128"/>
              </a:rPr>
              <a:t>使用率、メモリー使用率など</a:t>
            </a:r>
            <a:r>
              <a:rPr lang="en-US" altLang="ja-JP" sz="1200">
                <a:latin typeface="HGP創英角ｺﾞｼｯｸUB" pitchFamily="50" charset="-128"/>
                <a:ea typeface="HGP創英角ｺﾞｼｯｸUB" pitchFamily="50" charset="-128"/>
              </a:rPr>
              <a:t>)</a:t>
            </a:r>
            <a:r>
              <a:rPr lang="ja-JP" altLang="en-US" sz="1200">
                <a:latin typeface="HGP創英角ｺﾞｼｯｸUB" pitchFamily="50" charset="-128"/>
                <a:ea typeface="HGP創英角ｺﾞｼｯｸUB" pitchFamily="50" charset="-128"/>
              </a:rPr>
              <a:t>を保存します。</a:t>
            </a:r>
          </a:p>
        </p:txBody>
      </p:sp>
      <p:sp>
        <p:nvSpPr>
          <p:cNvPr id="34829" name="Text Box 13"/>
          <p:cNvSpPr txBox="1">
            <a:spLocks noChangeArrowheads="1"/>
          </p:cNvSpPr>
          <p:nvPr/>
        </p:nvSpPr>
        <p:spPr bwMode="auto">
          <a:xfrm>
            <a:off x="436563" y="2316163"/>
            <a:ext cx="2460625" cy="387350"/>
          </a:xfrm>
          <a:prstGeom prst="rect">
            <a:avLst/>
          </a:prstGeom>
          <a:noFill/>
          <a:ln w="9525">
            <a:noFill/>
            <a:miter lim="800000"/>
            <a:headEnd/>
            <a:tailEnd/>
          </a:ln>
        </p:spPr>
        <p:txBody>
          <a:bodyPr>
            <a:spAutoFit/>
          </a:bodyPr>
          <a:lstStyle/>
          <a:p>
            <a:pPr marL="285750" indent="-285750">
              <a:lnSpc>
                <a:spcPct val="120000"/>
              </a:lnSpc>
              <a:spcBef>
                <a:spcPct val="50000"/>
              </a:spcBef>
            </a:pPr>
            <a:r>
              <a:rPr lang="en-US" altLang="ja-JP" sz="1600">
                <a:solidFill>
                  <a:schemeClr val="bg1"/>
                </a:solidFill>
                <a:latin typeface="HGP創英角ｺﾞｼｯｸUB" pitchFamily="50" charset="-128"/>
                <a:ea typeface="HGP創英角ｺﾞｼｯｸUB" pitchFamily="50" charset="-128"/>
              </a:rPr>
              <a:t>1</a:t>
            </a:r>
            <a:r>
              <a:rPr lang="ja-JP" altLang="en-US" sz="1600">
                <a:solidFill>
                  <a:schemeClr val="bg1"/>
                </a:solidFill>
                <a:latin typeface="HGP創英角ｺﾞｼｯｸUB" pitchFamily="50" charset="-128"/>
                <a:ea typeface="HGP創英角ｺﾞｼｯｸUB" pitchFamily="50" charset="-128"/>
              </a:rPr>
              <a:t>秒間隔ロギングデータ</a:t>
            </a:r>
          </a:p>
        </p:txBody>
      </p:sp>
      <p:sp>
        <p:nvSpPr>
          <p:cNvPr id="34830" name="Text Box 14"/>
          <p:cNvSpPr txBox="1">
            <a:spLocks noChangeArrowheads="1"/>
          </p:cNvSpPr>
          <p:nvPr/>
        </p:nvSpPr>
        <p:spPr bwMode="auto">
          <a:xfrm>
            <a:off x="3030538" y="2344738"/>
            <a:ext cx="5781675" cy="387350"/>
          </a:xfrm>
          <a:prstGeom prst="rect">
            <a:avLst/>
          </a:prstGeom>
          <a:noFill/>
          <a:ln w="9525">
            <a:noFill/>
            <a:miter lim="800000"/>
            <a:headEnd/>
            <a:tailEnd/>
          </a:ln>
        </p:spPr>
        <p:txBody>
          <a:bodyPr>
            <a:spAutoFit/>
          </a:bodyPr>
          <a:lstStyle/>
          <a:p>
            <a:pPr marL="285750" indent="-285750">
              <a:lnSpc>
                <a:spcPct val="120000"/>
              </a:lnSpc>
              <a:spcBef>
                <a:spcPct val="50000"/>
              </a:spcBef>
            </a:pPr>
            <a:r>
              <a:rPr lang="ja-JP" altLang="en-US" sz="1600">
                <a:solidFill>
                  <a:schemeClr val="bg1"/>
                </a:solidFill>
                <a:latin typeface="HGP創英角ｺﾞｼｯｸUB" pitchFamily="50" charset="-128"/>
                <a:ea typeface="HGP創英角ｺﾞｼｯｸUB" pitchFamily="50" charset="-128"/>
              </a:rPr>
              <a:t>ロック情報、アクティブ・セッション情報</a:t>
            </a:r>
          </a:p>
        </p:txBody>
      </p:sp>
      <p:sp>
        <p:nvSpPr>
          <p:cNvPr id="34831" name="Text Box 15"/>
          <p:cNvSpPr txBox="1">
            <a:spLocks noChangeArrowheads="1"/>
          </p:cNvSpPr>
          <p:nvPr/>
        </p:nvSpPr>
        <p:spPr bwMode="auto">
          <a:xfrm>
            <a:off x="3030538" y="2714625"/>
            <a:ext cx="5915025" cy="311150"/>
          </a:xfrm>
          <a:prstGeom prst="rect">
            <a:avLst/>
          </a:prstGeom>
          <a:noFill/>
          <a:ln w="9525">
            <a:noFill/>
            <a:miter lim="800000"/>
            <a:headEnd/>
            <a:tailEnd/>
          </a:ln>
        </p:spPr>
        <p:txBody>
          <a:bodyPr>
            <a:spAutoFit/>
          </a:bodyPr>
          <a:lstStyle/>
          <a:p>
            <a:pPr marL="285750" indent="-285750">
              <a:lnSpc>
                <a:spcPct val="120000"/>
              </a:lnSpc>
              <a:spcBef>
                <a:spcPct val="50000"/>
              </a:spcBef>
              <a:buFontTx/>
              <a:buBlip>
                <a:blip r:embed="rId2"/>
              </a:buBlip>
            </a:pPr>
            <a:r>
              <a:rPr lang="ja-JP" altLang="en-US" sz="1200">
                <a:latin typeface="HGP創英角ｺﾞｼｯｸUB" pitchFamily="50" charset="-128"/>
                <a:ea typeface="HGP創英角ｺﾞｼｯｸUB" pitchFamily="50" charset="-128"/>
              </a:rPr>
              <a:t>ロックの発生履歴を秒単位で保存します。</a:t>
            </a:r>
          </a:p>
        </p:txBody>
      </p:sp>
      <p:sp>
        <p:nvSpPr>
          <p:cNvPr id="34832" name="Text Box 16"/>
          <p:cNvSpPr txBox="1">
            <a:spLocks noChangeArrowheads="1"/>
          </p:cNvSpPr>
          <p:nvPr/>
        </p:nvSpPr>
        <p:spPr bwMode="auto">
          <a:xfrm>
            <a:off x="3030538" y="2997200"/>
            <a:ext cx="5915025" cy="1562100"/>
          </a:xfrm>
          <a:prstGeom prst="rect">
            <a:avLst/>
          </a:prstGeom>
          <a:noFill/>
          <a:ln w="9525">
            <a:noFill/>
            <a:miter lim="800000"/>
            <a:headEnd/>
            <a:tailEnd/>
          </a:ln>
        </p:spPr>
        <p:txBody>
          <a:bodyPr>
            <a:spAutoFit/>
          </a:bodyPr>
          <a:lstStyle/>
          <a:p>
            <a:pPr marL="285750" indent="-285750">
              <a:lnSpc>
                <a:spcPct val="120000"/>
              </a:lnSpc>
              <a:spcBef>
                <a:spcPct val="50000"/>
              </a:spcBef>
              <a:buFontTx/>
              <a:buBlip>
                <a:blip r:embed="rId2"/>
              </a:buBlip>
            </a:pPr>
            <a:r>
              <a:rPr lang="ja-JP" altLang="en-US" sz="1200">
                <a:latin typeface="HGP創英角ｺﾞｼｯｸUB" pitchFamily="50" charset="-128"/>
                <a:ea typeface="HGP創英角ｺﾞｼｯｸUB" pitchFamily="50" charset="-128"/>
              </a:rPr>
              <a:t>アクティブ・セッション情報を以下のように秒単位で保存します。</a:t>
            </a:r>
          </a:p>
          <a:p>
            <a:pPr marL="285750" indent="-285750">
              <a:lnSpc>
                <a:spcPct val="70000"/>
              </a:lnSpc>
              <a:spcBef>
                <a:spcPct val="50000"/>
              </a:spcBef>
            </a:pPr>
            <a:r>
              <a:rPr lang="ja-JP" altLang="en-US" sz="1200">
                <a:latin typeface="HGP創英角ｺﾞｼｯｸUB" pitchFamily="50" charset="-128"/>
                <a:ea typeface="HGP創英角ｺﾞｼｯｸUB" pitchFamily="50" charset="-128"/>
              </a:rPr>
              <a:t>　　　セッションのユニック情報：</a:t>
            </a:r>
            <a:r>
              <a:rPr lang="en-US" altLang="ko-KR" sz="1200">
                <a:latin typeface="HGP創英角ｺﾞｼｯｸUB" pitchFamily="50" charset="-128"/>
                <a:ea typeface="HGP創英角ｺﾞｼｯｸUB" pitchFamily="50" charset="-128"/>
              </a:rPr>
              <a:t>sid</a:t>
            </a:r>
            <a:r>
              <a:rPr lang="ja-JP" altLang="en-US" sz="1200">
                <a:latin typeface="HGP創英角ｺﾞｼｯｸUB" pitchFamily="50" charset="-128"/>
                <a:ea typeface="HGP創英角ｺﾞｼｯｸUB" pitchFamily="50" charset="-128"/>
              </a:rPr>
              <a:t>、</a:t>
            </a:r>
            <a:r>
              <a:rPr lang="en-US" altLang="ko-KR" sz="1200">
                <a:latin typeface="HGP創英角ｺﾞｼｯｸUB" pitchFamily="50" charset="-128"/>
                <a:ea typeface="HGP創英角ｺﾞｼｯｸUB" pitchFamily="50" charset="-128"/>
              </a:rPr>
              <a:t>serial</a:t>
            </a:r>
            <a:r>
              <a:rPr lang="en-US" altLang="ja-JP" sz="1200">
                <a:latin typeface="HGP創英角ｺﾞｼｯｸUB" pitchFamily="50" charset="-128"/>
                <a:ea typeface="HGP創英角ｺﾞｼｯｸUB" pitchFamily="50" charset="-128"/>
              </a:rPr>
              <a:t>#</a:t>
            </a:r>
            <a:r>
              <a:rPr lang="ja-JP" altLang="en-US" sz="1200">
                <a:latin typeface="HGP創英角ｺﾞｼｯｸUB" pitchFamily="50" charset="-128"/>
                <a:ea typeface="HGP創英角ｺﾞｼｯｸUB" pitchFamily="50" charset="-128"/>
              </a:rPr>
              <a:t>、</a:t>
            </a:r>
            <a:r>
              <a:rPr lang="en-US" altLang="ko-KR" sz="1200">
                <a:latin typeface="HGP創英角ｺﾞｼｯｸUB" pitchFamily="50" charset="-128"/>
                <a:ea typeface="HGP創英角ｺﾞｼｯｸUB" pitchFamily="50" charset="-128"/>
              </a:rPr>
              <a:t>program</a:t>
            </a:r>
            <a:r>
              <a:rPr lang="ja-JP" altLang="en-US" sz="1200">
                <a:latin typeface="HGP創英角ｺﾞｼｯｸUB" pitchFamily="50" charset="-128"/>
                <a:ea typeface="HGP創英角ｺﾞｼｯｸUB" pitchFamily="50" charset="-128"/>
              </a:rPr>
              <a:t>、</a:t>
            </a:r>
            <a:r>
              <a:rPr lang="en-US" altLang="ko-KR" sz="1200">
                <a:latin typeface="HGP創英角ｺﾞｼｯｸUB" pitchFamily="50" charset="-128"/>
                <a:ea typeface="HGP創英角ｺﾞｼｯｸUB" pitchFamily="50" charset="-128"/>
              </a:rPr>
              <a:t>machine</a:t>
            </a:r>
            <a:r>
              <a:rPr lang="ja-JP" altLang="en-US" sz="1200">
                <a:latin typeface="HGP創英角ｺﾞｼｯｸUB" pitchFamily="50" charset="-128"/>
                <a:ea typeface="HGP創英角ｺﾞｼｯｸUB" pitchFamily="50" charset="-128"/>
              </a:rPr>
              <a:t>、</a:t>
            </a:r>
            <a:r>
              <a:rPr lang="en-US" altLang="ko-KR" sz="1200">
                <a:latin typeface="HGP創英角ｺﾞｼｯｸUB" pitchFamily="50" charset="-128"/>
                <a:ea typeface="HGP創英角ｺﾞｼｯｸUB" pitchFamily="50" charset="-128"/>
              </a:rPr>
              <a:t>DB user</a:t>
            </a:r>
            <a:r>
              <a:rPr lang="ja-JP" altLang="en-US" sz="1200">
                <a:latin typeface="HGP創英角ｺﾞｼｯｸUB" pitchFamily="50" charset="-128"/>
                <a:ea typeface="HGP創英角ｺﾞｼｯｸUB" pitchFamily="50" charset="-128"/>
              </a:rPr>
              <a:t>、</a:t>
            </a:r>
            <a:r>
              <a:rPr lang="en-US" altLang="ko-KR" sz="1200">
                <a:latin typeface="HGP創英角ｺﾞｼｯｸUB" pitchFamily="50" charset="-128"/>
                <a:ea typeface="HGP創英角ｺﾞｼｯｸUB" pitchFamily="50" charset="-128"/>
              </a:rPr>
              <a:t>OS user</a:t>
            </a:r>
          </a:p>
          <a:p>
            <a:pPr marL="285750" indent="-285750">
              <a:lnSpc>
                <a:spcPct val="70000"/>
              </a:lnSpc>
              <a:spcBef>
                <a:spcPct val="50000"/>
              </a:spcBef>
            </a:pPr>
            <a:r>
              <a:rPr lang="ja-JP" altLang="en-US" sz="1200">
                <a:latin typeface="HGP創英角ｺﾞｼｯｸUB" pitchFamily="50" charset="-128"/>
                <a:ea typeface="HGP創英角ｺﾞｼｯｸUB" pitchFamily="50" charset="-128"/>
              </a:rPr>
              <a:t>　　　セッションの可変情報：</a:t>
            </a:r>
            <a:r>
              <a:rPr lang="en-US" altLang="ko-KR" sz="1200">
                <a:latin typeface="HGP創英角ｺﾞｼｯｸUB" pitchFamily="50" charset="-128"/>
                <a:ea typeface="HGP創英角ｺﾞｼｯｸUB" pitchFamily="50" charset="-128"/>
              </a:rPr>
              <a:t>module</a:t>
            </a:r>
            <a:r>
              <a:rPr lang="ja-JP" altLang="en-US" sz="1200">
                <a:latin typeface="HGP創英角ｺﾞｼｯｸUB" pitchFamily="50" charset="-128"/>
                <a:ea typeface="HGP創英角ｺﾞｼｯｸUB" pitchFamily="50" charset="-128"/>
              </a:rPr>
              <a:t>、</a:t>
            </a:r>
            <a:r>
              <a:rPr lang="en-US" altLang="ko-KR" sz="1200">
                <a:latin typeface="HGP創英角ｺﾞｼｯｸUB" pitchFamily="50" charset="-128"/>
                <a:ea typeface="HGP創英角ｺﾞｼｯｸUB" pitchFamily="50" charset="-128"/>
              </a:rPr>
              <a:t>action</a:t>
            </a:r>
            <a:r>
              <a:rPr lang="ja-JP" altLang="en-US" sz="1200">
                <a:latin typeface="HGP創英角ｺﾞｼｯｸUB" pitchFamily="50" charset="-128"/>
                <a:ea typeface="HGP創英角ｺﾞｼｯｸUB" pitchFamily="50" charset="-128"/>
              </a:rPr>
              <a:t>、</a:t>
            </a:r>
            <a:r>
              <a:rPr lang="en-US" altLang="ko-KR" sz="1200">
                <a:latin typeface="HGP創英角ｺﾞｼｯｸUB" pitchFamily="50" charset="-128"/>
                <a:ea typeface="HGP創英角ｺﾞｼｯｸUB" pitchFamily="50" charset="-128"/>
              </a:rPr>
              <a:t>SQL statement</a:t>
            </a:r>
            <a:r>
              <a:rPr lang="ja-JP" altLang="en-US" sz="1200">
                <a:latin typeface="HGP創英角ｺﾞｼｯｸUB" pitchFamily="50" charset="-128"/>
                <a:ea typeface="HGP創英角ｺﾞｼｯｸUB" pitchFamily="50" charset="-128"/>
              </a:rPr>
              <a:t>、</a:t>
            </a:r>
            <a:r>
              <a:rPr lang="en-US" altLang="ko-KR" sz="1200">
                <a:latin typeface="HGP創英角ｺﾞｼｯｸUB" pitchFamily="50" charset="-128"/>
                <a:ea typeface="HGP創英角ｺﾞｼｯｸUB" pitchFamily="50" charset="-128"/>
              </a:rPr>
              <a:t>elapse time</a:t>
            </a:r>
          </a:p>
          <a:p>
            <a:pPr marL="285750" indent="-285750">
              <a:lnSpc>
                <a:spcPct val="70000"/>
              </a:lnSpc>
              <a:spcBef>
                <a:spcPct val="50000"/>
              </a:spcBef>
            </a:pPr>
            <a:r>
              <a:rPr lang="ja-JP" altLang="en-US" sz="1200">
                <a:latin typeface="HGP創英角ｺﾞｼｯｸUB" pitchFamily="50" charset="-128"/>
                <a:ea typeface="HGP創英角ｺﾞｼｯｸUB" pitchFamily="50" charset="-128"/>
              </a:rPr>
              <a:t>　　　リソース使用情報： </a:t>
            </a:r>
            <a:r>
              <a:rPr lang="en-US" altLang="ko-KR" sz="1200">
                <a:latin typeface="HGP創英角ｺﾞｼｯｸUB" pitchFamily="50" charset="-128"/>
                <a:ea typeface="HGP創英角ｺﾞｼｯｸUB" pitchFamily="50" charset="-128"/>
              </a:rPr>
              <a:t>CPU</a:t>
            </a:r>
            <a:r>
              <a:rPr lang="ja-JP" altLang="en-US" sz="1200">
                <a:latin typeface="HGP創英角ｺﾞｼｯｸUB" pitchFamily="50" charset="-128"/>
                <a:ea typeface="HGP創英角ｺﾞｼｯｸUB" pitchFamily="50" charset="-128"/>
              </a:rPr>
              <a:t>、</a:t>
            </a:r>
            <a:r>
              <a:rPr lang="en-US" altLang="ko-KR" sz="1200">
                <a:latin typeface="HGP創英角ｺﾞｼｯｸUB" pitchFamily="50" charset="-128"/>
                <a:ea typeface="HGP創英角ｺﾞｼｯｸUB" pitchFamily="50" charset="-128"/>
              </a:rPr>
              <a:t>PGA memory</a:t>
            </a:r>
            <a:r>
              <a:rPr lang="ja-JP" altLang="en-US" sz="1200">
                <a:latin typeface="HGP創英角ｺﾞｼｯｸUB" pitchFamily="50" charset="-128"/>
                <a:ea typeface="HGP創英角ｺﾞｼｯｸUB" pitchFamily="50" charset="-128"/>
              </a:rPr>
              <a:t>、</a:t>
            </a:r>
            <a:r>
              <a:rPr lang="en-US" altLang="ko-KR" sz="1200">
                <a:latin typeface="HGP創英角ｺﾞｼｯｸUB" pitchFamily="50" charset="-128"/>
                <a:ea typeface="HGP創英角ｺﾞｼｯｸUB" pitchFamily="50" charset="-128"/>
              </a:rPr>
              <a:t>logical reads</a:t>
            </a:r>
            <a:r>
              <a:rPr lang="ja-JP" altLang="en-US" sz="1200">
                <a:latin typeface="HGP創英角ｺﾞｼｯｸUB" pitchFamily="50" charset="-128"/>
                <a:ea typeface="HGP創英角ｺﾞｼｯｸUB" pitchFamily="50" charset="-128"/>
              </a:rPr>
              <a:t>、</a:t>
            </a:r>
            <a:r>
              <a:rPr lang="en-US" altLang="ko-KR" sz="1200">
                <a:latin typeface="HGP創英角ｺﾞｼｯｸUB" pitchFamily="50" charset="-128"/>
                <a:ea typeface="HGP創英角ｺﾞｼｯｸUB" pitchFamily="50" charset="-128"/>
              </a:rPr>
              <a:t>physical reads</a:t>
            </a:r>
            <a:r>
              <a:rPr lang="ja-JP" altLang="en-US" sz="1200">
                <a:latin typeface="HGP創英角ｺﾞｼｯｸUB" pitchFamily="50" charset="-128"/>
                <a:ea typeface="HGP創英角ｺﾞｼｯｸUB" pitchFamily="50" charset="-128"/>
              </a:rPr>
              <a:t>、</a:t>
            </a:r>
          </a:p>
          <a:p>
            <a:pPr marL="285750" indent="-285750">
              <a:lnSpc>
                <a:spcPct val="70000"/>
              </a:lnSpc>
              <a:spcBef>
                <a:spcPct val="50000"/>
              </a:spcBef>
            </a:pPr>
            <a:r>
              <a:rPr lang="en-US" altLang="ja-JP" sz="1200">
                <a:latin typeface="HGP創英角ｺﾞｼｯｸUB" pitchFamily="50" charset="-128"/>
                <a:ea typeface="HGP創英角ｺﾞｼｯｸUB" pitchFamily="50" charset="-128"/>
              </a:rPr>
              <a:t>		</a:t>
            </a:r>
            <a:r>
              <a:rPr lang="ja-JP" altLang="en-US" sz="1200">
                <a:latin typeface="HGP創英角ｺﾞｼｯｸUB" pitchFamily="50" charset="-128"/>
                <a:ea typeface="HGP創英角ｺﾞｼｯｸUB" pitchFamily="50" charset="-128"/>
              </a:rPr>
              <a:t>　　　　　　</a:t>
            </a:r>
            <a:r>
              <a:rPr lang="en-US" altLang="ko-KR" sz="1200">
                <a:latin typeface="HGP創英角ｺﾞｼｯｸUB" pitchFamily="50" charset="-128"/>
                <a:ea typeface="HGP創英角ｺﾞｼｯｸUB" pitchFamily="50" charset="-128"/>
              </a:rPr>
              <a:t>SQL </a:t>
            </a:r>
            <a:r>
              <a:rPr lang="en-US" altLang="ja-JP" sz="1200">
                <a:latin typeface="HGP創英角ｺﾞｼｯｸUB" pitchFamily="50" charset="-128"/>
                <a:ea typeface="HGP創英角ｺﾞｼｯｸUB" pitchFamily="50" charset="-128"/>
              </a:rPr>
              <a:t>execution counts</a:t>
            </a:r>
            <a:r>
              <a:rPr lang="ja-JP" altLang="en-US" sz="1200">
                <a:latin typeface="HGP創英角ｺﾞｼｯｸUB" pitchFamily="50" charset="-128"/>
                <a:ea typeface="HGP創英角ｺﾞｼｯｸUB" pitchFamily="50" charset="-128"/>
              </a:rPr>
              <a:t>、</a:t>
            </a:r>
            <a:r>
              <a:rPr lang="en-US" altLang="ko-KR" sz="1200">
                <a:latin typeface="HGP創英角ｺﾞｼｯｸUB" pitchFamily="50" charset="-128"/>
                <a:ea typeface="HGP創英角ｺﾞｼｯｸUB" pitchFamily="50" charset="-128"/>
              </a:rPr>
              <a:t>block changes</a:t>
            </a:r>
            <a:endParaRPr lang="en-US" altLang="ja-JP" sz="1200">
              <a:latin typeface="HGP創英角ｺﾞｼｯｸUB" pitchFamily="50" charset="-128"/>
              <a:ea typeface="HGP創英角ｺﾞｼｯｸUB" pitchFamily="50" charset="-128"/>
            </a:endParaRPr>
          </a:p>
          <a:p>
            <a:pPr marL="285750" indent="-285750">
              <a:lnSpc>
                <a:spcPct val="50000"/>
              </a:lnSpc>
              <a:spcBef>
                <a:spcPct val="50000"/>
              </a:spcBef>
            </a:pPr>
            <a:r>
              <a:rPr lang="ja-JP" altLang="en-US" sz="1200">
                <a:latin typeface="HGP創英角ｺﾞｼｯｸUB" pitchFamily="50" charset="-128"/>
                <a:ea typeface="HGP創英角ｺﾞｼｯｸUB" pitchFamily="50" charset="-128"/>
              </a:rPr>
              <a:t>　　　待機情報： </a:t>
            </a:r>
            <a:r>
              <a:rPr lang="en-US" altLang="ko-KR" sz="1200">
                <a:latin typeface="HGP創英角ｺﾞｼｯｸUB" pitchFamily="50" charset="-128"/>
                <a:ea typeface="HGP創英角ｺﾞｼｯｸUB" pitchFamily="50" charset="-128"/>
              </a:rPr>
              <a:t>wait event</a:t>
            </a:r>
            <a:r>
              <a:rPr lang="ja-JP" altLang="en-US" sz="1200">
                <a:latin typeface="HGP創英角ｺﾞｼｯｸUB" pitchFamily="50" charset="-128"/>
                <a:ea typeface="HGP創英角ｺﾞｼｯｸUB" pitchFamily="50" charset="-128"/>
              </a:rPr>
              <a:t>、</a:t>
            </a:r>
            <a:r>
              <a:rPr lang="en-US" altLang="ko-KR" sz="1200">
                <a:latin typeface="HGP創英角ｺﾞｼｯｸUB" pitchFamily="50" charset="-128"/>
                <a:ea typeface="HGP創英角ｺﾞｼｯｸUB" pitchFamily="50" charset="-128"/>
              </a:rPr>
              <a:t>sequence</a:t>
            </a:r>
            <a:r>
              <a:rPr lang="ja-JP" altLang="en-US" sz="1200">
                <a:latin typeface="HGP創英角ｺﾞｼｯｸUB" pitchFamily="50" charset="-128"/>
                <a:ea typeface="HGP創英角ｺﾞｼｯｸUB" pitchFamily="50" charset="-128"/>
              </a:rPr>
              <a:t>、</a:t>
            </a:r>
            <a:r>
              <a:rPr lang="en-US" altLang="ko-KR" sz="1200">
                <a:latin typeface="HGP創英角ｺﾞｼｯｸUB" pitchFamily="50" charset="-128"/>
                <a:ea typeface="HGP創英角ｺﾞｼｯｸUB" pitchFamily="50" charset="-128"/>
              </a:rPr>
              <a:t>wait time</a:t>
            </a:r>
            <a:r>
              <a:rPr lang="ja-JP" altLang="en-US" sz="1200">
                <a:latin typeface="HGP創英角ｺﾞｼｯｸUB" pitchFamily="50" charset="-128"/>
                <a:ea typeface="HGP創英角ｺﾞｼｯｸUB" pitchFamily="50" charset="-128"/>
              </a:rPr>
              <a:t>、</a:t>
            </a:r>
            <a:r>
              <a:rPr lang="en-US" altLang="ko-KR" sz="1200">
                <a:latin typeface="HGP創英角ｺﾞｼｯｸUB" pitchFamily="50" charset="-128"/>
                <a:ea typeface="HGP創英角ｺﾞｼｯｸUB" pitchFamily="50" charset="-128"/>
              </a:rPr>
              <a:t>seconds in wait</a:t>
            </a:r>
            <a:r>
              <a:rPr lang="ja-JP" altLang="en-US" sz="1200">
                <a:latin typeface="HGP創英角ｺﾞｼｯｸUB" pitchFamily="50" charset="-128"/>
                <a:ea typeface="HGP創英角ｺﾞｼｯｸUB" pitchFamily="50" charset="-128"/>
              </a:rPr>
              <a:t>、</a:t>
            </a:r>
            <a:r>
              <a:rPr lang="en-US" altLang="ko-KR" sz="1200">
                <a:latin typeface="HGP創英角ｺﾞｼｯｸUB" pitchFamily="50" charset="-128"/>
                <a:ea typeface="HGP創英角ｺﾞｼｯｸUB" pitchFamily="50" charset="-128"/>
              </a:rPr>
              <a:t>parameter1</a:t>
            </a:r>
            <a:r>
              <a:rPr lang="ja-JP" altLang="en-US" sz="1200">
                <a:latin typeface="HGP創英角ｺﾞｼｯｸUB" pitchFamily="50" charset="-128"/>
                <a:ea typeface="HGP創英角ｺﾞｼｯｸUB" pitchFamily="50" charset="-128"/>
              </a:rPr>
              <a:t>、</a:t>
            </a:r>
            <a:r>
              <a:rPr lang="ko-KR" altLang="en-US" sz="1200">
                <a:latin typeface="HGP創英角ｺﾞｼｯｸUB" pitchFamily="50" charset="-128"/>
                <a:ea typeface="HGP創英角ｺﾞｼｯｸUB" pitchFamily="50" charset="-128"/>
              </a:rPr>
              <a:t> </a:t>
            </a:r>
            <a:endParaRPr lang="ja-JP" altLang="en-US" sz="1200">
              <a:latin typeface="HGP創英角ｺﾞｼｯｸUB" pitchFamily="50" charset="-128"/>
              <a:ea typeface="HGP創英角ｺﾞｼｯｸUB" pitchFamily="50" charset="-128"/>
            </a:endParaRPr>
          </a:p>
          <a:p>
            <a:pPr marL="285750" indent="-285750">
              <a:lnSpc>
                <a:spcPct val="50000"/>
              </a:lnSpc>
              <a:spcBef>
                <a:spcPct val="50000"/>
              </a:spcBef>
            </a:pPr>
            <a:r>
              <a:rPr lang="ja-JP" altLang="en-US" sz="1200">
                <a:latin typeface="HGP創英角ｺﾞｼｯｸUB" pitchFamily="50" charset="-128"/>
                <a:ea typeface="HGP創英角ｺﾞｼｯｸUB" pitchFamily="50" charset="-128"/>
              </a:rPr>
              <a:t>　　　</a:t>
            </a:r>
            <a:r>
              <a:rPr lang="en-US" altLang="ko-KR" sz="1200">
                <a:latin typeface="HGP創英角ｺﾞｼｯｸUB" pitchFamily="50" charset="-128"/>
                <a:ea typeface="HGP創英角ｺﾞｼｯｸUB" pitchFamily="50" charset="-128"/>
              </a:rPr>
              <a:t>parameter2</a:t>
            </a:r>
            <a:r>
              <a:rPr lang="ja-JP" altLang="en-US" sz="1200">
                <a:latin typeface="HGP創英角ｺﾞｼｯｸUB" pitchFamily="50" charset="-128"/>
                <a:ea typeface="HGP創英角ｺﾞｼｯｸUB" pitchFamily="50" charset="-128"/>
              </a:rPr>
              <a:t>、</a:t>
            </a:r>
            <a:r>
              <a:rPr lang="en-US" altLang="ko-KR" sz="1200">
                <a:latin typeface="HGP創英角ｺﾞｼｯｸUB" pitchFamily="50" charset="-128"/>
                <a:ea typeface="HGP創英角ｺﾞｼｯｸUB" pitchFamily="50" charset="-128"/>
              </a:rPr>
              <a:t>parameter3</a:t>
            </a:r>
            <a:endParaRPr lang="en-US" altLang="ja-JP" sz="1200">
              <a:latin typeface="HGP創英角ｺﾞｼｯｸUB" pitchFamily="50" charset="-128"/>
              <a:ea typeface="HGP創英角ｺﾞｼｯｸUB" pitchFamily="50" charset="-128"/>
            </a:endParaRPr>
          </a:p>
        </p:txBody>
      </p:sp>
      <p:sp>
        <p:nvSpPr>
          <p:cNvPr id="34833" name="Text Box 17"/>
          <p:cNvSpPr txBox="1">
            <a:spLocks noChangeArrowheads="1"/>
          </p:cNvSpPr>
          <p:nvPr/>
        </p:nvSpPr>
        <p:spPr bwMode="auto">
          <a:xfrm>
            <a:off x="436563" y="4654550"/>
            <a:ext cx="2460625" cy="387350"/>
          </a:xfrm>
          <a:prstGeom prst="rect">
            <a:avLst/>
          </a:prstGeom>
          <a:noFill/>
          <a:ln w="9525">
            <a:noFill/>
            <a:miter lim="800000"/>
            <a:headEnd/>
            <a:tailEnd/>
          </a:ln>
        </p:spPr>
        <p:txBody>
          <a:bodyPr>
            <a:spAutoFit/>
          </a:bodyPr>
          <a:lstStyle/>
          <a:p>
            <a:pPr marL="285750" indent="-285750">
              <a:lnSpc>
                <a:spcPct val="120000"/>
              </a:lnSpc>
              <a:spcBef>
                <a:spcPct val="50000"/>
              </a:spcBef>
            </a:pPr>
            <a:r>
              <a:rPr lang="en-US" altLang="ja-JP" sz="1600">
                <a:solidFill>
                  <a:schemeClr val="bg1"/>
                </a:solidFill>
                <a:latin typeface="HGP創英角ｺﾞｼｯｸUB" pitchFamily="50" charset="-128"/>
                <a:ea typeface="HGP創英角ｺﾞｼｯｸUB" pitchFamily="50" charset="-128"/>
              </a:rPr>
              <a:t>0.01</a:t>
            </a:r>
            <a:r>
              <a:rPr lang="ja-JP" altLang="en-US" sz="1600">
                <a:solidFill>
                  <a:schemeClr val="bg1"/>
                </a:solidFill>
                <a:latin typeface="HGP創英角ｺﾞｼｯｸUB" pitchFamily="50" charset="-128"/>
                <a:ea typeface="HGP創英角ｺﾞｼｯｸUB" pitchFamily="50" charset="-128"/>
              </a:rPr>
              <a:t>秒間隔ロギングデータ</a:t>
            </a:r>
          </a:p>
        </p:txBody>
      </p:sp>
      <p:sp>
        <p:nvSpPr>
          <p:cNvPr id="34834" name="Text Box 18"/>
          <p:cNvSpPr txBox="1">
            <a:spLocks noChangeArrowheads="1"/>
          </p:cNvSpPr>
          <p:nvPr/>
        </p:nvSpPr>
        <p:spPr bwMode="auto">
          <a:xfrm>
            <a:off x="3030538" y="4654550"/>
            <a:ext cx="5781675" cy="387350"/>
          </a:xfrm>
          <a:prstGeom prst="rect">
            <a:avLst/>
          </a:prstGeom>
          <a:noFill/>
          <a:ln w="9525">
            <a:noFill/>
            <a:miter lim="800000"/>
            <a:headEnd/>
            <a:tailEnd/>
          </a:ln>
        </p:spPr>
        <p:txBody>
          <a:bodyPr>
            <a:spAutoFit/>
          </a:bodyPr>
          <a:lstStyle/>
          <a:p>
            <a:pPr marL="285750" indent="-285750">
              <a:lnSpc>
                <a:spcPct val="120000"/>
              </a:lnSpc>
              <a:spcBef>
                <a:spcPct val="50000"/>
              </a:spcBef>
            </a:pPr>
            <a:r>
              <a:rPr lang="en-US" altLang="ja-JP" sz="1600">
                <a:solidFill>
                  <a:schemeClr val="bg1"/>
                </a:solidFill>
                <a:latin typeface="HGP創英角ｺﾞｼｯｸUB" pitchFamily="50" charset="-128"/>
                <a:ea typeface="HGP創英角ｺﾞｼｯｸUB" pitchFamily="50" charset="-128"/>
              </a:rPr>
              <a:t>SQL</a:t>
            </a:r>
            <a:r>
              <a:rPr lang="ja-JP" altLang="en-US" sz="1600">
                <a:solidFill>
                  <a:schemeClr val="bg1"/>
                </a:solidFill>
                <a:latin typeface="HGP創英角ｺﾞｼｯｸUB" pitchFamily="50" charset="-128"/>
                <a:ea typeface="HGP創英角ｺﾞｼｯｸUB" pitchFamily="50" charset="-128"/>
              </a:rPr>
              <a:t>遂行時の処理統計と待機情報</a:t>
            </a:r>
          </a:p>
        </p:txBody>
      </p:sp>
      <p:sp>
        <p:nvSpPr>
          <p:cNvPr id="34835" name="Text Box 19"/>
          <p:cNvSpPr txBox="1">
            <a:spLocks noChangeArrowheads="1"/>
          </p:cNvSpPr>
          <p:nvPr/>
        </p:nvSpPr>
        <p:spPr bwMode="auto">
          <a:xfrm>
            <a:off x="3030538" y="5075238"/>
            <a:ext cx="5915025" cy="530225"/>
          </a:xfrm>
          <a:prstGeom prst="rect">
            <a:avLst/>
          </a:prstGeom>
          <a:noFill/>
          <a:ln w="9525">
            <a:noFill/>
            <a:miter lim="800000"/>
            <a:headEnd/>
            <a:tailEnd/>
          </a:ln>
        </p:spPr>
        <p:txBody>
          <a:bodyPr>
            <a:spAutoFit/>
          </a:bodyPr>
          <a:lstStyle/>
          <a:p>
            <a:pPr marL="285750" indent="-285750">
              <a:lnSpc>
                <a:spcPct val="120000"/>
              </a:lnSpc>
              <a:spcBef>
                <a:spcPct val="50000"/>
              </a:spcBef>
              <a:buFontTx/>
              <a:buBlip>
                <a:blip r:embed="rId2"/>
              </a:buBlip>
            </a:pPr>
            <a:r>
              <a:rPr lang="ja-JP" altLang="en-US" sz="1200">
                <a:latin typeface="HGP創英角ｺﾞｼｯｸUB" pitchFamily="50" charset="-128"/>
                <a:ea typeface="HGP創英角ｺﾞｼｯｸUB" pitchFamily="50" charset="-128"/>
              </a:rPr>
              <a:t>リソース使用量情報： </a:t>
            </a:r>
            <a:r>
              <a:rPr lang="en-US" altLang="ko-KR" sz="1200">
                <a:latin typeface="HGP創英角ｺﾞｼｯｸUB" pitchFamily="50" charset="-128"/>
                <a:ea typeface="HGP創英角ｺﾞｼｯｸUB" pitchFamily="50" charset="-128"/>
              </a:rPr>
              <a:t>logical reads</a:t>
            </a:r>
            <a:r>
              <a:rPr lang="ja-JP" altLang="en-US" sz="1200">
                <a:latin typeface="HGP創英角ｺﾞｼｯｸUB" pitchFamily="50" charset="-128"/>
                <a:ea typeface="HGP創英角ｺﾞｼｯｸUB" pitchFamily="50" charset="-128"/>
              </a:rPr>
              <a:t>、</a:t>
            </a:r>
            <a:r>
              <a:rPr lang="en-US" altLang="ko-KR" sz="1200">
                <a:latin typeface="HGP創英角ｺﾞｼｯｸUB" pitchFamily="50" charset="-128"/>
                <a:ea typeface="HGP創英角ｺﾞｼｯｸUB" pitchFamily="50" charset="-128"/>
              </a:rPr>
              <a:t>physical reads</a:t>
            </a:r>
            <a:r>
              <a:rPr lang="ja-JP" altLang="en-US" sz="1200">
                <a:latin typeface="HGP創英角ｺﾞｼｯｸUB" pitchFamily="50" charset="-128"/>
                <a:ea typeface="HGP創英角ｺﾞｼｯｸUB" pitchFamily="50" charset="-128"/>
              </a:rPr>
              <a:t>、</a:t>
            </a:r>
            <a:r>
              <a:rPr lang="en-US" altLang="ko-KR" sz="1200">
                <a:latin typeface="HGP創英角ｺﾞｼｯｸUB" pitchFamily="50" charset="-128"/>
                <a:ea typeface="HGP創英角ｺﾞｼｯｸUB" pitchFamily="50" charset="-128"/>
              </a:rPr>
              <a:t>redo entries</a:t>
            </a:r>
            <a:r>
              <a:rPr lang="ja-JP" altLang="en-US" sz="1200">
                <a:latin typeface="HGP創英角ｺﾞｼｯｸUB" pitchFamily="50" charset="-128"/>
                <a:ea typeface="HGP創英角ｺﾞｼｯｸUB" pitchFamily="50" charset="-128"/>
              </a:rPr>
              <a:t>、</a:t>
            </a:r>
            <a:r>
              <a:rPr lang="en-US" altLang="ko-KR" sz="1200">
                <a:latin typeface="HGP創英角ｺﾞｼｯｸUB" pitchFamily="50" charset="-128"/>
                <a:ea typeface="HGP創英角ｺﾞｼｯｸUB" pitchFamily="50" charset="-128"/>
              </a:rPr>
              <a:t>block scan</a:t>
            </a:r>
            <a:r>
              <a:rPr lang="ja-JP" altLang="en-US" sz="1200">
                <a:latin typeface="HGP創英角ｺﾞｼｯｸUB" pitchFamily="50" charset="-128"/>
                <a:ea typeface="HGP創英角ｺﾞｼｯｸUB" pitchFamily="50" charset="-128"/>
              </a:rPr>
              <a:t>、</a:t>
            </a:r>
            <a:r>
              <a:rPr lang="en-US" altLang="ko-KR" sz="1200">
                <a:latin typeface="HGP創英角ｺﾞｼｯｸUB" pitchFamily="50" charset="-128"/>
                <a:ea typeface="HGP創英角ｺﾞｼｯｸUB" pitchFamily="50" charset="-128"/>
              </a:rPr>
              <a:t>row fetch</a:t>
            </a:r>
            <a:r>
              <a:rPr lang="ja-JP" altLang="en-US" sz="1200">
                <a:latin typeface="HGP創英角ｺﾞｼｯｸUB" pitchFamily="50" charset="-128"/>
                <a:ea typeface="HGP創英角ｺﾞｼｯｸUB" pitchFamily="50" charset="-128"/>
              </a:rPr>
              <a:t>、</a:t>
            </a:r>
            <a:r>
              <a:rPr lang="ko-KR" altLang="en-US" sz="1200">
                <a:latin typeface="HGP創英角ｺﾞｼｯｸUB" pitchFamily="50" charset="-128"/>
                <a:ea typeface="HGP創英角ｺﾞｼｯｸUB" pitchFamily="50" charset="-128"/>
              </a:rPr>
              <a:t> </a:t>
            </a:r>
            <a:r>
              <a:rPr lang="en-US" altLang="ko-KR" sz="1200">
                <a:latin typeface="HGP創英角ｺﾞｼｯｸUB" pitchFamily="50" charset="-128"/>
                <a:ea typeface="HGP創英角ｺﾞｼｯｸUB" pitchFamily="50" charset="-128"/>
              </a:rPr>
              <a:t>row sort</a:t>
            </a:r>
            <a:endParaRPr lang="en-US" altLang="ja-JP" sz="1200">
              <a:latin typeface="HGP創英角ｺﾞｼｯｸUB" pitchFamily="50" charset="-128"/>
              <a:ea typeface="HGP創英角ｺﾞｼｯｸUB" pitchFamily="50" charset="-128"/>
            </a:endParaRPr>
          </a:p>
        </p:txBody>
      </p:sp>
      <p:sp>
        <p:nvSpPr>
          <p:cNvPr id="34836" name="Text Box 20"/>
          <p:cNvSpPr txBox="1">
            <a:spLocks noChangeArrowheads="1"/>
          </p:cNvSpPr>
          <p:nvPr/>
        </p:nvSpPr>
        <p:spPr bwMode="auto">
          <a:xfrm>
            <a:off x="3021013" y="5808663"/>
            <a:ext cx="5915025" cy="311150"/>
          </a:xfrm>
          <a:prstGeom prst="rect">
            <a:avLst/>
          </a:prstGeom>
          <a:noFill/>
          <a:ln w="9525">
            <a:noFill/>
            <a:miter lim="800000"/>
            <a:headEnd/>
            <a:tailEnd/>
          </a:ln>
        </p:spPr>
        <p:txBody>
          <a:bodyPr>
            <a:spAutoFit/>
          </a:bodyPr>
          <a:lstStyle/>
          <a:p>
            <a:pPr marL="285750" indent="-285750">
              <a:lnSpc>
                <a:spcPct val="120000"/>
              </a:lnSpc>
              <a:spcBef>
                <a:spcPct val="50000"/>
              </a:spcBef>
              <a:buFontTx/>
              <a:buBlip>
                <a:blip r:embed="rId2"/>
              </a:buBlip>
            </a:pPr>
            <a:r>
              <a:rPr lang="ja-JP" altLang="en-US" sz="1200">
                <a:latin typeface="HGP創英角ｺﾞｼｯｸUB" pitchFamily="50" charset="-128"/>
                <a:ea typeface="HGP創英角ｺﾞｼｯｸUB" pitchFamily="50" charset="-128"/>
              </a:rPr>
              <a:t>タイム情報： </a:t>
            </a:r>
            <a:r>
              <a:rPr lang="en-US" altLang="ko-KR" sz="1200">
                <a:latin typeface="HGP創英角ｺﾞｼｯｸUB" pitchFamily="50" charset="-128"/>
                <a:ea typeface="HGP創英角ｺﾞｼｯｸUB" pitchFamily="50" charset="-128"/>
              </a:rPr>
              <a:t>CPU time</a:t>
            </a:r>
            <a:r>
              <a:rPr lang="ja-JP" altLang="en-US" sz="1200">
                <a:latin typeface="HGP創英角ｺﾞｼｯｸUB" pitchFamily="50" charset="-128"/>
                <a:ea typeface="HGP創英角ｺﾞｼｯｸUB" pitchFamily="50" charset="-128"/>
              </a:rPr>
              <a:t>、</a:t>
            </a:r>
            <a:r>
              <a:rPr lang="en-US" altLang="ko-KR" sz="1200">
                <a:latin typeface="HGP創英角ｺﾞｼｯｸUB" pitchFamily="50" charset="-128"/>
                <a:ea typeface="HGP創英角ｺﾞｼｯｸUB" pitchFamily="50" charset="-128"/>
              </a:rPr>
              <a:t>Wait time</a:t>
            </a:r>
            <a:r>
              <a:rPr lang="ja-JP" altLang="en-US" sz="1200">
                <a:latin typeface="HGP創英角ｺﾞｼｯｸUB" pitchFamily="50" charset="-128"/>
                <a:ea typeface="HGP創英角ｺﾞｼｯｸUB" pitchFamily="50" charset="-128"/>
              </a:rPr>
              <a:t>、</a:t>
            </a:r>
            <a:r>
              <a:rPr lang="en-US" altLang="ko-KR" sz="1200">
                <a:latin typeface="HGP創英角ｺﾞｼｯｸUB" pitchFamily="50" charset="-128"/>
                <a:ea typeface="HGP創英角ｺﾞｼｯｸUB" pitchFamily="50" charset="-128"/>
              </a:rPr>
              <a:t>Elapsed time</a:t>
            </a:r>
            <a:endParaRPr lang="en-US" altLang="ja-JP" sz="1200">
              <a:latin typeface="HGP創英角ｺﾞｼｯｸUB" pitchFamily="50" charset="-128"/>
              <a:ea typeface="HGP創英角ｺﾞｼｯｸUB" pitchFamily="50" charset="-128"/>
            </a:endParaRPr>
          </a:p>
        </p:txBody>
      </p:sp>
      <p:pic>
        <p:nvPicPr>
          <p:cNvPr id="34837" name="Picture 21" descr="j0370548"/>
          <p:cNvPicPr>
            <a:picLocks noChangeAspect="1" noChangeArrowheads="1"/>
          </p:cNvPicPr>
          <p:nvPr/>
        </p:nvPicPr>
        <p:blipFill>
          <a:blip r:embed="rId3" cstate="print"/>
          <a:srcRect/>
          <a:stretch>
            <a:fillRect/>
          </a:stretch>
        </p:blipFill>
        <p:spPr bwMode="auto">
          <a:xfrm rot="2700000">
            <a:off x="985838" y="3132137"/>
            <a:ext cx="1295400" cy="930275"/>
          </a:xfrm>
          <a:prstGeom prst="rect">
            <a:avLst/>
          </a:prstGeom>
          <a:noFill/>
          <a:ln w="9525">
            <a:noFill/>
            <a:miter lim="800000"/>
            <a:headEnd/>
            <a:tailEnd/>
          </a:ln>
        </p:spPr>
      </p:pic>
      <p:sp>
        <p:nvSpPr>
          <p:cNvPr id="34838" name="Text Box 23"/>
          <p:cNvSpPr txBox="1">
            <a:spLocks noChangeArrowheads="1"/>
          </p:cNvSpPr>
          <p:nvPr/>
        </p:nvSpPr>
        <p:spPr bwMode="auto">
          <a:xfrm>
            <a:off x="3021013" y="5559425"/>
            <a:ext cx="5915025" cy="314325"/>
          </a:xfrm>
          <a:prstGeom prst="rect">
            <a:avLst/>
          </a:prstGeom>
          <a:noFill/>
          <a:ln w="9525">
            <a:noFill/>
            <a:miter lim="800000"/>
            <a:headEnd/>
            <a:tailEnd/>
          </a:ln>
        </p:spPr>
        <p:txBody>
          <a:bodyPr>
            <a:spAutoFit/>
          </a:bodyPr>
          <a:lstStyle/>
          <a:p>
            <a:pPr marL="285750" indent="-285750">
              <a:lnSpc>
                <a:spcPct val="120000"/>
              </a:lnSpc>
              <a:spcBef>
                <a:spcPct val="50000"/>
              </a:spcBef>
              <a:buFontTx/>
              <a:buBlip>
                <a:blip r:embed="rId2"/>
              </a:buBlip>
            </a:pPr>
            <a:r>
              <a:rPr lang="ja-JP" altLang="en-US" sz="1200">
                <a:latin typeface="HGP創英角ｺﾞｼｯｸUB" pitchFamily="50" charset="-128"/>
                <a:ea typeface="HGP創英角ｺﾞｼｯｸUB" pitchFamily="50" charset="-128"/>
              </a:rPr>
              <a:t>実行計画（オプション）</a:t>
            </a:r>
            <a:endParaRPr lang="en-US" altLang="ja-JP" sz="1200">
              <a:latin typeface="HGP創英角ｺﾞｼｯｸUB" pitchFamily="50" charset="-128"/>
              <a:ea typeface="HGP創英角ｺﾞｼｯｸUB" pitchFamily="50" charset="-128"/>
            </a:endParaRPr>
          </a:p>
        </p:txBody>
      </p:sp>
      <p:sp>
        <p:nvSpPr>
          <p:cNvPr id="34839" name="Rectangle 62"/>
          <p:cNvSpPr>
            <a:spLocks noChangeArrowheads="1"/>
          </p:cNvSpPr>
          <p:nvPr/>
        </p:nvSpPr>
        <p:spPr bwMode="auto">
          <a:xfrm>
            <a:off x="336550" y="195263"/>
            <a:ext cx="6035675" cy="425450"/>
          </a:xfrm>
          <a:prstGeom prst="rect">
            <a:avLst/>
          </a:prstGeom>
          <a:noFill/>
          <a:ln w="9525">
            <a:noFill/>
            <a:miter lim="800000"/>
            <a:headEnd/>
            <a:tailEnd/>
          </a:ln>
        </p:spPr>
        <p:txBody>
          <a:bodyPr wrap="none" anchor="ctr"/>
          <a:lstStyle/>
          <a:p>
            <a:r>
              <a:rPr lang="en-US" altLang="ja-JP" sz="2400">
                <a:latin typeface="HGP創英角ｺﾞｼｯｸUB" pitchFamily="50" charset="-128"/>
                <a:ea typeface="HGP創英角ｺﾞｼｯｸUB" pitchFamily="50" charset="-128"/>
              </a:rPr>
              <a:t>MaxGauge</a:t>
            </a:r>
            <a:r>
              <a:rPr lang="ja-JP" altLang="en-US" sz="2400">
                <a:latin typeface="HGP創英角ｺﾞｼｯｸUB" pitchFamily="50" charset="-128"/>
                <a:ea typeface="HGP創英角ｺﾞｼｯｸUB" pitchFamily="50" charset="-128"/>
              </a:rPr>
              <a:t>が収集するデータ</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55"/>
          <p:cNvGrpSpPr>
            <a:grpSpLocks/>
          </p:cNvGrpSpPr>
          <p:nvPr/>
        </p:nvGrpSpPr>
        <p:grpSpPr bwMode="auto">
          <a:xfrm>
            <a:off x="376238" y="754063"/>
            <a:ext cx="8405812" cy="5318125"/>
            <a:chOff x="237" y="482"/>
            <a:chExt cx="5295" cy="3485"/>
          </a:xfrm>
        </p:grpSpPr>
        <p:sp>
          <p:nvSpPr>
            <p:cNvPr id="35844" name="Rectangle 4"/>
            <p:cNvSpPr>
              <a:spLocks noChangeArrowheads="1"/>
            </p:cNvSpPr>
            <p:nvPr/>
          </p:nvSpPr>
          <p:spPr bwMode="auto">
            <a:xfrm>
              <a:off x="490" y="482"/>
              <a:ext cx="5034" cy="1270"/>
            </a:xfrm>
            <a:prstGeom prst="rect">
              <a:avLst/>
            </a:prstGeom>
            <a:solidFill>
              <a:srgbClr val="CCFF66">
                <a:alpha val="50195"/>
              </a:srgbClr>
            </a:solidFill>
            <a:ln w="9525">
              <a:noFill/>
              <a:miter lim="800000"/>
              <a:headEnd/>
              <a:tailEnd/>
            </a:ln>
          </p:spPr>
          <p:txBody>
            <a:bodyPr wrap="none" anchor="ctr"/>
            <a:lstStyle/>
            <a:p>
              <a:endParaRPr lang="ja-JP" altLang="en-US"/>
            </a:p>
          </p:txBody>
        </p:sp>
        <p:sp>
          <p:nvSpPr>
            <p:cNvPr id="35845" name="Rectangle 5"/>
            <p:cNvSpPr>
              <a:spLocks noChangeArrowheads="1"/>
            </p:cNvSpPr>
            <p:nvPr/>
          </p:nvSpPr>
          <p:spPr bwMode="auto">
            <a:xfrm>
              <a:off x="489" y="2091"/>
              <a:ext cx="5034" cy="1872"/>
            </a:xfrm>
            <a:prstGeom prst="rect">
              <a:avLst/>
            </a:prstGeom>
            <a:solidFill>
              <a:srgbClr val="FFCCFF">
                <a:alpha val="50195"/>
              </a:srgbClr>
            </a:solidFill>
            <a:ln w="9525">
              <a:noFill/>
              <a:miter lim="800000"/>
              <a:headEnd/>
              <a:tailEnd/>
            </a:ln>
          </p:spPr>
          <p:txBody>
            <a:bodyPr wrap="none" anchor="ctr"/>
            <a:lstStyle/>
            <a:p>
              <a:endParaRPr lang="ja-JP" altLang="en-US"/>
            </a:p>
          </p:txBody>
        </p:sp>
        <p:sp>
          <p:nvSpPr>
            <p:cNvPr id="35846" name="Rectangle 6"/>
            <p:cNvSpPr>
              <a:spLocks noChangeArrowheads="1"/>
            </p:cNvSpPr>
            <p:nvPr/>
          </p:nvSpPr>
          <p:spPr bwMode="auto">
            <a:xfrm>
              <a:off x="4008" y="2598"/>
              <a:ext cx="1152" cy="576"/>
            </a:xfrm>
            <a:prstGeom prst="rect">
              <a:avLst/>
            </a:prstGeom>
            <a:solidFill>
              <a:srgbClr val="FFCCFF"/>
            </a:solidFill>
            <a:ln w="6350" cap="rnd">
              <a:solidFill>
                <a:srgbClr val="800000"/>
              </a:solidFill>
              <a:prstDash val="sysDot"/>
              <a:miter lim="800000"/>
              <a:headEnd/>
              <a:tailEnd/>
            </a:ln>
          </p:spPr>
          <p:txBody>
            <a:bodyPr wrap="none" tIns="27432" bIns="27432" anchor="ctr"/>
            <a:lstStyle/>
            <a:p>
              <a:pPr latinLnBrk="1"/>
              <a:endParaRPr lang="ja-JP" altLang="en-US" sz="2400"/>
            </a:p>
          </p:txBody>
        </p:sp>
        <p:grpSp>
          <p:nvGrpSpPr>
            <p:cNvPr id="35847" name="Group 7"/>
            <p:cNvGrpSpPr>
              <a:grpSpLocks/>
            </p:cNvGrpSpPr>
            <p:nvPr/>
          </p:nvGrpSpPr>
          <p:grpSpPr bwMode="auto">
            <a:xfrm>
              <a:off x="4104" y="2646"/>
              <a:ext cx="961" cy="432"/>
              <a:chOff x="4080" y="2304"/>
              <a:chExt cx="961" cy="432"/>
            </a:xfrm>
          </p:grpSpPr>
          <p:sp>
            <p:nvSpPr>
              <p:cNvPr id="1050632" name="AutoShape 8"/>
              <p:cNvSpPr>
                <a:spLocks noChangeArrowheads="1"/>
              </p:cNvSpPr>
              <p:nvPr/>
            </p:nvSpPr>
            <p:spPr bwMode="auto">
              <a:xfrm>
                <a:off x="4080" y="2304"/>
                <a:ext cx="295" cy="432"/>
              </a:xfrm>
              <a:prstGeom prst="can">
                <a:avLst>
                  <a:gd name="adj" fmla="val 36610"/>
                </a:avLst>
              </a:prstGeom>
              <a:solidFill>
                <a:schemeClr val="hlink"/>
              </a:solidFill>
              <a:ln w="6350">
                <a:solidFill>
                  <a:srgbClr val="800080"/>
                </a:solidFill>
                <a:round/>
                <a:headEnd/>
                <a:tailEnd/>
              </a:ln>
              <a:effectLst>
                <a:outerShdw dist="68392" dir="4091915" algn="ctr" rotWithShape="0">
                  <a:srgbClr val="C0C0C0"/>
                </a:outerShdw>
              </a:effectLst>
            </p:spPr>
            <p:txBody>
              <a:bodyPr wrap="none" tIns="27432" bIns="27432" anchor="ctr"/>
              <a:lstStyle/>
              <a:p>
                <a:pPr algn="ctr" latinLnBrk="1">
                  <a:defRPr/>
                </a:pPr>
                <a:r>
                  <a:rPr lang="en-US" altLang="ko-KR" sz="1200" dirty="0">
                    <a:latin typeface="Arial" charset="0"/>
                    <a:ea typeface="ＭＳ Ｐゴシック" charset="-128"/>
                  </a:rPr>
                  <a:t>SYS</a:t>
                </a:r>
              </a:p>
              <a:p>
                <a:pPr algn="ctr" latinLnBrk="1">
                  <a:defRPr/>
                </a:pPr>
                <a:r>
                  <a:rPr lang="en-US" altLang="ko-KR" sz="1200" dirty="0">
                    <a:latin typeface="Arial" charset="0"/>
                    <a:ea typeface="ＭＳ Ｐゴシック" charset="-128"/>
                  </a:rPr>
                  <a:t>LOG</a:t>
                </a:r>
              </a:p>
            </p:txBody>
          </p:sp>
          <p:sp>
            <p:nvSpPr>
              <p:cNvPr id="1050633" name="AutoShape 9"/>
              <p:cNvSpPr>
                <a:spLocks noChangeArrowheads="1"/>
              </p:cNvSpPr>
              <p:nvPr/>
            </p:nvSpPr>
            <p:spPr bwMode="auto">
              <a:xfrm>
                <a:off x="4419" y="2304"/>
                <a:ext cx="288" cy="432"/>
              </a:xfrm>
              <a:prstGeom prst="can">
                <a:avLst>
                  <a:gd name="adj" fmla="val 37500"/>
                </a:avLst>
              </a:prstGeom>
              <a:solidFill>
                <a:schemeClr val="hlink"/>
              </a:solidFill>
              <a:ln w="6350">
                <a:solidFill>
                  <a:srgbClr val="800080"/>
                </a:solidFill>
                <a:round/>
                <a:headEnd/>
                <a:tailEnd/>
              </a:ln>
              <a:effectLst>
                <a:outerShdw dist="68392" dir="4091915" algn="ctr" rotWithShape="0">
                  <a:srgbClr val="C0C0C0"/>
                </a:outerShdw>
              </a:effectLst>
            </p:spPr>
            <p:txBody>
              <a:bodyPr wrap="none" tIns="27432" bIns="27432" anchor="ctr"/>
              <a:lstStyle/>
              <a:p>
                <a:pPr algn="ctr" latinLnBrk="1">
                  <a:defRPr/>
                </a:pPr>
                <a:r>
                  <a:rPr lang="en-US" altLang="ko-KR" sz="1200" dirty="0">
                    <a:latin typeface="Arial" charset="0"/>
                    <a:ea typeface="ＭＳ Ｐゴシック" charset="-128"/>
                  </a:rPr>
                  <a:t>SQL</a:t>
                </a:r>
              </a:p>
              <a:p>
                <a:pPr algn="ctr" latinLnBrk="1">
                  <a:defRPr/>
                </a:pPr>
                <a:r>
                  <a:rPr lang="en-US" altLang="ko-KR" sz="1200" dirty="0">
                    <a:latin typeface="Arial" charset="0"/>
                    <a:ea typeface="ＭＳ Ｐゴシック" charset="-128"/>
                  </a:rPr>
                  <a:t>LOG</a:t>
                </a:r>
              </a:p>
            </p:txBody>
          </p:sp>
          <p:sp>
            <p:nvSpPr>
              <p:cNvPr id="1050634" name="AutoShape 10"/>
              <p:cNvSpPr>
                <a:spLocks noChangeArrowheads="1"/>
              </p:cNvSpPr>
              <p:nvPr/>
            </p:nvSpPr>
            <p:spPr bwMode="auto">
              <a:xfrm>
                <a:off x="4746" y="2304"/>
                <a:ext cx="295" cy="432"/>
              </a:xfrm>
              <a:prstGeom prst="can">
                <a:avLst>
                  <a:gd name="adj" fmla="val 36610"/>
                </a:avLst>
              </a:prstGeom>
              <a:solidFill>
                <a:schemeClr val="hlink"/>
              </a:solidFill>
              <a:ln w="6350">
                <a:solidFill>
                  <a:srgbClr val="800080"/>
                </a:solidFill>
                <a:round/>
                <a:headEnd/>
                <a:tailEnd/>
              </a:ln>
              <a:effectLst>
                <a:outerShdw dist="68392" dir="4091915" algn="ctr" rotWithShape="0">
                  <a:srgbClr val="C0C0C0"/>
                </a:outerShdw>
              </a:effectLst>
            </p:spPr>
            <p:txBody>
              <a:bodyPr wrap="none" tIns="27432" bIns="27432" anchor="ctr"/>
              <a:lstStyle/>
              <a:p>
                <a:pPr algn="ctr" latinLnBrk="1">
                  <a:defRPr/>
                </a:pPr>
                <a:r>
                  <a:rPr lang="en-US" altLang="ko-KR" sz="1200" dirty="0">
                    <a:latin typeface="Arial" charset="0"/>
                    <a:ea typeface="ＭＳ Ｐゴシック" charset="-128"/>
                  </a:rPr>
                  <a:t>SQL</a:t>
                </a:r>
              </a:p>
              <a:p>
                <a:pPr algn="ctr" latinLnBrk="1">
                  <a:defRPr/>
                </a:pPr>
                <a:r>
                  <a:rPr lang="en-US" altLang="ko-KR" sz="1200" dirty="0">
                    <a:latin typeface="Arial" charset="0"/>
                    <a:ea typeface="ＭＳ Ｐゴシック" charset="-128"/>
                  </a:rPr>
                  <a:t>TEXT</a:t>
                </a:r>
              </a:p>
            </p:txBody>
          </p:sp>
        </p:grpSp>
        <p:sp>
          <p:nvSpPr>
            <p:cNvPr id="35848" name="Line 11"/>
            <p:cNvSpPr>
              <a:spLocks noChangeShapeType="1"/>
            </p:cNvSpPr>
            <p:nvPr/>
          </p:nvSpPr>
          <p:spPr bwMode="auto">
            <a:xfrm>
              <a:off x="334" y="1896"/>
              <a:ext cx="5198" cy="0"/>
            </a:xfrm>
            <a:prstGeom prst="line">
              <a:avLst/>
            </a:prstGeom>
            <a:noFill/>
            <a:ln w="101600">
              <a:solidFill>
                <a:schemeClr val="tx1"/>
              </a:solidFill>
              <a:round/>
              <a:headEnd/>
              <a:tailEnd/>
            </a:ln>
          </p:spPr>
          <p:txBody>
            <a:bodyPr tIns="27432" bIns="27432" anchor="ctr">
              <a:spAutoFit/>
            </a:bodyPr>
            <a:lstStyle/>
            <a:p>
              <a:endParaRPr lang="ja-JP" altLang="en-US"/>
            </a:p>
          </p:txBody>
        </p:sp>
        <p:sp>
          <p:nvSpPr>
            <p:cNvPr id="1050636" name="Oval 12"/>
            <p:cNvSpPr>
              <a:spLocks noChangeArrowheads="1"/>
            </p:cNvSpPr>
            <p:nvPr/>
          </p:nvSpPr>
          <p:spPr bwMode="auto">
            <a:xfrm>
              <a:off x="936" y="2232"/>
              <a:ext cx="1062" cy="527"/>
            </a:xfrm>
            <a:prstGeom prst="ellipse">
              <a:avLst/>
            </a:prstGeom>
            <a:gradFill rotWithShape="1">
              <a:gsLst>
                <a:gs pos="0">
                  <a:schemeClr val="bg1"/>
                </a:gs>
                <a:gs pos="100000">
                  <a:srgbClr val="FFFF00"/>
                </a:gs>
              </a:gsLst>
              <a:path path="shape">
                <a:fillToRect l="50000" t="50000" r="50000" b="50000"/>
              </a:path>
            </a:gradFill>
            <a:ln w="6350">
              <a:solidFill>
                <a:srgbClr val="800080"/>
              </a:solidFill>
              <a:round/>
              <a:headEnd/>
              <a:tailEnd/>
            </a:ln>
            <a:effectLst>
              <a:outerShdw dist="68392" dir="4091915" algn="ctr" rotWithShape="0">
                <a:srgbClr val="C0C0C0"/>
              </a:outerShdw>
            </a:effectLst>
          </p:spPr>
          <p:txBody>
            <a:bodyPr wrap="none" tIns="27432" bIns="27432" anchor="ctr"/>
            <a:lstStyle/>
            <a:p>
              <a:pPr algn="ctr" latinLnBrk="1">
                <a:defRPr/>
              </a:pPr>
              <a:r>
                <a:rPr lang="en-US" altLang="ko-KR" sz="1200" dirty="0">
                  <a:latin typeface="Arial" charset="0"/>
                  <a:ea typeface="ＭＳ Ｐゴシック" charset="-128"/>
                </a:rPr>
                <a:t>Real-Time</a:t>
              </a:r>
            </a:p>
            <a:p>
              <a:pPr algn="ctr" latinLnBrk="1">
                <a:defRPr/>
              </a:pPr>
              <a:r>
                <a:rPr lang="en-US" altLang="ko-KR" sz="1200" dirty="0">
                  <a:latin typeface="Arial" charset="0"/>
                  <a:ea typeface="ＭＳ Ｐゴシック" charset="-128"/>
                </a:rPr>
                <a:t>Access Daemon</a:t>
              </a:r>
            </a:p>
            <a:p>
              <a:pPr algn="ctr" latinLnBrk="1">
                <a:defRPr/>
              </a:pPr>
              <a:r>
                <a:rPr lang="en-US" altLang="ko-KR" sz="1200" dirty="0">
                  <a:latin typeface="Arial" charset="0"/>
                  <a:ea typeface="ＭＳ Ｐゴシック" charset="-128"/>
                </a:rPr>
                <a:t>(RTAD)</a:t>
              </a:r>
            </a:p>
          </p:txBody>
        </p:sp>
        <p:sp>
          <p:nvSpPr>
            <p:cNvPr id="1050637" name="Oval 13"/>
            <p:cNvSpPr>
              <a:spLocks noChangeArrowheads="1"/>
            </p:cNvSpPr>
            <p:nvPr/>
          </p:nvSpPr>
          <p:spPr bwMode="auto">
            <a:xfrm>
              <a:off x="2856" y="2229"/>
              <a:ext cx="1062" cy="527"/>
            </a:xfrm>
            <a:prstGeom prst="ellipse">
              <a:avLst/>
            </a:prstGeom>
            <a:gradFill rotWithShape="1">
              <a:gsLst>
                <a:gs pos="0">
                  <a:srgbClr val="F8F8F8"/>
                </a:gs>
                <a:gs pos="100000">
                  <a:srgbClr val="FFFF00"/>
                </a:gs>
              </a:gsLst>
              <a:path path="shape">
                <a:fillToRect l="50000" t="50000" r="50000" b="50000"/>
              </a:path>
            </a:gradFill>
            <a:ln w="6350">
              <a:solidFill>
                <a:srgbClr val="800080"/>
              </a:solidFill>
              <a:round/>
              <a:headEnd/>
              <a:tailEnd/>
            </a:ln>
            <a:effectLst>
              <a:outerShdw dist="68392" dir="4091915" algn="ctr" rotWithShape="0">
                <a:srgbClr val="C0C0C0"/>
              </a:outerShdw>
            </a:effectLst>
          </p:spPr>
          <p:txBody>
            <a:bodyPr wrap="none" tIns="27432" bIns="27432" anchor="ctr"/>
            <a:lstStyle/>
            <a:p>
              <a:pPr algn="ctr" latinLnBrk="1">
                <a:defRPr/>
              </a:pPr>
              <a:r>
                <a:rPr lang="en-US" altLang="ko-KR" sz="1200" dirty="0">
                  <a:latin typeface="Arial" charset="0"/>
                  <a:ea typeface="ＭＳ Ｐゴシック" charset="-128"/>
                </a:rPr>
                <a:t>Logging</a:t>
              </a:r>
            </a:p>
            <a:p>
              <a:pPr algn="ctr" latinLnBrk="1">
                <a:defRPr/>
              </a:pPr>
              <a:r>
                <a:rPr lang="en-US" altLang="ko-KR" sz="1200" dirty="0">
                  <a:latin typeface="Arial" charset="0"/>
                  <a:ea typeface="ＭＳ Ｐゴシック" charset="-128"/>
                </a:rPr>
                <a:t>Daemon</a:t>
              </a:r>
            </a:p>
            <a:p>
              <a:pPr algn="ctr" latinLnBrk="1">
                <a:defRPr/>
              </a:pPr>
              <a:r>
                <a:rPr lang="en-US" altLang="ko-KR" sz="1200" dirty="0">
                  <a:latin typeface="Arial" charset="0"/>
                  <a:ea typeface="ＭＳ Ｐゴシック" charset="-128"/>
                </a:rPr>
                <a:t>(LOGD)</a:t>
              </a:r>
            </a:p>
          </p:txBody>
        </p:sp>
        <p:sp>
          <p:nvSpPr>
            <p:cNvPr id="1050638" name="Rectangle 14"/>
            <p:cNvSpPr>
              <a:spLocks noChangeArrowheads="1"/>
            </p:cNvSpPr>
            <p:nvPr/>
          </p:nvSpPr>
          <p:spPr bwMode="auto">
            <a:xfrm>
              <a:off x="903" y="724"/>
              <a:ext cx="685" cy="467"/>
            </a:xfrm>
            <a:prstGeom prst="rect">
              <a:avLst/>
            </a:prstGeom>
            <a:gradFill rotWithShape="1">
              <a:gsLst>
                <a:gs pos="0">
                  <a:schemeClr val="bg1"/>
                </a:gs>
                <a:gs pos="100000">
                  <a:srgbClr val="0000FF"/>
                </a:gs>
              </a:gsLst>
              <a:path path="shape">
                <a:fillToRect l="50000" t="50000" r="50000" b="50000"/>
              </a:path>
            </a:gradFill>
            <a:ln w="6350">
              <a:solidFill>
                <a:srgbClr val="800080"/>
              </a:solidFill>
              <a:miter lim="800000"/>
              <a:headEnd/>
              <a:tailEnd/>
            </a:ln>
            <a:effectLst>
              <a:outerShdw dist="68392" dir="4091915" algn="ctr" rotWithShape="0">
                <a:srgbClr val="C0C0C0"/>
              </a:outerShdw>
            </a:effectLst>
          </p:spPr>
          <p:txBody>
            <a:bodyPr wrap="none" tIns="27432" bIns="27432" anchor="ctr"/>
            <a:lstStyle/>
            <a:p>
              <a:pPr algn="ctr" latinLnBrk="1">
                <a:defRPr/>
              </a:pPr>
              <a:r>
                <a:rPr lang="en-US" altLang="ko-KR" sz="1200" dirty="0">
                  <a:latin typeface="Arial" charset="0"/>
                  <a:ea typeface="ＭＳ Ｐゴシック" charset="-128"/>
                </a:rPr>
                <a:t>Real-Time</a:t>
              </a:r>
            </a:p>
            <a:p>
              <a:pPr algn="ctr" latinLnBrk="1">
                <a:defRPr/>
              </a:pPr>
              <a:r>
                <a:rPr lang="en-US" altLang="ja-JP" sz="1200" dirty="0">
                  <a:latin typeface="Arial" charset="0"/>
                  <a:ea typeface="ＭＳ Ｐゴシック" charset="-128"/>
                </a:rPr>
                <a:t>Monitor</a:t>
              </a:r>
              <a:endParaRPr lang="en-US" altLang="ko-KR" sz="1200" dirty="0">
                <a:latin typeface="Arial" charset="0"/>
                <a:ea typeface="ＭＳ Ｐゴシック" charset="-128"/>
              </a:endParaRPr>
            </a:p>
          </p:txBody>
        </p:sp>
        <p:sp>
          <p:nvSpPr>
            <p:cNvPr id="1050639" name="Rectangle 15"/>
            <p:cNvSpPr>
              <a:spLocks noChangeArrowheads="1"/>
            </p:cNvSpPr>
            <p:nvPr/>
          </p:nvSpPr>
          <p:spPr bwMode="auto">
            <a:xfrm>
              <a:off x="4643" y="716"/>
              <a:ext cx="663" cy="487"/>
            </a:xfrm>
            <a:prstGeom prst="rect">
              <a:avLst/>
            </a:prstGeom>
            <a:gradFill rotWithShape="0">
              <a:gsLst>
                <a:gs pos="0">
                  <a:srgbClr val="F8F8F8"/>
                </a:gs>
                <a:gs pos="100000">
                  <a:srgbClr val="0000CC"/>
                </a:gs>
              </a:gsLst>
              <a:path path="shape">
                <a:fillToRect l="50000" t="50000" r="50000" b="50000"/>
              </a:path>
            </a:gradFill>
            <a:ln w="6350">
              <a:solidFill>
                <a:srgbClr val="800080"/>
              </a:solidFill>
              <a:miter lim="800000"/>
              <a:headEnd/>
              <a:tailEnd/>
            </a:ln>
            <a:effectLst>
              <a:outerShdw dist="68392" dir="4091915" algn="ctr" rotWithShape="0">
                <a:srgbClr val="C0C0C0"/>
              </a:outerShdw>
            </a:effectLst>
          </p:spPr>
          <p:txBody>
            <a:bodyPr wrap="none" tIns="27432" bIns="27432" anchor="ctr"/>
            <a:lstStyle/>
            <a:p>
              <a:pPr algn="ctr" latinLnBrk="1">
                <a:defRPr/>
              </a:pPr>
              <a:r>
                <a:rPr lang="en-US" altLang="ko-KR" sz="1200" dirty="0">
                  <a:latin typeface="Arial" charset="0"/>
                  <a:ea typeface="ＭＳ Ｐゴシック" charset="-128"/>
                </a:rPr>
                <a:t>Performance</a:t>
              </a:r>
            </a:p>
            <a:p>
              <a:pPr algn="ctr" latinLnBrk="1">
                <a:defRPr/>
              </a:pPr>
              <a:r>
                <a:rPr lang="en-US" altLang="ko-KR" sz="1200" dirty="0">
                  <a:latin typeface="Arial" charset="0"/>
                  <a:ea typeface="ＭＳ Ｐゴシック" charset="-128"/>
                </a:rPr>
                <a:t>Analyzer</a:t>
              </a:r>
            </a:p>
          </p:txBody>
        </p:sp>
        <p:sp>
          <p:nvSpPr>
            <p:cNvPr id="1050640" name="Rectangle 16"/>
            <p:cNvSpPr>
              <a:spLocks noChangeArrowheads="1"/>
            </p:cNvSpPr>
            <p:nvPr/>
          </p:nvSpPr>
          <p:spPr bwMode="auto">
            <a:xfrm>
              <a:off x="2821" y="724"/>
              <a:ext cx="685" cy="465"/>
            </a:xfrm>
            <a:prstGeom prst="rect">
              <a:avLst/>
            </a:prstGeom>
            <a:gradFill rotWithShape="1">
              <a:gsLst>
                <a:gs pos="0">
                  <a:schemeClr val="bg1"/>
                </a:gs>
                <a:gs pos="100000">
                  <a:srgbClr val="0000CC"/>
                </a:gs>
              </a:gsLst>
              <a:path path="shape">
                <a:fillToRect l="50000" t="50000" r="50000" b="50000"/>
              </a:path>
            </a:gradFill>
            <a:ln w="6350">
              <a:solidFill>
                <a:srgbClr val="800080"/>
              </a:solidFill>
              <a:miter lim="800000"/>
              <a:headEnd/>
              <a:tailEnd/>
            </a:ln>
            <a:effectLst>
              <a:outerShdw dist="68392" dir="4091915" algn="ctr" rotWithShape="0">
                <a:srgbClr val="C0C0C0"/>
              </a:outerShdw>
            </a:effectLst>
          </p:spPr>
          <p:txBody>
            <a:bodyPr wrap="none" tIns="27432" bIns="27432" anchor="ctr"/>
            <a:lstStyle/>
            <a:p>
              <a:pPr algn="ctr" latinLnBrk="1">
                <a:defRPr/>
              </a:pPr>
              <a:r>
                <a:rPr lang="en-US" altLang="ko-KR" sz="1200" dirty="0">
                  <a:latin typeface="Arial" charset="0"/>
                  <a:ea typeface="ＭＳ Ｐゴシック" charset="-128"/>
                </a:rPr>
                <a:t>Logging</a:t>
              </a:r>
            </a:p>
            <a:p>
              <a:pPr algn="ctr" latinLnBrk="1">
                <a:defRPr/>
              </a:pPr>
              <a:r>
                <a:rPr lang="en-US" altLang="ko-KR" sz="1200" dirty="0">
                  <a:latin typeface="Arial" charset="0"/>
                  <a:ea typeface="ＭＳ Ｐゴシック" charset="-128"/>
                </a:rPr>
                <a:t>Controller</a:t>
              </a:r>
            </a:p>
          </p:txBody>
        </p:sp>
        <p:grpSp>
          <p:nvGrpSpPr>
            <p:cNvPr id="35854" name="Group 17"/>
            <p:cNvGrpSpPr>
              <a:grpSpLocks/>
            </p:cNvGrpSpPr>
            <p:nvPr/>
          </p:nvGrpSpPr>
          <p:grpSpPr bwMode="auto">
            <a:xfrm>
              <a:off x="3711" y="740"/>
              <a:ext cx="410" cy="459"/>
              <a:chOff x="3399" y="1287"/>
              <a:chExt cx="411" cy="459"/>
            </a:xfrm>
          </p:grpSpPr>
          <p:sp>
            <p:nvSpPr>
              <p:cNvPr id="1050642" name="AutoShape 18"/>
              <p:cNvSpPr>
                <a:spLocks noChangeArrowheads="1"/>
              </p:cNvSpPr>
              <p:nvPr/>
            </p:nvSpPr>
            <p:spPr bwMode="auto">
              <a:xfrm>
                <a:off x="3399" y="1287"/>
                <a:ext cx="288" cy="336"/>
              </a:xfrm>
              <a:prstGeom prst="can">
                <a:avLst>
                  <a:gd name="adj" fmla="val 29167"/>
                </a:avLst>
              </a:prstGeom>
              <a:gradFill rotWithShape="0">
                <a:gsLst>
                  <a:gs pos="0">
                    <a:schemeClr val="accent2">
                      <a:gamma/>
                      <a:tint val="37647"/>
                      <a:invGamma/>
                    </a:schemeClr>
                  </a:gs>
                  <a:gs pos="100000">
                    <a:schemeClr val="accent2"/>
                  </a:gs>
                </a:gsLst>
                <a:lin ang="0" scaled="1"/>
              </a:gradFill>
              <a:ln w="6350">
                <a:solidFill>
                  <a:srgbClr val="800080"/>
                </a:solidFill>
                <a:round/>
                <a:headEnd/>
                <a:tailEnd/>
              </a:ln>
              <a:effectLst>
                <a:outerShdw dist="68392" dir="4091915" algn="ctr" rotWithShape="0">
                  <a:srgbClr val="C0C0C0"/>
                </a:outerShdw>
              </a:effectLst>
            </p:spPr>
            <p:txBody>
              <a:bodyPr wrap="none" tIns="27432" bIns="27432" anchor="ctr"/>
              <a:lstStyle/>
              <a:p>
                <a:pPr latinLnBrk="1">
                  <a:defRPr/>
                </a:pPr>
                <a:endParaRPr lang="ja-JP" altLang="en-US" sz="1200" dirty="0">
                  <a:latin typeface="Arial" charset="0"/>
                  <a:ea typeface="ＭＳ Ｐゴシック" charset="-128"/>
                </a:endParaRPr>
              </a:p>
            </p:txBody>
          </p:sp>
          <p:sp>
            <p:nvSpPr>
              <p:cNvPr id="1050643" name="AutoShape 19"/>
              <p:cNvSpPr>
                <a:spLocks noChangeArrowheads="1"/>
              </p:cNvSpPr>
              <p:nvPr/>
            </p:nvSpPr>
            <p:spPr bwMode="auto">
              <a:xfrm>
                <a:off x="3456" y="1344"/>
                <a:ext cx="288" cy="336"/>
              </a:xfrm>
              <a:prstGeom prst="can">
                <a:avLst>
                  <a:gd name="adj" fmla="val 29167"/>
                </a:avLst>
              </a:prstGeom>
              <a:gradFill rotWithShape="0">
                <a:gsLst>
                  <a:gs pos="0">
                    <a:schemeClr val="accent2">
                      <a:gamma/>
                      <a:tint val="37647"/>
                      <a:invGamma/>
                    </a:schemeClr>
                  </a:gs>
                  <a:gs pos="100000">
                    <a:schemeClr val="accent2"/>
                  </a:gs>
                </a:gsLst>
                <a:lin ang="0" scaled="1"/>
              </a:gradFill>
              <a:ln w="6350">
                <a:solidFill>
                  <a:srgbClr val="800080"/>
                </a:solidFill>
                <a:round/>
                <a:headEnd/>
                <a:tailEnd/>
              </a:ln>
              <a:effectLst>
                <a:outerShdw dist="68392" dir="4091915" algn="ctr" rotWithShape="0">
                  <a:srgbClr val="C0C0C0"/>
                </a:outerShdw>
              </a:effectLst>
            </p:spPr>
            <p:txBody>
              <a:bodyPr wrap="none" tIns="27432" bIns="27432" anchor="ctr"/>
              <a:lstStyle/>
              <a:p>
                <a:pPr latinLnBrk="1">
                  <a:defRPr/>
                </a:pPr>
                <a:endParaRPr lang="ja-JP" altLang="en-US" sz="1200" dirty="0">
                  <a:latin typeface="Arial" charset="0"/>
                  <a:ea typeface="ＭＳ Ｐゴシック" charset="-128"/>
                </a:endParaRPr>
              </a:p>
            </p:txBody>
          </p:sp>
          <p:sp>
            <p:nvSpPr>
              <p:cNvPr id="1050644" name="AutoShape 20"/>
              <p:cNvSpPr>
                <a:spLocks noChangeArrowheads="1"/>
              </p:cNvSpPr>
              <p:nvPr/>
            </p:nvSpPr>
            <p:spPr bwMode="auto">
              <a:xfrm>
                <a:off x="3522" y="1410"/>
                <a:ext cx="288" cy="336"/>
              </a:xfrm>
              <a:prstGeom prst="can">
                <a:avLst>
                  <a:gd name="adj" fmla="val 29167"/>
                </a:avLst>
              </a:prstGeom>
              <a:gradFill rotWithShape="0">
                <a:gsLst>
                  <a:gs pos="0">
                    <a:schemeClr val="accent2">
                      <a:gamma/>
                      <a:tint val="37647"/>
                      <a:invGamma/>
                    </a:schemeClr>
                  </a:gs>
                  <a:gs pos="100000">
                    <a:schemeClr val="accent2"/>
                  </a:gs>
                </a:gsLst>
                <a:lin ang="0" scaled="1"/>
              </a:gradFill>
              <a:ln w="6350">
                <a:solidFill>
                  <a:srgbClr val="800080"/>
                </a:solidFill>
                <a:round/>
                <a:headEnd/>
                <a:tailEnd/>
              </a:ln>
              <a:effectLst>
                <a:outerShdw dist="68392" dir="4091915" algn="ctr" rotWithShape="0">
                  <a:srgbClr val="C0C0C0"/>
                </a:outerShdw>
              </a:effectLst>
            </p:spPr>
            <p:txBody>
              <a:bodyPr wrap="none" tIns="27432" bIns="27432" anchor="ctr"/>
              <a:lstStyle/>
              <a:p>
                <a:pPr latinLnBrk="1">
                  <a:defRPr/>
                </a:pPr>
                <a:r>
                  <a:rPr lang="en-US" altLang="ko-KR" sz="1200" dirty="0">
                    <a:latin typeface="Arial" charset="0"/>
                    <a:ea typeface="ＭＳ Ｐゴシック" charset="-128"/>
                  </a:rPr>
                  <a:t>Daily</a:t>
                </a:r>
              </a:p>
              <a:p>
                <a:pPr latinLnBrk="1">
                  <a:defRPr/>
                </a:pPr>
                <a:r>
                  <a:rPr lang="en-US" altLang="ko-KR" sz="1200" dirty="0">
                    <a:latin typeface="Arial" charset="0"/>
                    <a:ea typeface="ＭＳ Ｐゴシック" charset="-128"/>
                  </a:rPr>
                  <a:t>Log</a:t>
                </a:r>
              </a:p>
            </p:txBody>
          </p:sp>
        </p:grpSp>
        <p:sp>
          <p:nvSpPr>
            <p:cNvPr id="35855" name="Line 21"/>
            <p:cNvSpPr>
              <a:spLocks noChangeShapeType="1"/>
            </p:cNvSpPr>
            <p:nvPr/>
          </p:nvSpPr>
          <p:spPr bwMode="auto">
            <a:xfrm>
              <a:off x="1247" y="1253"/>
              <a:ext cx="192" cy="972"/>
            </a:xfrm>
            <a:prstGeom prst="line">
              <a:avLst/>
            </a:prstGeom>
            <a:noFill/>
            <a:ln w="6350">
              <a:solidFill>
                <a:srgbClr val="800080"/>
              </a:solidFill>
              <a:round/>
              <a:headEnd type="triangle" w="med" len="med"/>
              <a:tailEnd type="triangle" w="med" len="med"/>
            </a:ln>
          </p:spPr>
          <p:txBody>
            <a:bodyPr tIns="27432" bIns="27432" anchor="ctr">
              <a:spAutoFit/>
            </a:bodyPr>
            <a:lstStyle/>
            <a:p>
              <a:endParaRPr lang="ja-JP" altLang="en-US"/>
            </a:p>
          </p:txBody>
        </p:sp>
        <p:sp>
          <p:nvSpPr>
            <p:cNvPr id="35856" name="Line 22"/>
            <p:cNvSpPr>
              <a:spLocks noChangeShapeType="1"/>
            </p:cNvSpPr>
            <p:nvPr/>
          </p:nvSpPr>
          <p:spPr bwMode="auto">
            <a:xfrm flipH="1">
              <a:off x="2459" y="1698"/>
              <a:ext cx="4" cy="1602"/>
            </a:xfrm>
            <a:prstGeom prst="line">
              <a:avLst/>
            </a:prstGeom>
            <a:noFill/>
            <a:ln w="6350">
              <a:solidFill>
                <a:srgbClr val="800080"/>
              </a:solidFill>
              <a:round/>
              <a:headEnd type="triangle" w="med" len="med"/>
              <a:tailEnd type="triangle" w="med" len="med"/>
            </a:ln>
          </p:spPr>
          <p:txBody>
            <a:bodyPr tIns="27432" bIns="27432" anchor="ctr">
              <a:spAutoFit/>
            </a:bodyPr>
            <a:lstStyle/>
            <a:p>
              <a:endParaRPr lang="ja-JP" altLang="en-US"/>
            </a:p>
          </p:txBody>
        </p:sp>
        <p:sp>
          <p:nvSpPr>
            <p:cNvPr id="1050647" name="Rectangle 23"/>
            <p:cNvSpPr>
              <a:spLocks noChangeArrowheads="1"/>
            </p:cNvSpPr>
            <p:nvPr/>
          </p:nvSpPr>
          <p:spPr bwMode="auto">
            <a:xfrm>
              <a:off x="888" y="3222"/>
              <a:ext cx="3072" cy="672"/>
            </a:xfrm>
            <a:prstGeom prst="rect">
              <a:avLst/>
            </a:prstGeom>
            <a:solidFill>
              <a:schemeClr val="hlink"/>
            </a:solidFill>
            <a:ln w="6350">
              <a:solidFill>
                <a:srgbClr val="800080"/>
              </a:solidFill>
              <a:miter lim="800000"/>
              <a:headEnd/>
              <a:tailEnd/>
            </a:ln>
            <a:effectLst>
              <a:outerShdw dist="68392" dir="4091915" algn="ctr" rotWithShape="0">
                <a:srgbClr val="C0C0C0"/>
              </a:outerShdw>
            </a:effectLst>
          </p:spPr>
          <p:txBody>
            <a:bodyPr wrap="none" tIns="27432" bIns="27432" anchor="b" anchorCtr="1"/>
            <a:lstStyle/>
            <a:p>
              <a:pPr latinLnBrk="1">
                <a:defRPr/>
              </a:pPr>
              <a:r>
                <a:rPr lang="en-US" altLang="ja-JP" sz="1200" dirty="0">
                  <a:effectLst>
                    <a:outerShdw blurRad="38100" dist="38100" dir="2700000" algn="tl">
                      <a:srgbClr val="FFFFFF"/>
                    </a:outerShdw>
                  </a:effectLst>
                  <a:latin typeface="Arial" charset="0"/>
                  <a:ea typeface="ＭＳ Ｐゴシック" charset="-128"/>
                </a:rPr>
                <a:t>Source Layer</a:t>
              </a:r>
            </a:p>
          </p:txBody>
        </p:sp>
        <p:sp>
          <p:nvSpPr>
            <p:cNvPr id="35858" name="Oval 24"/>
            <p:cNvSpPr>
              <a:spLocks noChangeArrowheads="1"/>
            </p:cNvSpPr>
            <p:nvPr/>
          </p:nvSpPr>
          <p:spPr bwMode="auto">
            <a:xfrm>
              <a:off x="2025" y="3318"/>
              <a:ext cx="816" cy="384"/>
            </a:xfrm>
            <a:prstGeom prst="ellipse">
              <a:avLst/>
            </a:prstGeom>
            <a:solidFill>
              <a:srgbClr val="336699"/>
            </a:solidFill>
            <a:ln w="6350">
              <a:solidFill>
                <a:srgbClr val="800080"/>
              </a:solidFill>
              <a:round/>
              <a:headEnd/>
              <a:tailEnd/>
            </a:ln>
          </p:spPr>
          <p:txBody>
            <a:bodyPr wrap="none" tIns="27432" bIns="27432" anchor="ctr"/>
            <a:lstStyle/>
            <a:p>
              <a:pPr algn="ctr" latinLnBrk="1"/>
              <a:r>
                <a:rPr lang="en-US" altLang="ko-KR" sz="1200">
                  <a:solidFill>
                    <a:schemeClr val="bg1"/>
                  </a:solidFill>
                </a:rPr>
                <a:t>Oracle</a:t>
              </a:r>
            </a:p>
            <a:p>
              <a:pPr algn="ctr" latinLnBrk="1"/>
              <a:r>
                <a:rPr lang="en-US" altLang="ko-KR" sz="1200">
                  <a:solidFill>
                    <a:schemeClr val="bg1"/>
                  </a:solidFill>
                </a:rPr>
                <a:t>DBMS</a:t>
              </a:r>
            </a:p>
          </p:txBody>
        </p:sp>
        <p:sp>
          <p:nvSpPr>
            <p:cNvPr id="35859" name="Oval 25"/>
            <p:cNvSpPr>
              <a:spLocks noChangeArrowheads="1"/>
            </p:cNvSpPr>
            <p:nvPr/>
          </p:nvSpPr>
          <p:spPr bwMode="auto">
            <a:xfrm>
              <a:off x="1014" y="3318"/>
              <a:ext cx="816" cy="384"/>
            </a:xfrm>
            <a:prstGeom prst="ellipse">
              <a:avLst/>
            </a:prstGeom>
            <a:solidFill>
              <a:srgbClr val="336699"/>
            </a:solidFill>
            <a:ln w="6350">
              <a:solidFill>
                <a:srgbClr val="800080"/>
              </a:solidFill>
              <a:round/>
              <a:headEnd/>
              <a:tailEnd/>
            </a:ln>
          </p:spPr>
          <p:txBody>
            <a:bodyPr wrap="none" tIns="27432" bIns="27432" anchor="ctr"/>
            <a:lstStyle/>
            <a:p>
              <a:pPr algn="ctr" latinLnBrk="1"/>
              <a:r>
                <a:rPr lang="en-US" altLang="ko-KR" sz="1200">
                  <a:solidFill>
                    <a:schemeClr val="bg1"/>
                  </a:solidFill>
                </a:rPr>
                <a:t>O/S</a:t>
              </a:r>
            </a:p>
            <a:p>
              <a:pPr algn="ctr" latinLnBrk="1"/>
              <a:r>
                <a:rPr lang="ja-JP" altLang="en-US" sz="1200">
                  <a:solidFill>
                    <a:schemeClr val="bg1"/>
                  </a:solidFill>
                </a:rPr>
                <a:t>カーネル</a:t>
              </a:r>
            </a:p>
          </p:txBody>
        </p:sp>
        <p:sp>
          <p:nvSpPr>
            <p:cNvPr id="35860" name="Rectangle 26"/>
            <p:cNvSpPr>
              <a:spLocks noChangeArrowheads="1"/>
            </p:cNvSpPr>
            <p:nvPr/>
          </p:nvSpPr>
          <p:spPr bwMode="auto">
            <a:xfrm>
              <a:off x="3057" y="3336"/>
              <a:ext cx="768" cy="336"/>
            </a:xfrm>
            <a:prstGeom prst="rect">
              <a:avLst/>
            </a:prstGeom>
            <a:solidFill>
              <a:srgbClr val="336699"/>
            </a:solidFill>
            <a:ln w="6350">
              <a:solidFill>
                <a:srgbClr val="800080"/>
              </a:solidFill>
              <a:miter lim="800000"/>
              <a:headEnd/>
              <a:tailEnd/>
            </a:ln>
          </p:spPr>
          <p:txBody>
            <a:bodyPr wrap="none" tIns="27432" bIns="27432" anchor="ctr"/>
            <a:lstStyle/>
            <a:p>
              <a:pPr algn="ctr" latinLnBrk="1"/>
              <a:r>
                <a:rPr lang="en-US" altLang="ja-JP" sz="1200">
                  <a:solidFill>
                    <a:schemeClr val="bg1"/>
                  </a:solidFill>
                </a:rPr>
                <a:t>SGA</a:t>
              </a:r>
              <a:r>
                <a:rPr lang="ja-JP" altLang="en-US" sz="1200">
                  <a:solidFill>
                    <a:schemeClr val="bg1"/>
                  </a:solidFill>
                </a:rPr>
                <a:t>メモリ</a:t>
              </a:r>
            </a:p>
          </p:txBody>
        </p:sp>
        <p:sp>
          <p:nvSpPr>
            <p:cNvPr id="1050651" name="AutoShape 27"/>
            <p:cNvSpPr>
              <a:spLocks noChangeArrowheads="1"/>
            </p:cNvSpPr>
            <p:nvPr/>
          </p:nvSpPr>
          <p:spPr bwMode="auto">
            <a:xfrm rot="-5400000">
              <a:off x="1302" y="2900"/>
              <a:ext cx="356" cy="185"/>
            </a:xfrm>
            <a:custGeom>
              <a:avLst/>
              <a:gdLst>
                <a:gd name="T0" fmla="*/ 278 w 21600"/>
                <a:gd name="T1" fmla="*/ 0 h 21600"/>
                <a:gd name="T2" fmla="*/ 0 w 21600"/>
                <a:gd name="T3" fmla="*/ 100 h 21600"/>
                <a:gd name="T4" fmla="*/ 278 w 21600"/>
                <a:gd name="T5" fmla="*/ 199 h 21600"/>
                <a:gd name="T6" fmla="*/ 371 w 21600"/>
                <a:gd name="T7" fmla="*/ 100 h 21600"/>
                <a:gd name="T8" fmla="*/ 17694720 60000 65536"/>
                <a:gd name="T9" fmla="*/ 11796480 60000 65536"/>
                <a:gd name="T10" fmla="*/ 5898240 60000 65536"/>
                <a:gd name="T11" fmla="*/ 0 60000 65536"/>
                <a:gd name="T12" fmla="*/ 3377 w 21600"/>
                <a:gd name="T13" fmla="*/ 5427 h 21600"/>
                <a:gd name="T14" fmla="*/ 18922 w 21600"/>
                <a:gd name="T15" fmla="*/ 1617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B2B2EC"/>
                </a:gs>
                <a:gs pos="100000">
                  <a:schemeClr val="accent2"/>
                </a:gs>
              </a:gsLst>
              <a:lin ang="0" scaled="1"/>
            </a:gradFill>
            <a:ln w="6350">
              <a:noFill/>
              <a:miter lim="800000"/>
              <a:headEnd/>
              <a:tailEnd/>
            </a:ln>
            <a:effectLst>
              <a:outerShdw dist="68392" dir="4091915" algn="ctr" rotWithShape="0">
                <a:srgbClr val="C0C0C0"/>
              </a:outerShdw>
            </a:effectLst>
          </p:spPr>
          <p:txBody>
            <a:bodyPr vert="eaVert" tIns="27432" bIns="27432" anchor="ctr">
              <a:spAutoFit/>
            </a:bodyPr>
            <a:lstStyle/>
            <a:p>
              <a:pPr>
                <a:defRPr/>
              </a:pPr>
              <a:endParaRPr lang="ja-JP" altLang="en-US" dirty="0">
                <a:latin typeface="Arial" charset="0"/>
                <a:ea typeface="ＭＳ Ｐゴシック" charset="-128"/>
              </a:endParaRPr>
            </a:p>
          </p:txBody>
        </p:sp>
        <p:sp>
          <p:nvSpPr>
            <p:cNvPr id="1050652" name="Rectangle 28"/>
            <p:cNvSpPr>
              <a:spLocks noChangeArrowheads="1"/>
            </p:cNvSpPr>
            <p:nvPr/>
          </p:nvSpPr>
          <p:spPr bwMode="auto">
            <a:xfrm rot="-5400000">
              <a:off x="-324" y="1043"/>
              <a:ext cx="1270" cy="148"/>
            </a:xfrm>
            <a:prstGeom prst="rect">
              <a:avLst/>
            </a:prstGeom>
            <a:solidFill>
              <a:srgbClr val="CCFF66">
                <a:alpha val="50000"/>
              </a:srgbClr>
            </a:solidFill>
            <a:ln w="6350">
              <a:solidFill>
                <a:srgbClr val="800080"/>
              </a:solidFill>
              <a:miter lim="800000"/>
              <a:headEnd/>
              <a:tailEnd/>
            </a:ln>
            <a:effectLst/>
          </p:spPr>
          <p:txBody>
            <a:bodyPr wrap="none" tIns="27432" bIns="27432" anchor="ctr"/>
            <a:lstStyle/>
            <a:p>
              <a:pPr algn="ctr" latinLnBrk="1">
                <a:defRPr/>
              </a:pPr>
              <a:r>
                <a:rPr lang="en-US" altLang="ko-KR" sz="1200" dirty="0">
                  <a:effectLst>
                    <a:outerShdw blurRad="38100" dist="38100" dir="2700000" algn="tl">
                      <a:srgbClr val="FFFFFF"/>
                    </a:outerShdw>
                  </a:effectLst>
                  <a:latin typeface="Arial" charset="0"/>
                  <a:ea typeface="ＭＳ Ｐゴシック" charset="-128"/>
                </a:rPr>
                <a:t>Client-side</a:t>
              </a:r>
            </a:p>
          </p:txBody>
        </p:sp>
        <p:sp>
          <p:nvSpPr>
            <p:cNvPr id="1050653" name="Rectangle 29"/>
            <p:cNvSpPr>
              <a:spLocks noChangeArrowheads="1"/>
            </p:cNvSpPr>
            <p:nvPr/>
          </p:nvSpPr>
          <p:spPr bwMode="auto">
            <a:xfrm rot="-5400000">
              <a:off x="-629" y="2957"/>
              <a:ext cx="1876" cy="144"/>
            </a:xfrm>
            <a:prstGeom prst="rect">
              <a:avLst/>
            </a:prstGeom>
            <a:solidFill>
              <a:srgbClr val="FFCCFF">
                <a:alpha val="50000"/>
              </a:srgbClr>
            </a:solidFill>
            <a:ln w="6350">
              <a:solidFill>
                <a:srgbClr val="800080"/>
              </a:solidFill>
              <a:miter lim="800000"/>
              <a:headEnd/>
              <a:tailEnd/>
            </a:ln>
            <a:effectLst/>
          </p:spPr>
          <p:txBody>
            <a:bodyPr wrap="none" tIns="27432" bIns="27432" anchor="ctr"/>
            <a:lstStyle/>
            <a:p>
              <a:pPr algn="ctr" latinLnBrk="1">
                <a:defRPr/>
              </a:pPr>
              <a:r>
                <a:rPr lang="en-US" altLang="ko-KR" sz="1200" dirty="0">
                  <a:effectLst>
                    <a:outerShdw blurRad="38100" dist="38100" dir="2700000" algn="tl">
                      <a:srgbClr val="FFFFFF"/>
                    </a:outerShdw>
                  </a:effectLst>
                  <a:latin typeface="Arial" charset="0"/>
                  <a:ea typeface="ＭＳ Ｐゴシック" charset="-128"/>
                </a:rPr>
                <a:t>Server-side</a:t>
              </a:r>
            </a:p>
          </p:txBody>
        </p:sp>
        <p:sp>
          <p:nvSpPr>
            <p:cNvPr id="35864" name="Text Box 30"/>
            <p:cNvSpPr txBox="1">
              <a:spLocks noChangeArrowheads="1"/>
            </p:cNvSpPr>
            <p:nvPr/>
          </p:nvSpPr>
          <p:spPr bwMode="auto">
            <a:xfrm>
              <a:off x="1070" y="1797"/>
              <a:ext cx="507" cy="278"/>
            </a:xfrm>
            <a:prstGeom prst="rect">
              <a:avLst/>
            </a:prstGeom>
            <a:solidFill>
              <a:schemeClr val="bg1"/>
            </a:solidFill>
            <a:ln w="6350">
              <a:solidFill>
                <a:schemeClr val="bg1"/>
              </a:solidFill>
              <a:miter lim="800000"/>
              <a:headEnd/>
              <a:tailEnd/>
            </a:ln>
          </p:spPr>
          <p:txBody>
            <a:bodyPr tIns="27432" bIns="27432">
              <a:spAutoFit/>
            </a:bodyPr>
            <a:lstStyle/>
            <a:p>
              <a:pPr algn="ctr" latinLnBrk="1"/>
              <a:r>
                <a:rPr lang="en-US" altLang="ko-KR" sz="1200"/>
                <a:t>Socket</a:t>
              </a:r>
            </a:p>
            <a:p>
              <a:pPr algn="ctr" latinLnBrk="1"/>
              <a:r>
                <a:rPr lang="en-US" altLang="ko-KR" sz="1200"/>
                <a:t>(5070)</a:t>
              </a:r>
            </a:p>
          </p:txBody>
        </p:sp>
        <p:sp>
          <p:nvSpPr>
            <p:cNvPr id="35865" name="Text Box 31"/>
            <p:cNvSpPr txBox="1">
              <a:spLocks noChangeArrowheads="1"/>
            </p:cNvSpPr>
            <p:nvPr/>
          </p:nvSpPr>
          <p:spPr bwMode="auto">
            <a:xfrm>
              <a:off x="2190" y="1805"/>
              <a:ext cx="528" cy="278"/>
            </a:xfrm>
            <a:prstGeom prst="rect">
              <a:avLst/>
            </a:prstGeom>
            <a:solidFill>
              <a:srgbClr val="FFFFFF"/>
            </a:solidFill>
            <a:ln w="6350">
              <a:noFill/>
              <a:miter lim="800000"/>
              <a:headEnd/>
              <a:tailEnd/>
            </a:ln>
          </p:spPr>
          <p:txBody>
            <a:bodyPr wrap="none" tIns="27432" bIns="27432">
              <a:spAutoFit/>
            </a:bodyPr>
            <a:lstStyle/>
            <a:p>
              <a:pPr algn="ctr" latinLnBrk="1"/>
              <a:r>
                <a:rPr lang="en-US" altLang="ko-KR" sz="1200"/>
                <a:t>SQL NET</a:t>
              </a:r>
            </a:p>
            <a:p>
              <a:pPr algn="ctr" latinLnBrk="1"/>
              <a:r>
                <a:rPr lang="en-US" altLang="ko-KR" sz="1200"/>
                <a:t>(1521)</a:t>
              </a:r>
            </a:p>
          </p:txBody>
        </p:sp>
        <p:sp>
          <p:nvSpPr>
            <p:cNvPr id="35866" name="Line 32"/>
            <p:cNvSpPr>
              <a:spLocks noChangeShapeType="1"/>
            </p:cNvSpPr>
            <p:nvPr/>
          </p:nvSpPr>
          <p:spPr bwMode="auto">
            <a:xfrm>
              <a:off x="3152" y="1253"/>
              <a:ext cx="229" cy="1030"/>
            </a:xfrm>
            <a:prstGeom prst="line">
              <a:avLst/>
            </a:prstGeom>
            <a:noFill/>
            <a:ln w="6350">
              <a:solidFill>
                <a:srgbClr val="800080"/>
              </a:solidFill>
              <a:round/>
              <a:headEnd type="triangle" w="med" len="med"/>
              <a:tailEnd type="triangle" w="med" len="med"/>
            </a:ln>
          </p:spPr>
          <p:txBody>
            <a:bodyPr tIns="27432" bIns="27432" anchor="ctr">
              <a:spAutoFit/>
            </a:bodyPr>
            <a:lstStyle/>
            <a:p>
              <a:endParaRPr lang="ja-JP" altLang="en-US"/>
            </a:p>
          </p:txBody>
        </p:sp>
        <p:sp>
          <p:nvSpPr>
            <p:cNvPr id="35867" name="Text Box 33"/>
            <p:cNvSpPr txBox="1">
              <a:spLocks noChangeArrowheads="1"/>
            </p:cNvSpPr>
            <p:nvPr/>
          </p:nvSpPr>
          <p:spPr bwMode="auto">
            <a:xfrm>
              <a:off x="3001" y="1797"/>
              <a:ext cx="455" cy="278"/>
            </a:xfrm>
            <a:prstGeom prst="rect">
              <a:avLst/>
            </a:prstGeom>
            <a:solidFill>
              <a:schemeClr val="bg1"/>
            </a:solidFill>
            <a:ln w="6350">
              <a:solidFill>
                <a:schemeClr val="bg1"/>
              </a:solidFill>
              <a:miter lim="800000"/>
              <a:headEnd/>
              <a:tailEnd/>
            </a:ln>
          </p:spPr>
          <p:txBody>
            <a:bodyPr tIns="27432" bIns="27432">
              <a:spAutoFit/>
            </a:bodyPr>
            <a:lstStyle/>
            <a:p>
              <a:pPr algn="ctr" latinLnBrk="1"/>
              <a:r>
                <a:rPr lang="en-US" altLang="ko-KR" sz="1200"/>
                <a:t>Socket</a:t>
              </a:r>
            </a:p>
            <a:p>
              <a:pPr algn="ctr" latinLnBrk="1"/>
              <a:r>
                <a:rPr lang="en-US" altLang="ko-KR" sz="1200"/>
                <a:t>(5071)</a:t>
              </a:r>
            </a:p>
          </p:txBody>
        </p:sp>
        <p:sp>
          <p:nvSpPr>
            <p:cNvPr id="35868" name="Text Box 34"/>
            <p:cNvSpPr txBox="1">
              <a:spLocks noChangeArrowheads="1"/>
            </p:cNvSpPr>
            <p:nvPr/>
          </p:nvSpPr>
          <p:spPr bwMode="auto">
            <a:xfrm>
              <a:off x="3424" y="1471"/>
              <a:ext cx="626" cy="149"/>
            </a:xfrm>
            <a:prstGeom prst="rect">
              <a:avLst/>
            </a:prstGeom>
            <a:noFill/>
            <a:ln w="6350">
              <a:noFill/>
              <a:miter lim="800000"/>
              <a:headEnd/>
              <a:tailEnd/>
            </a:ln>
          </p:spPr>
          <p:txBody>
            <a:bodyPr wrap="none" tIns="27432" bIns="27432">
              <a:spAutoFit/>
            </a:bodyPr>
            <a:lstStyle/>
            <a:p>
              <a:pPr latinLnBrk="1"/>
              <a:r>
                <a:rPr lang="ja-JP" altLang="en-US" sz="1200"/>
                <a:t>ダウンロード</a:t>
              </a:r>
            </a:p>
          </p:txBody>
        </p:sp>
        <p:sp>
          <p:nvSpPr>
            <p:cNvPr id="1050659" name="AutoShape 35"/>
            <p:cNvSpPr>
              <a:spLocks noChangeArrowheads="1"/>
            </p:cNvSpPr>
            <p:nvPr/>
          </p:nvSpPr>
          <p:spPr bwMode="auto">
            <a:xfrm>
              <a:off x="4139" y="769"/>
              <a:ext cx="460" cy="37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6350">
              <a:noFill/>
              <a:miter lim="800000"/>
              <a:headEnd/>
              <a:tailEnd/>
            </a:ln>
            <a:effectLst>
              <a:outerShdw dist="68392" dir="4091915" algn="ctr" rotWithShape="0">
                <a:srgbClr val="C0C0C0"/>
              </a:outerShdw>
            </a:effectLst>
          </p:spPr>
          <p:txBody>
            <a:bodyPr tIns="27432" bIns="27432" anchor="ctr">
              <a:spAutoFit/>
            </a:bodyPr>
            <a:lstStyle/>
            <a:p>
              <a:pPr>
                <a:defRPr/>
              </a:pPr>
              <a:endParaRPr lang="ja-JP" altLang="en-US" dirty="0">
                <a:latin typeface="Arial" charset="0"/>
                <a:ea typeface="ＭＳ Ｐゴシック" charset="-128"/>
              </a:endParaRPr>
            </a:p>
          </p:txBody>
        </p:sp>
        <p:sp>
          <p:nvSpPr>
            <p:cNvPr id="1050660" name="AutoShape 36"/>
            <p:cNvSpPr>
              <a:spLocks noChangeArrowheads="1"/>
            </p:cNvSpPr>
            <p:nvPr/>
          </p:nvSpPr>
          <p:spPr bwMode="auto">
            <a:xfrm>
              <a:off x="3960" y="2327"/>
              <a:ext cx="120" cy="282"/>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FF00"/>
            </a:solidFill>
            <a:ln w="6350">
              <a:solidFill>
                <a:srgbClr val="800080"/>
              </a:solidFill>
              <a:miter lim="800000"/>
              <a:headEnd/>
              <a:tailEnd/>
            </a:ln>
            <a:effectLst>
              <a:outerShdw dist="68392" dir="4091915" algn="ctr" rotWithShape="0">
                <a:srgbClr val="C0C0C0"/>
              </a:outerShdw>
            </a:effectLst>
          </p:spPr>
          <p:txBody>
            <a:bodyPr wrap="none" tIns="27432" bIns="27432" anchor="ctr">
              <a:spAutoFit/>
            </a:bodyPr>
            <a:lstStyle/>
            <a:p>
              <a:pPr>
                <a:defRPr/>
              </a:pPr>
              <a:endParaRPr lang="ja-JP" altLang="en-US" dirty="0">
                <a:latin typeface="Arial" charset="0"/>
                <a:ea typeface="ＭＳ Ｐゴシック" charset="-128"/>
              </a:endParaRPr>
            </a:p>
          </p:txBody>
        </p:sp>
        <p:sp>
          <p:nvSpPr>
            <p:cNvPr id="35871" name="Text Box 37"/>
            <p:cNvSpPr txBox="1">
              <a:spLocks noChangeArrowheads="1"/>
            </p:cNvSpPr>
            <p:nvPr/>
          </p:nvSpPr>
          <p:spPr bwMode="auto">
            <a:xfrm>
              <a:off x="4057" y="2282"/>
              <a:ext cx="308" cy="149"/>
            </a:xfrm>
            <a:prstGeom prst="rect">
              <a:avLst/>
            </a:prstGeom>
            <a:noFill/>
            <a:ln w="6350">
              <a:noFill/>
              <a:miter lim="800000"/>
              <a:headEnd/>
              <a:tailEnd/>
            </a:ln>
          </p:spPr>
          <p:txBody>
            <a:bodyPr wrap="none" tIns="27432" bIns="27432">
              <a:spAutoFit/>
            </a:bodyPr>
            <a:lstStyle/>
            <a:p>
              <a:pPr latinLnBrk="1"/>
              <a:r>
                <a:rPr lang="ja-JP" altLang="en-US" sz="1200"/>
                <a:t>記録</a:t>
              </a:r>
            </a:p>
          </p:txBody>
        </p:sp>
        <p:sp>
          <p:nvSpPr>
            <p:cNvPr id="1050662" name="AutoShape 38"/>
            <p:cNvSpPr>
              <a:spLocks noChangeArrowheads="1"/>
            </p:cNvSpPr>
            <p:nvPr/>
          </p:nvSpPr>
          <p:spPr bwMode="auto">
            <a:xfrm rot="-5400000">
              <a:off x="3246" y="2896"/>
              <a:ext cx="356" cy="185"/>
            </a:xfrm>
            <a:custGeom>
              <a:avLst/>
              <a:gdLst>
                <a:gd name="T0" fmla="*/ 278 w 21600"/>
                <a:gd name="T1" fmla="*/ 0 h 21600"/>
                <a:gd name="T2" fmla="*/ 0 w 21600"/>
                <a:gd name="T3" fmla="*/ 100 h 21600"/>
                <a:gd name="T4" fmla="*/ 278 w 21600"/>
                <a:gd name="T5" fmla="*/ 199 h 21600"/>
                <a:gd name="T6" fmla="*/ 371 w 21600"/>
                <a:gd name="T7" fmla="*/ 100 h 21600"/>
                <a:gd name="T8" fmla="*/ 17694720 60000 65536"/>
                <a:gd name="T9" fmla="*/ 11796480 60000 65536"/>
                <a:gd name="T10" fmla="*/ 5898240 60000 65536"/>
                <a:gd name="T11" fmla="*/ 0 60000 65536"/>
                <a:gd name="T12" fmla="*/ 3377 w 21600"/>
                <a:gd name="T13" fmla="*/ 5427 h 21600"/>
                <a:gd name="T14" fmla="*/ 18922 w 21600"/>
                <a:gd name="T15" fmla="*/ 1617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B2B2EC"/>
                </a:gs>
                <a:gs pos="100000">
                  <a:schemeClr val="accent2"/>
                </a:gs>
              </a:gsLst>
              <a:lin ang="0" scaled="1"/>
            </a:gradFill>
            <a:ln w="6350">
              <a:noFill/>
              <a:miter lim="800000"/>
              <a:headEnd/>
              <a:tailEnd/>
            </a:ln>
            <a:effectLst>
              <a:outerShdw dist="68392" dir="4091915" algn="ctr" rotWithShape="0">
                <a:srgbClr val="C0C0C0"/>
              </a:outerShdw>
            </a:effectLst>
          </p:spPr>
          <p:txBody>
            <a:bodyPr vert="eaVert" tIns="27432" bIns="27432" anchor="ctr">
              <a:spAutoFit/>
            </a:bodyPr>
            <a:lstStyle/>
            <a:p>
              <a:pPr>
                <a:defRPr/>
              </a:pPr>
              <a:endParaRPr lang="ja-JP" altLang="en-US" dirty="0">
                <a:latin typeface="Arial" charset="0"/>
                <a:ea typeface="ＭＳ Ｐゴシック" charset="-128"/>
              </a:endParaRPr>
            </a:p>
          </p:txBody>
        </p:sp>
        <p:sp>
          <p:nvSpPr>
            <p:cNvPr id="35873" name="Text Box 39"/>
            <p:cNvSpPr txBox="1">
              <a:spLocks noChangeArrowheads="1"/>
            </p:cNvSpPr>
            <p:nvPr/>
          </p:nvSpPr>
          <p:spPr bwMode="auto">
            <a:xfrm>
              <a:off x="976" y="2887"/>
              <a:ext cx="509" cy="278"/>
            </a:xfrm>
            <a:prstGeom prst="rect">
              <a:avLst/>
            </a:prstGeom>
            <a:noFill/>
            <a:ln w="6350">
              <a:noFill/>
              <a:miter lim="800000"/>
              <a:headEnd/>
              <a:tailEnd/>
            </a:ln>
          </p:spPr>
          <p:txBody>
            <a:bodyPr wrap="none" tIns="27432" bIns="27432">
              <a:spAutoFit/>
            </a:bodyPr>
            <a:lstStyle/>
            <a:p>
              <a:pPr algn="r" latinLnBrk="1"/>
              <a:r>
                <a:rPr lang="ja-JP" altLang="en-US" sz="1200"/>
                <a:t>ダイレクト</a:t>
              </a:r>
            </a:p>
            <a:p>
              <a:pPr algn="r" latinLnBrk="1"/>
              <a:r>
                <a:rPr lang="ja-JP" altLang="en-US" sz="1200"/>
                <a:t>アクセス</a:t>
              </a:r>
            </a:p>
          </p:txBody>
        </p:sp>
        <p:sp>
          <p:nvSpPr>
            <p:cNvPr id="35874" name="Text Box 40"/>
            <p:cNvSpPr txBox="1">
              <a:spLocks noChangeArrowheads="1"/>
            </p:cNvSpPr>
            <p:nvPr/>
          </p:nvSpPr>
          <p:spPr bwMode="auto">
            <a:xfrm>
              <a:off x="2925" y="2884"/>
              <a:ext cx="506" cy="264"/>
            </a:xfrm>
            <a:prstGeom prst="rect">
              <a:avLst/>
            </a:prstGeom>
            <a:noFill/>
            <a:ln w="6350">
              <a:noFill/>
              <a:miter lim="800000"/>
              <a:headEnd/>
              <a:tailEnd/>
            </a:ln>
          </p:spPr>
          <p:txBody>
            <a:bodyPr wrap="none" tIns="27432" bIns="27432">
              <a:spAutoFit/>
            </a:bodyPr>
            <a:lstStyle/>
            <a:p>
              <a:pPr latinLnBrk="1"/>
              <a:r>
                <a:rPr lang="ja-JP" altLang="en-US" sz="1200"/>
                <a:t>ダイレクト</a:t>
              </a:r>
            </a:p>
            <a:p>
              <a:pPr latinLnBrk="1"/>
              <a:r>
                <a:rPr lang="ja-JP" altLang="en-US" sz="1200"/>
                <a:t>アクセス</a:t>
              </a:r>
            </a:p>
          </p:txBody>
        </p:sp>
        <p:sp>
          <p:nvSpPr>
            <p:cNvPr id="1050665" name="Rectangle 41"/>
            <p:cNvSpPr>
              <a:spLocks noChangeArrowheads="1"/>
            </p:cNvSpPr>
            <p:nvPr/>
          </p:nvSpPr>
          <p:spPr bwMode="auto">
            <a:xfrm>
              <a:off x="1796" y="724"/>
              <a:ext cx="685" cy="467"/>
            </a:xfrm>
            <a:prstGeom prst="rect">
              <a:avLst/>
            </a:prstGeom>
            <a:gradFill rotWithShape="1">
              <a:gsLst>
                <a:gs pos="0">
                  <a:schemeClr val="bg1"/>
                </a:gs>
                <a:gs pos="100000">
                  <a:srgbClr val="0000FF"/>
                </a:gs>
              </a:gsLst>
              <a:path path="shape">
                <a:fillToRect l="50000" t="50000" r="50000" b="50000"/>
              </a:path>
            </a:gradFill>
            <a:ln w="6350">
              <a:solidFill>
                <a:srgbClr val="800080"/>
              </a:solidFill>
              <a:miter lim="800000"/>
              <a:headEnd/>
              <a:tailEnd/>
            </a:ln>
            <a:effectLst>
              <a:outerShdw dist="68392" dir="4091915" algn="ctr" rotWithShape="0">
                <a:srgbClr val="C0C0C0"/>
              </a:outerShdw>
            </a:effectLst>
          </p:spPr>
          <p:txBody>
            <a:bodyPr wrap="none" tIns="27432" bIns="27432" anchor="ctr"/>
            <a:lstStyle/>
            <a:p>
              <a:pPr algn="ctr" latinLnBrk="1">
                <a:defRPr/>
              </a:pPr>
              <a:r>
                <a:rPr lang="en-US" altLang="ja-JP" sz="1200" dirty="0">
                  <a:latin typeface="Arial" charset="0"/>
                  <a:ea typeface="ＭＳ Ｐゴシック" charset="-128"/>
                </a:rPr>
                <a:t>Session Log</a:t>
              </a:r>
            </a:p>
            <a:p>
              <a:pPr algn="ctr" latinLnBrk="1">
                <a:defRPr/>
              </a:pPr>
              <a:r>
                <a:rPr lang="en-US" altLang="ja-JP" sz="1200" dirty="0">
                  <a:latin typeface="Arial" charset="0"/>
                  <a:ea typeface="ＭＳ Ｐゴシック" charset="-128"/>
                </a:rPr>
                <a:t>Viewer</a:t>
              </a:r>
              <a:endParaRPr lang="en-US" altLang="ko-KR" sz="1200" dirty="0">
                <a:latin typeface="Arial" charset="0"/>
                <a:ea typeface="ＭＳ Ｐゴシック" charset="-128"/>
              </a:endParaRPr>
            </a:p>
          </p:txBody>
        </p:sp>
        <p:sp>
          <p:nvSpPr>
            <p:cNvPr id="1050666" name="AutoShape 42"/>
            <p:cNvSpPr>
              <a:spLocks noChangeArrowheads="1"/>
            </p:cNvSpPr>
            <p:nvPr/>
          </p:nvSpPr>
          <p:spPr bwMode="auto">
            <a:xfrm rot="611886" flipV="1">
              <a:off x="1511" y="1158"/>
              <a:ext cx="385" cy="282"/>
            </a:xfrm>
            <a:custGeom>
              <a:avLst/>
              <a:gdLst>
                <a:gd name="T0" fmla="*/ 208 w 21600"/>
                <a:gd name="T1" fmla="*/ 0 h 21600"/>
                <a:gd name="T2" fmla="*/ 52 w 21600"/>
                <a:gd name="T3" fmla="*/ 192 h 21600"/>
                <a:gd name="T4" fmla="*/ 208 w 21600"/>
                <a:gd name="T5" fmla="*/ 96 h 21600"/>
                <a:gd name="T6" fmla="*/ 468 w 21600"/>
                <a:gd name="T7" fmla="*/ 192 h 21600"/>
                <a:gd name="T8" fmla="*/ 364 w 21600"/>
                <a:gd name="T9" fmla="*/ 288 h 21600"/>
                <a:gd name="T10" fmla="*/ 260 w 21600"/>
                <a:gd name="T11" fmla="*/ 192 h 21600"/>
                <a:gd name="T12" fmla="*/ 0 60000 65536"/>
                <a:gd name="T13" fmla="*/ 0 60000 65536"/>
                <a:gd name="T14" fmla="*/ 0 60000 65536"/>
                <a:gd name="T15" fmla="*/ 0 60000 65536"/>
                <a:gd name="T16" fmla="*/ 0 60000 65536"/>
                <a:gd name="T17" fmla="*/ 0 60000 65536"/>
                <a:gd name="T18" fmla="*/ 3167 w 21600"/>
                <a:gd name="T19" fmla="*/ 3150 h 21600"/>
                <a:gd name="T20" fmla="*/ 18433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FF00"/>
            </a:solidFill>
            <a:ln w="6350">
              <a:solidFill>
                <a:srgbClr val="800080"/>
              </a:solidFill>
              <a:miter lim="800000"/>
              <a:headEnd/>
              <a:tailEnd/>
            </a:ln>
            <a:effectLst>
              <a:outerShdw dist="68392" dir="4091915" algn="ctr" rotWithShape="0">
                <a:srgbClr val="C0C0C0"/>
              </a:outerShdw>
            </a:effectLst>
          </p:spPr>
          <p:txBody>
            <a:bodyPr rot="10800000" tIns="27432" bIns="27432" anchor="ctr">
              <a:spAutoFit/>
            </a:bodyPr>
            <a:lstStyle/>
            <a:p>
              <a:pPr>
                <a:defRPr/>
              </a:pPr>
              <a:endParaRPr lang="ja-JP" altLang="en-US" dirty="0">
                <a:latin typeface="Arial" charset="0"/>
                <a:ea typeface="ＭＳ Ｐゴシック" charset="-128"/>
              </a:endParaRPr>
            </a:p>
          </p:txBody>
        </p:sp>
        <p:sp>
          <p:nvSpPr>
            <p:cNvPr id="35877" name="Text Box 43"/>
            <p:cNvSpPr txBox="1">
              <a:spLocks noChangeArrowheads="1"/>
            </p:cNvSpPr>
            <p:nvPr/>
          </p:nvSpPr>
          <p:spPr bwMode="auto">
            <a:xfrm>
              <a:off x="1730" y="1410"/>
              <a:ext cx="822" cy="149"/>
            </a:xfrm>
            <a:prstGeom prst="rect">
              <a:avLst/>
            </a:prstGeom>
            <a:noFill/>
            <a:ln w="6350">
              <a:noFill/>
              <a:miter lim="800000"/>
              <a:headEnd/>
              <a:tailEnd/>
            </a:ln>
          </p:spPr>
          <p:txBody>
            <a:bodyPr wrap="none" tIns="27432" bIns="27432">
              <a:spAutoFit/>
            </a:bodyPr>
            <a:lstStyle/>
            <a:p>
              <a:pPr latinLnBrk="1"/>
              <a:r>
                <a:rPr lang="en-US" altLang="ja-JP" sz="1200"/>
                <a:t>Session Logging</a:t>
              </a:r>
            </a:p>
          </p:txBody>
        </p:sp>
        <p:sp>
          <p:nvSpPr>
            <p:cNvPr id="1050668" name="AutoShape 44"/>
            <p:cNvSpPr>
              <a:spLocks noChangeArrowheads="1"/>
            </p:cNvSpPr>
            <p:nvPr/>
          </p:nvSpPr>
          <p:spPr bwMode="auto">
            <a:xfrm rot="611886" flipV="1">
              <a:off x="3456" y="1150"/>
              <a:ext cx="385" cy="282"/>
            </a:xfrm>
            <a:custGeom>
              <a:avLst/>
              <a:gdLst>
                <a:gd name="T0" fmla="*/ 208 w 21600"/>
                <a:gd name="T1" fmla="*/ 0 h 21600"/>
                <a:gd name="T2" fmla="*/ 52 w 21600"/>
                <a:gd name="T3" fmla="*/ 192 h 21600"/>
                <a:gd name="T4" fmla="*/ 208 w 21600"/>
                <a:gd name="T5" fmla="*/ 96 h 21600"/>
                <a:gd name="T6" fmla="*/ 468 w 21600"/>
                <a:gd name="T7" fmla="*/ 192 h 21600"/>
                <a:gd name="T8" fmla="*/ 364 w 21600"/>
                <a:gd name="T9" fmla="*/ 288 h 21600"/>
                <a:gd name="T10" fmla="*/ 260 w 21600"/>
                <a:gd name="T11" fmla="*/ 192 h 21600"/>
                <a:gd name="T12" fmla="*/ 0 60000 65536"/>
                <a:gd name="T13" fmla="*/ 0 60000 65536"/>
                <a:gd name="T14" fmla="*/ 0 60000 65536"/>
                <a:gd name="T15" fmla="*/ 0 60000 65536"/>
                <a:gd name="T16" fmla="*/ 0 60000 65536"/>
                <a:gd name="T17" fmla="*/ 0 60000 65536"/>
                <a:gd name="T18" fmla="*/ 3167 w 21600"/>
                <a:gd name="T19" fmla="*/ 3150 h 21600"/>
                <a:gd name="T20" fmla="*/ 18433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FF00"/>
            </a:solidFill>
            <a:ln w="6350">
              <a:solidFill>
                <a:srgbClr val="800080"/>
              </a:solidFill>
              <a:miter lim="800000"/>
              <a:headEnd/>
              <a:tailEnd/>
            </a:ln>
            <a:effectLst>
              <a:outerShdw dist="68392" dir="4091915" algn="ctr" rotWithShape="0">
                <a:srgbClr val="C0C0C0"/>
              </a:outerShdw>
            </a:effectLst>
          </p:spPr>
          <p:txBody>
            <a:bodyPr rot="10800000" tIns="27432" bIns="27432" anchor="ctr">
              <a:spAutoFit/>
            </a:bodyPr>
            <a:lstStyle/>
            <a:p>
              <a:pPr>
                <a:defRPr/>
              </a:pPr>
              <a:endParaRPr lang="ja-JP" altLang="en-US" dirty="0">
                <a:latin typeface="Arial" charset="0"/>
                <a:ea typeface="ＭＳ Ｐゴシック" charset="-128"/>
              </a:endParaRPr>
            </a:p>
          </p:txBody>
        </p:sp>
        <p:sp>
          <p:nvSpPr>
            <p:cNvPr id="1050669" name="Rectangle 45"/>
            <p:cNvSpPr>
              <a:spLocks noChangeArrowheads="1"/>
            </p:cNvSpPr>
            <p:nvPr/>
          </p:nvSpPr>
          <p:spPr bwMode="auto">
            <a:xfrm>
              <a:off x="966" y="527"/>
              <a:ext cx="548" cy="175"/>
            </a:xfrm>
            <a:prstGeom prst="rect">
              <a:avLst/>
            </a:prstGeom>
            <a:noFill/>
            <a:ln w="9525">
              <a:noFill/>
              <a:miter lim="800000"/>
              <a:headEnd/>
              <a:tailEnd/>
            </a:ln>
            <a:effectLst/>
          </p:spPr>
          <p:txBody>
            <a:bodyPr wrap="none">
              <a:spAutoFit/>
            </a:bodyPr>
            <a:lstStyle/>
            <a:p>
              <a:pPr>
                <a:defRPr/>
              </a:pPr>
              <a:r>
                <a:rPr lang="ja-JP" altLang="en-US" sz="1200" dirty="0">
                  <a:effectLst>
                    <a:outerShdw blurRad="38100" dist="38100" dir="2700000" algn="tl">
                      <a:srgbClr val="C0C0C0"/>
                    </a:outerShdw>
                  </a:effectLst>
                  <a:latin typeface="Arial" charset="0"/>
                  <a:ea typeface="ＭＳ Ｐゴシック" charset="-128"/>
                </a:rPr>
                <a:t>監視・診断</a:t>
              </a:r>
            </a:p>
          </p:txBody>
        </p:sp>
        <p:sp>
          <p:nvSpPr>
            <p:cNvPr id="1050670" name="Rectangle 46"/>
            <p:cNvSpPr>
              <a:spLocks noChangeArrowheads="1"/>
            </p:cNvSpPr>
            <p:nvPr/>
          </p:nvSpPr>
          <p:spPr bwMode="auto">
            <a:xfrm>
              <a:off x="1786" y="528"/>
              <a:ext cx="709" cy="174"/>
            </a:xfrm>
            <a:prstGeom prst="rect">
              <a:avLst/>
            </a:prstGeom>
            <a:noFill/>
            <a:ln w="9525">
              <a:noFill/>
              <a:miter lim="800000"/>
              <a:headEnd/>
              <a:tailEnd/>
            </a:ln>
            <a:effectLst/>
          </p:spPr>
          <p:txBody>
            <a:bodyPr wrap="none">
              <a:spAutoFit/>
            </a:bodyPr>
            <a:lstStyle/>
            <a:p>
              <a:pPr>
                <a:defRPr/>
              </a:pPr>
              <a:r>
                <a:rPr lang="ja-JP" altLang="en-US" sz="1200" dirty="0">
                  <a:effectLst>
                    <a:outerShdw blurRad="38100" dist="38100" dir="2700000" algn="tl">
                      <a:srgbClr val="C0C0C0"/>
                    </a:outerShdw>
                  </a:effectLst>
                  <a:latin typeface="Arial" charset="0"/>
                  <a:ea typeface="ＭＳ Ｐゴシック" charset="-128"/>
                </a:rPr>
                <a:t>セッション分析</a:t>
              </a:r>
            </a:p>
          </p:txBody>
        </p:sp>
        <p:sp>
          <p:nvSpPr>
            <p:cNvPr id="1050671" name="Rectangle 47"/>
            <p:cNvSpPr>
              <a:spLocks noChangeArrowheads="1"/>
            </p:cNvSpPr>
            <p:nvPr/>
          </p:nvSpPr>
          <p:spPr bwMode="auto">
            <a:xfrm>
              <a:off x="2916" y="529"/>
              <a:ext cx="481" cy="173"/>
            </a:xfrm>
            <a:prstGeom prst="rect">
              <a:avLst/>
            </a:prstGeom>
            <a:noFill/>
            <a:ln w="9525">
              <a:noFill/>
              <a:miter lim="800000"/>
              <a:headEnd/>
              <a:tailEnd/>
            </a:ln>
            <a:effectLst/>
          </p:spPr>
          <p:txBody>
            <a:bodyPr wrap="none">
              <a:spAutoFit/>
            </a:bodyPr>
            <a:lstStyle/>
            <a:p>
              <a:pPr>
                <a:defRPr/>
              </a:pPr>
              <a:r>
                <a:rPr lang="ja-JP" altLang="en-US" sz="1200" dirty="0">
                  <a:effectLst>
                    <a:outerShdw blurRad="38100" dist="38100" dir="2700000" algn="tl">
                      <a:srgbClr val="C0C0C0"/>
                    </a:outerShdw>
                  </a:effectLst>
                  <a:latin typeface="Arial" charset="0"/>
                  <a:ea typeface="ＭＳ Ｐゴシック" charset="-128"/>
                </a:rPr>
                <a:t>ログ管理</a:t>
              </a:r>
            </a:p>
          </p:txBody>
        </p:sp>
        <p:sp>
          <p:nvSpPr>
            <p:cNvPr id="1050672" name="Rectangle 48"/>
            <p:cNvSpPr>
              <a:spLocks noChangeArrowheads="1"/>
            </p:cNvSpPr>
            <p:nvPr/>
          </p:nvSpPr>
          <p:spPr bwMode="auto">
            <a:xfrm>
              <a:off x="4713" y="530"/>
              <a:ext cx="500" cy="173"/>
            </a:xfrm>
            <a:prstGeom prst="rect">
              <a:avLst/>
            </a:prstGeom>
            <a:noFill/>
            <a:ln w="9525">
              <a:noFill/>
              <a:miter lim="800000"/>
              <a:headEnd/>
              <a:tailEnd/>
            </a:ln>
            <a:effectLst/>
          </p:spPr>
          <p:txBody>
            <a:bodyPr wrap="none">
              <a:spAutoFit/>
            </a:bodyPr>
            <a:lstStyle/>
            <a:p>
              <a:pPr>
                <a:defRPr/>
              </a:pPr>
              <a:r>
                <a:rPr lang="ja-JP" altLang="en-US" sz="1200" dirty="0">
                  <a:effectLst>
                    <a:outerShdw blurRad="38100" dist="38100" dir="2700000" algn="tl">
                      <a:srgbClr val="C0C0C0"/>
                    </a:outerShdw>
                  </a:effectLst>
                  <a:latin typeface="Arial" charset="0"/>
                  <a:ea typeface="ＭＳ Ｐゴシック" charset="-128"/>
                </a:rPr>
                <a:t>事後分析</a:t>
              </a:r>
            </a:p>
          </p:txBody>
        </p:sp>
        <p:sp>
          <p:nvSpPr>
            <p:cNvPr id="35883" name="Text Box 49"/>
            <p:cNvSpPr txBox="1">
              <a:spLocks noChangeArrowheads="1"/>
            </p:cNvSpPr>
            <p:nvPr/>
          </p:nvSpPr>
          <p:spPr bwMode="auto">
            <a:xfrm>
              <a:off x="2016" y="2967"/>
              <a:ext cx="504" cy="157"/>
            </a:xfrm>
            <a:prstGeom prst="rect">
              <a:avLst/>
            </a:prstGeom>
            <a:noFill/>
            <a:ln w="6350">
              <a:noFill/>
              <a:miter lim="800000"/>
              <a:headEnd/>
              <a:tailEnd/>
            </a:ln>
          </p:spPr>
          <p:txBody>
            <a:bodyPr wrap="none" tIns="27432" bIns="27432">
              <a:spAutoFit/>
            </a:bodyPr>
            <a:lstStyle/>
            <a:p>
              <a:pPr algn="r" latinLnBrk="1"/>
              <a:r>
                <a:rPr lang="en-US" altLang="ja-JP" sz="1200"/>
                <a:t>SQL</a:t>
              </a:r>
              <a:r>
                <a:rPr lang="ja-JP" altLang="en-US" sz="1200"/>
                <a:t>実行</a:t>
              </a:r>
            </a:p>
          </p:txBody>
        </p:sp>
        <p:sp>
          <p:nvSpPr>
            <p:cNvPr id="35884" name="AutoShape 50"/>
            <p:cNvSpPr>
              <a:spLocks noChangeArrowheads="1"/>
            </p:cNvSpPr>
            <p:nvPr/>
          </p:nvSpPr>
          <p:spPr bwMode="auto">
            <a:xfrm>
              <a:off x="4241" y="3294"/>
              <a:ext cx="1270" cy="544"/>
            </a:xfrm>
            <a:prstGeom prst="cube">
              <a:avLst>
                <a:gd name="adj" fmla="val 7991"/>
              </a:avLst>
            </a:prstGeom>
            <a:solidFill>
              <a:srgbClr val="FFCC99"/>
            </a:solidFill>
            <a:ln w="12700">
              <a:solidFill>
                <a:srgbClr val="FFCC99"/>
              </a:solidFill>
              <a:miter lim="800000"/>
              <a:headEnd/>
              <a:tailEnd/>
            </a:ln>
            <a:effectLst>
              <a:prstShdw prst="shdw17" dist="17961" dir="2700000">
                <a:srgbClr val="997A5C"/>
              </a:prstShdw>
            </a:effectLst>
          </p:spPr>
          <p:txBody>
            <a:bodyPr lIns="90000" tIns="46800" rIns="90000" bIns="46800" anchor="ctr"/>
            <a:lstStyle/>
            <a:p>
              <a:r>
                <a:rPr lang="ja-JP" altLang="en-US" sz="1200" u="sng"/>
                <a:t>リソース利用量 目安</a:t>
              </a:r>
            </a:p>
            <a:p>
              <a:r>
                <a:rPr lang="en-US" altLang="ja-JP" sz="1200"/>
                <a:t>CPU</a:t>
              </a:r>
              <a:r>
                <a:rPr lang="ja-JP" altLang="en-US" sz="1200"/>
                <a:t>： </a:t>
              </a:r>
              <a:r>
                <a:rPr lang="en-US" altLang="ja-JP" sz="1200"/>
                <a:t>1%</a:t>
              </a:r>
              <a:r>
                <a:rPr lang="ja-JP" altLang="en-US" sz="1200"/>
                <a:t>～ </a:t>
              </a:r>
              <a:r>
                <a:rPr lang="en-US" altLang="ja-JP" sz="1200"/>
                <a:t>3%</a:t>
              </a:r>
              <a:r>
                <a:rPr lang="ja-JP" altLang="en-US" sz="1200"/>
                <a:t>程度</a:t>
              </a:r>
            </a:p>
            <a:p>
              <a:r>
                <a:rPr lang="en-US" altLang="ja-JP" sz="1200"/>
                <a:t>Memory</a:t>
              </a:r>
              <a:r>
                <a:rPr lang="ja-JP" altLang="en-US" sz="1200"/>
                <a:t>： </a:t>
              </a:r>
              <a:r>
                <a:rPr lang="en-US" altLang="ja-JP" sz="1200"/>
                <a:t>20</a:t>
              </a:r>
              <a:r>
                <a:rPr lang="ja-JP" altLang="en-US" sz="1200"/>
                <a:t>～</a:t>
              </a:r>
              <a:r>
                <a:rPr lang="en-US" altLang="ja-JP" sz="1200"/>
                <a:t>30MB</a:t>
              </a:r>
              <a:r>
                <a:rPr lang="ja-JP" altLang="en-US" sz="1200"/>
                <a:t>程度</a:t>
              </a:r>
              <a:endParaRPr lang="en-US" altLang="ja-JP" sz="1200"/>
            </a:p>
          </p:txBody>
        </p:sp>
        <p:sp>
          <p:nvSpPr>
            <p:cNvPr id="35885" name="AutoShape 50"/>
            <p:cNvSpPr>
              <a:spLocks noChangeArrowheads="1"/>
            </p:cNvSpPr>
            <p:nvPr/>
          </p:nvSpPr>
          <p:spPr bwMode="auto">
            <a:xfrm>
              <a:off x="4241" y="1309"/>
              <a:ext cx="1270" cy="408"/>
            </a:xfrm>
            <a:prstGeom prst="cube">
              <a:avLst>
                <a:gd name="adj" fmla="val 7991"/>
              </a:avLst>
            </a:prstGeom>
            <a:solidFill>
              <a:srgbClr val="FFCC99"/>
            </a:solidFill>
            <a:ln w="12700">
              <a:solidFill>
                <a:srgbClr val="FFCC99"/>
              </a:solidFill>
              <a:miter lim="800000"/>
              <a:headEnd/>
              <a:tailEnd/>
            </a:ln>
            <a:effectLst>
              <a:prstShdw prst="shdw17" dist="17961" dir="2700000">
                <a:srgbClr val="997A5C"/>
              </a:prstShdw>
            </a:effectLst>
          </p:spPr>
          <p:txBody>
            <a:bodyPr lIns="90000" tIns="46800" rIns="90000" bIns="46800" anchor="ctr"/>
            <a:lstStyle/>
            <a:p>
              <a:r>
                <a:rPr lang="ja-JP" altLang="en-US" sz="1200" u="sng"/>
                <a:t>ログデータ量 目安</a:t>
              </a:r>
            </a:p>
            <a:p>
              <a:r>
                <a:rPr lang="en-US" altLang="ja-JP" sz="1200"/>
                <a:t>1</a:t>
              </a:r>
              <a:r>
                <a:rPr lang="ja-JP" altLang="en-US" sz="1200"/>
                <a:t>日分： </a:t>
              </a:r>
              <a:r>
                <a:rPr lang="en-US" altLang="ja-JP" sz="1200"/>
                <a:t>100MB</a:t>
              </a:r>
              <a:r>
                <a:rPr lang="ja-JP" altLang="en-US" sz="1200"/>
                <a:t>～</a:t>
              </a:r>
              <a:r>
                <a:rPr lang="en-US" altLang="ja-JP" sz="1200"/>
                <a:t>300MB</a:t>
              </a:r>
            </a:p>
          </p:txBody>
        </p:sp>
      </p:grpSp>
      <p:sp>
        <p:nvSpPr>
          <p:cNvPr id="35843" name="Rectangle 10"/>
          <p:cNvSpPr>
            <a:spLocks noChangeArrowheads="1"/>
          </p:cNvSpPr>
          <p:nvPr/>
        </p:nvSpPr>
        <p:spPr bwMode="auto">
          <a:xfrm>
            <a:off x="325438" y="203200"/>
            <a:ext cx="6889750"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マックスゲージの構成概要</a:t>
            </a:r>
            <a:endParaRPr lang="ja-JP" altLang="en-US" sz="1600">
              <a:latin typeface="Impact" pitchFamily="34" charset="0"/>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4"/>
          <p:cNvSpPr>
            <a:spLocks noChangeArrowheads="1"/>
          </p:cNvSpPr>
          <p:nvPr/>
        </p:nvSpPr>
        <p:spPr bwMode="auto">
          <a:xfrm>
            <a:off x="-36513" y="-100013"/>
            <a:ext cx="9288463" cy="7129463"/>
          </a:xfrm>
          <a:prstGeom prst="rect">
            <a:avLst/>
          </a:prstGeom>
          <a:solidFill>
            <a:schemeClr val="bg1"/>
          </a:solidFill>
          <a:ln w="9525" algn="ctr">
            <a:noFill/>
            <a:miter lim="800000"/>
            <a:headEnd/>
            <a:tailEnd/>
          </a:ln>
        </p:spPr>
        <p:txBody>
          <a:bodyPr wrap="none" anchor="ctr"/>
          <a:lstStyle/>
          <a:p>
            <a:pPr algn="ctr"/>
            <a:r>
              <a:rPr lang="en-US" altLang="ja-JP" sz="7200">
                <a:latin typeface="Impact" pitchFamily="34" charset="0"/>
                <a:ea typeface="HGP創英角ｺﾞｼｯｸUB" pitchFamily="50" charset="-128"/>
              </a:rPr>
              <a:t>MaxGauge</a:t>
            </a:r>
            <a:r>
              <a:rPr lang="ja-JP" altLang="en-US" sz="7200">
                <a:latin typeface="Impact" pitchFamily="34" charset="0"/>
                <a:ea typeface="HGP創英角ｺﾞｼｯｸUB" pitchFamily="50" charset="-128"/>
              </a:rPr>
              <a:t>デモ</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6"/>
          <p:cNvSpPr>
            <a:spLocks noChangeArrowheads="1"/>
          </p:cNvSpPr>
          <p:nvPr/>
        </p:nvSpPr>
        <p:spPr bwMode="auto">
          <a:xfrm>
            <a:off x="395288" y="195263"/>
            <a:ext cx="4883150" cy="425450"/>
          </a:xfrm>
          <a:prstGeom prst="rect">
            <a:avLst/>
          </a:prstGeom>
          <a:noFill/>
          <a:ln w="9525">
            <a:noFill/>
            <a:miter lim="800000"/>
            <a:headEnd/>
            <a:tailEnd/>
          </a:ln>
        </p:spPr>
        <p:txBody>
          <a:bodyPr wrap="none" anchor="ctr"/>
          <a:lstStyle/>
          <a:p>
            <a:endParaRPr lang="ja-JP" altLang="en-US" sz="900">
              <a:solidFill>
                <a:schemeClr val="tx2"/>
              </a:solidFill>
              <a:latin typeface="Impact" pitchFamily="34" charset="0"/>
              <a:ea typeface="HGP創英角ｺﾞｼｯｸUB" pitchFamily="50" charset="-128"/>
            </a:endParaRPr>
          </a:p>
        </p:txBody>
      </p:sp>
      <p:sp>
        <p:nvSpPr>
          <p:cNvPr id="37891" name="Rectangle 20"/>
          <p:cNvSpPr>
            <a:spLocks noChangeArrowheads="1"/>
          </p:cNvSpPr>
          <p:nvPr/>
        </p:nvSpPr>
        <p:spPr bwMode="auto">
          <a:xfrm>
            <a:off x="422275" y="785813"/>
            <a:ext cx="4506913" cy="5286375"/>
          </a:xfrm>
          <a:prstGeom prst="rect">
            <a:avLst/>
          </a:prstGeom>
          <a:noFill/>
          <a:ln w="9525" algn="ctr">
            <a:noFill/>
            <a:miter lim="800000"/>
            <a:headEnd/>
            <a:tailEnd/>
          </a:ln>
        </p:spPr>
        <p:txBody>
          <a:bodyPr/>
          <a:lstStyle/>
          <a:p>
            <a:pPr>
              <a:lnSpc>
                <a:spcPct val="150000"/>
              </a:lnSpc>
              <a:buClr>
                <a:schemeClr val="accent2"/>
              </a:buClr>
            </a:pPr>
            <a:r>
              <a:rPr lang="ja-JP" altLang="en-US" sz="1600">
                <a:solidFill>
                  <a:srgbClr val="FF0000"/>
                </a:solidFill>
                <a:latin typeface="Impact" pitchFamily="34" charset="0"/>
                <a:ea typeface="HGP創英角ｺﾞｼｯｸUB" pitchFamily="50" charset="-128"/>
              </a:rPr>
              <a:t>■</a:t>
            </a:r>
            <a:r>
              <a:rPr lang="ja-JP" altLang="en-US" sz="1600">
                <a:latin typeface="Impact" pitchFamily="34" charset="0"/>
                <a:ea typeface="HGP創英角ｺﾞｼｯｸUB" pitchFamily="50" charset="-128"/>
              </a:rPr>
              <a:t> 開発</a:t>
            </a:r>
          </a:p>
          <a:p>
            <a:pPr>
              <a:lnSpc>
                <a:spcPct val="150000"/>
              </a:lnSpc>
            </a:pPr>
            <a:r>
              <a:rPr lang="ja-JP" altLang="en-US" sz="1600">
                <a:latin typeface="Impact" pitchFamily="34" charset="0"/>
                <a:ea typeface="HGP創英角ｺﾞｼｯｸUB" pitchFamily="50" charset="-128"/>
              </a:rPr>
              <a:t>　　</a:t>
            </a:r>
            <a:r>
              <a:rPr lang="en-US" altLang="ja-JP" sz="1400">
                <a:latin typeface="Impact" pitchFamily="34" charset="0"/>
                <a:ea typeface="HGP創英角ｺﾞｼｯｸUB" pitchFamily="50" charset="-128"/>
              </a:rPr>
              <a:t>- </a:t>
            </a:r>
            <a:r>
              <a:rPr lang="ja-JP" altLang="en-US" sz="1400">
                <a:latin typeface="Impact" pitchFamily="34" charset="0"/>
                <a:ea typeface="HGP創英角ｺﾞｼｯｸUB" pitchFamily="50" charset="-128"/>
              </a:rPr>
              <a:t>ＡＰ処理</a:t>
            </a:r>
            <a:r>
              <a:rPr lang="en-US" altLang="ja-JP" sz="1400">
                <a:latin typeface="Impact" pitchFamily="34" charset="0"/>
                <a:ea typeface="HGP創英角ｺﾞｼｯｸUB" pitchFamily="50" charset="-128"/>
              </a:rPr>
              <a:t>(SQL)</a:t>
            </a:r>
            <a:r>
              <a:rPr lang="ja-JP" altLang="en-US" sz="1400">
                <a:latin typeface="Impact" pitchFamily="34" charset="0"/>
                <a:ea typeface="HGP創英角ｺﾞｼｯｸUB" pitchFamily="50" charset="-128"/>
              </a:rPr>
              <a:t>フローの追跡</a:t>
            </a:r>
          </a:p>
          <a:p>
            <a:pPr>
              <a:lnSpc>
                <a:spcPct val="150000"/>
              </a:lnSpc>
            </a:pPr>
            <a:r>
              <a:rPr lang="ja-JP" altLang="en-US" sz="1400">
                <a:latin typeface="Impact" pitchFamily="34" charset="0"/>
                <a:ea typeface="HGP創英角ｺﾞｼｯｸUB" pitchFamily="50" charset="-128"/>
              </a:rPr>
              <a:t>　　</a:t>
            </a:r>
            <a:r>
              <a:rPr lang="en-US" altLang="ja-JP" sz="1400">
                <a:latin typeface="Impact" pitchFamily="34" charset="0"/>
                <a:ea typeface="HGP創英角ｺﾞｼｯｸUB" pitchFamily="50" charset="-128"/>
              </a:rPr>
              <a:t>- </a:t>
            </a:r>
            <a:r>
              <a:rPr lang="ja-JP" altLang="en-US" sz="1400">
                <a:latin typeface="Impact" pitchFamily="34" charset="0"/>
                <a:ea typeface="HGP創英角ｺﾞｼｯｸUB" pitchFamily="50" charset="-128"/>
              </a:rPr>
              <a:t>長文の</a:t>
            </a:r>
            <a:r>
              <a:rPr lang="en-US" altLang="ja-JP" sz="1400">
                <a:latin typeface="Impact" pitchFamily="34" charset="0"/>
                <a:ea typeface="HGP創英角ｺﾞｼｯｸUB" pitchFamily="50" charset="-128"/>
              </a:rPr>
              <a:t>SQL</a:t>
            </a:r>
            <a:r>
              <a:rPr lang="ja-JP" altLang="en-US" sz="1400">
                <a:latin typeface="Impact" pitchFamily="34" charset="0"/>
                <a:ea typeface="HGP創英角ｺﾞｼｯｸUB" pitchFamily="50" charset="-128"/>
              </a:rPr>
              <a:t>を見やすくしたい</a:t>
            </a:r>
            <a:r>
              <a:rPr lang="en-US" altLang="ja-JP" sz="1400">
                <a:latin typeface="Impact" pitchFamily="34" charset="0"/>
                <a:ea typeface="HGP創英角ｺﾞｼｯｸUB" pitchFamily="50" charset="-128"/>
              </a:rPr>
              <a:t>(SQL</a:t>
            </a:r>
            <a:r>
              <a:rPr lang="ja-JP" altLang="en-US" sz="1400">
                <a:latin typeface="Impact" pitchFamily="34" charset="0"/>
                <a:ea typeface="HGP創英角ｺﾞｼｯｸUB" pitchFamily="50" charset="-128"/>
              </a:rPr>
              <a:t>の標準化</a:t>
            </a:r>
            <a:r>
              <a:rPr lang="en-US" altLang="ja-JP" sz="1400">
                <a:latin typeface="Impact" pitchFamily="34" charset="0"/>
                <a:ea typeface="HGP創英角ｺﾞｼｯｸUB" pitchFamily="50" charset="-128"/>
              </a:rPr>
              <a:t>)</a:t>
            </a:r>
          </a:p>
          <a:p>
            <a:pPr>
              <a:lnSpc>
                <a:spcPct val="150000"/>
              </a:lnSpc>
            </a:pPr>
            <a:endParaRPr lang="en-US" altLang="ja-JP" sz="1600">
              <a:latin typeface="Impact" pitchFamily="34" charset="0"/>
              <a:ea typeface="HGP創英角ｺﾞｼｯｸUB" pitchFamily="50" charset="-128"/>
            </a:endParaRPr>
          </a:p>
          <a:p>
            <a:pPr>
              <a:lnSpc>
                <a:spcPct val="150000"/>
              </a:lnSpc>
              <a:buClr>
                <a:schemeClr val="accent2"/>
              </a:buClr>
            </a:pPr>
            <a:r>
              <a:rPr lang="ja-JP" altLang="en-US" sz="1600">
                <a:solidFill>
                  <a:srgbClr val="FF0000"/>
                </a:solidFill>
                <a:latin typeface="Impact" pitchFamily="34" charset="0"/>
                <a:ea typeface="HGP創英角ｺﾞｼｯｸUB" pitchFamily="50" charset="-128"/>
              </a:rPr>
              <a:t>■</a:t>
            </a:r>
            <a:r>
              <a:rPr lang="ja-JP" altLang="en-US" sz="1600">
                <a:latin typeface="Impact" pitchFamily="34" charset="0"/>
                <a:ea typeface="HGP創英角ｺﾞｼｯｸUB" pitchFamily="50" charset="-128"/>
              </a:rPr>
              <a:t> ラッシュテスト</a:t>
            </a:r>
          </a:p>
          <a:p>
            <a:pPr>
              <a:lnSpc>
                <a:spcPct val="150000"/>
              </a:lnSpc>
            </a:pPr>
            <a:r>
              <a:rPr lang="ja-JP" altLang="en-US" sz="1600">
                <a:latin typeface="Impact" pitchFamily="34" charset="0"/>
                <a:ea typeface="HGP創英角ｺﾞｼｯｸUB" pitchFamily="50" charset="-128"/>
              </a:rPr>
              <a:t>　　</a:t>
            </a:r>
            <a:r>
              <a:rPr lang="en-US" altLang="ja-JP" sz="1400">
                <a:latin typeface="Impact" pitchFamily="34" charset="0"/>
                <a:ea typeface="HGP創英角ｺﾞｼｯｸUB" pitchFamily="50" charset="-128"/>
              </a:rPr>
              <a:t>- </a:t>
            </a:r>
            <a:r>
              <a:rPr lang="ja-JP" altLang="en-US" sz="1400">
                <a:latin typeface="Impact" pitchFamily="34" charset="0"/>
                <a:ea typeface="HGP創英角ｺﾞｼｯｸUB" pitchFamily="50" charset="-128"/>
              </a:rPr>
              <a:t>特定時間帯の上位ＳＱＬを確認したい</a:t>
            </a:r>
          </a:p>
          <a:p>
            <a:pPr>
              <a:lnSpc>
                <a:spcPct val="150000"/>
              </a:lnSpc>
            </a:pPr>
            <a:r>
              <a:rPr lang="ja-JP" altLang="en-US" sz="1400">
                <a:latin typeface="Impact" pitchFamily="34" charset="0"/>
                <a:ea typeface="HGP創英角ｺﾞｼｯｸUB" pitchFamily="50" charset="-128"/>
              </a:rPr>
              <a:t>　　</a:t>
            </a:r>
            <a:r>
              <a:rPr lang="en-US" altLang="ja-JP" sz="1400">
                <a:latin typeface="Impact" pitchFamily="34" charset="0"/>
                <a:ea typeface="HGP創英角ｺﾞｼｯｸUB" pitchFamily="50" charset="-128"/>
              </a:rPr>
              <a:t>- </a:t>
            </a:r>
            <a:r>
              <a:rPr lang="ja-JP" altLang="en-US" sz="1400">
                <a:latin typeface="Impact" pitchFamily="34" charset="0"/>
                <a:ea typeface="HGP創英角ｺﾞｼｯｸUB" pitchFamily="50" charset="-128"/>
              </a:rPr>
              <a:t>特定時間帯で特定ＳＱＬの実施統計を確認したい</a:t>
            </a:r>
          </a:p>
          <a:p>
            <a:pPr>
              <a:lnSpc>
                <a:spcPct val="150000"/>
              </a:lnSpc>
            </a:pPr>
            <a:r>
              <a:rPr lang="ja-JP" altLang="en-US" sz="1400">
                <a:latin typeface="Impact" pitchFamily="34" charset="0"/>
                <a:ea typeface="HGP創英角ｺﾞｼｯｸUB" pitchFamily="50" charset="-128"/>
              </a:rPr>
              <a:t>　　</a:t>
            </a:r>
            <a:r>
              <a:rPr lang="en-US" altLang="ja-JP" sz="1400">
                <a:latin typeface="Impact" pitchFamily="34" charset="0"/>
                <a:ea typeface="HGP創英角ｺﾞｼｯｸUB" pitchFamily="50" charset="-128"/>
              </a:rPr>
              <a:t>- </a:t>
            </a:r>
            <a:r>
              <a:rPr lang="ja-JP" altLang="en-US" sz="1400">
                <a:latin typeface="Impact" pitchFamily="34" charset="0"/>
                <a:ea typeface="HGP創英角ｺﾞｼｯｸUB" pitchFamily="50" charset="-128"/>
              </a:rPr>
              <a:t>高負荷の</a:t>
            </a:r>
            <a:r>
              <a:rPr lang="en-US" altLang="ja-JP" sz="1400">
                <a:latin typeface="Impact" pitchFamily="34" charset="0"/>
                <a:ea typeface="HGP創英角ｺﾞｼｯｸUB" pitchFamily="50" charset="-128"/>
              </a:rPr>
              <a:t>FULL TABLE SCAN</a:t>
            </a:r>
            <a:r>
              <a:rPr lang="ja-JP" altLang="en-US" sz="1400">
                <a:latin typeface="Impact" pitchFamily="34" charset="0"/>
                <a:ea typeface="HGP創英角ｺﾞｼｯｸUB" pitchFamily="50" charset="-128"/>
              </a:rPr>
              <a:t>を行っている</a:t>
            </a:r>
            <a:r>
              <a:rPr lang="en-US" altLang="ja-JP" sz="1400">
                <a:latin typeface="Impact" pitchFamily="34" charset="0"/>
                <a:ea typeface="HGP創英角ｺﾞｼｯｸUB" pitchFamily="50" charset="-128"/>
              </a:rPr>
              <a:t>SQL</a:t>
            </a:r>
            <a:r>
              <a:rPr lang="ja-JP" altLang="en-US" sz="1400">
                <a:latin typeface="Impact" pitchFamily="34" charset="0"/>
                <a:ea typeface="HGP創英角ｺﾞｼｯｸUB" pitchFamily="50" charset="-128"/>
              </a:rPr>
              <a:t>を特定</a:t>
            </a:r>
          </a:p>
          <a:p>
            <a:pPr>
              <a:lnSpc>
                <a:spcPct val="150000"/>
              </a:lnSpc>
            </a:pPr>
            <a:r>
              <a:rPr lang="ja-JP" altLang="en-US" sz="1400">
                <a:latin typeface="Impact" pitchFamily="34" charset="0"/>
                <a:ea typeface="HGP創英角ｺﾞｼｯｸUB" pitchFamily="50" charset="-128"/>
              </a:rPr>
              <a:t>　　</a:t>
            </a:r>
            <a:r>
              <a:rPr lang="en-US" altLang="ja-JP" sz="1400">
                <a:latin typeface="Impact" pitchFamily="34" charset="0"/>
                <a:ea typeface="HGP創英角ｺﾞｼｯｸUB" pitchFamily="50" charset="-128"/>
              </a:rPr>
              <a:t>- </a:t>
            </a:r>
            <a:r>
              <a:rPr lang="ja-JP" altLang="en-US" sz="1400">
                <a:latin typeface="Impact" pitchFamily="34" charset="0"/>
                <a:ea typeface="HGP創英角ｺﾞｼｯｸUB" pitchFamily="50" charset="-128"/>
              </a:rPr>
              <a:t>ユーザー定義情報を時系列で監視</a:t>
            </a:r>
          </a:p>
          <a:p>
            <a:pPr>
              <a:lnSpc>
                <a:spcPct val="150000"/>
              </a:lnSpc>
            </a:pPr>
            <a:r>
              <a:rPr lang="ja-JP" altLang="en-US" sz="1400">
                <a:latin typeface="Impact" pitchFamily="34" charset="0"/>
                <a:ea typeface="HGP創英角ｺﾞｼｯｸUB" pitchFamily="50" charset="-128"/>
              </a:rPr>
              <a:t>　　</a:t>
            </a:r>
            <a:r>
              <a:rPr lang="en-US" altLang="ja-JP" sz="1400">
                <a:latin typeface="Impact" pitchFamily="34" charset="0"/>
                <a:ea typeface="HGP創英角ｺﾞｼｯｸUB" pitchFamily="50" charset="-128"/>
              </a:rPr>
              <a:t>- </a:t>
            </a:r>
            <a:r>
              <a:rPr lang="ja-JP" altLang="en-US" sz="1400">
                <a:latin typeface="Impact" pitchFamily="34" charset="0"/>
                <a:ea typeface="HGP創英角ｺﾞｼｯｸUB" pitchFamily="50" charset="-128"/>
              </a:rPr>
              <a:t>ユーザー定義情報のスナップショット取得</a:t>
            </a:r>
          </a:p>
          <a:p>
            <a:pPr>
              <a:lnSpc>
                <a:spcPct val="150000"/>
              </a:lnSpc>
            </a:pPr>
            <a:r>
              <a:rPr lang="ja-JP" altLang="en-US" sz="1400">
                <a:latin typeface="Impact" pitchFamily="34" charset="0"/>
                <a:ea typeface="HGP創英角ｺﾞｼｯｸUB" pitchFamily="50" charset="-128"/>
              </a:rPr>
              <a:t>　　</a:t>
            </a:r>
            <a:r>
              <a:rPr lang="en-US" altLang="ja-JP" sz="1400">
                <a:latin typeface="Impact" pitchFamily="34" charset="0"/>
                <a:ea typeface="HGP創英角ｺﾞｼｯｸUB" pitchFamily="50" charset="-128"/>
              </a:rPr>
              <a:t>- </a:t>
            </a:r>
            <a:r>
              <a:rPr lang="ja-JP" altLang="en-US" sz="1400">
                <a:latin typeface="Impact" pitchFamily="34" charset="0"/>
                <a:ea typeface="HGP創英角ｺﾞｼｯｸUB" pitchFamily="50" charset="-128"/>
              </a:rPr>
              <a:t>ロックの発生状況を確認したい</a:t>
            </a:r>
          </a:p>
          <a:p>
            <a:pPr>
              <a:lnSpc>
                <a:spcPct val="150000"/>
              </a:lnSpc>
            </a:pPr>
            <a:r>
              <a:rPr lang="ja-JP" altLang="en-US" sz="1400">
                <a:latin typeface="Impact" pitchFamily="34" charset="0"/>
                <a:ea typeface="HGP創英角ｺﾞｼｯｸUB" pitchFamily="50" charset="-128"/>
              </a:rPr>
              <a:t>　　</a:t>
            </a:r>
            <a:r>
              <a:rPr lang="en-US" altLang="ja-JP" sz="1400">
                <a:latin typeface="Impact" pitchFamily="34" charset="0"/>
                <a:ea typeface="HGP創英角ｺﾞｼｯｸUB" pitchFamily="50" charset="-128"/>
              </a:rPr>
              <a:t>- </a:t>
            </a:r>
            <a:r>
              <a:rPr lang="ja-JP" altLang="en-US" sz="1400">
                <a:latin typeface="Impact" pitchFamily="34" charset="0"/>
                <a:ea typeface="HGP創英角ｺﾞｼｯｸUB" pitchFamily="50" charset="-128"/>
              </a:rPr>
              <a:t>特定時間帯の性能測定</a:t>
            </a:r>
          </a:p>
        </p:txBody>
      </p:sp>
      <p:sp>
        <p:nvSpPr>
          <p:cNvPr id="37892"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活用</a:t>
            </a:r>
            <a:r>
              <a:rPr lang="en-US" altLang="ja-JP" sz="2400">
                <a:latin typeface="Impact" pitchFamily="34" charset="0"/>
                <a:ea typeface="HGP創英角ｺﾞｼｯｸUB" pitchFamily="50" charset="-128"/>
              </a:rPr>
              <a:t>TIP</a:t>
            </a:r>
            <a:r>
              <a:rPr lang="ja-JP" altLang="en-US" sz="2400">
                <a:latin typeface="Impact" pitchFamily="34" charset="0"/>
                <a:ea typeface="HGP創英角ｺﾞｼｯｸUB" pitchFamily="50" charset="-128"/>
              </a:rPr>
              <a:t>の例</a:t>
            </a:r>
          </a:p>
        </p:txBody>
      </p:sp>
      <p:sp>
        <p:nvSpPr>
          <p:cNvPr id="37893" name="Rectangle 20"/>
          <p:cNvSpPr>
            <a:spLocks noChangeArrowheads="1"/>
          </p:cNvSpPr>
          <p:nvPr/>
        </p:nvSpPr>
        <p:spPr bwMode="auto">
          <a:xfrm>
            <a:off x="4779963" y="785813"/>
            <a:ext cx="4006850" cy="5286375"/>
          </a:xfrm>
          <a:prstGeom prst="rect">
            <a:avLst/>
          </a:prstGeom>
          <a:noFill/>
          <a:ln w="9525" algn="ctr">
            <a:noFill/>
            <a:miter lim="800000"/>
            <a:headEnd/>
            <a:tailEnd/>
          </a:ln>
        </p:spPr>
        <p:txBody>
          <a:bodyPr/>
          <a:lstStyle/>
          <a:p>
            <a:pPr>
              <a:lnSpc>
                <a:spcPct val="150000"/>
              </a:lnSpc>
              <a:buClr>
                <a:schemeClr val="accent2"/>
              </a:buClr>
            </a:pPr>
            <a:r>
              <a:rPr lang="ja-JP" altLang="en-US" sz="1600">
                <a:solidFill>
                  <a:srgbClr val="FF0000"/>
                </a:solidFill>
                <a:latin typeface="Impact" pitchFamily="34" charset="0"/>
                <a:ea typeface="HGP創英角ｺﾞｼｯｸUB" pitchFamily="50" charset="-128"/>
              </a:rPr>
              <a:t>■ </a:t>
            </a:r>
            <a:r>
              <a:rPr lang="ja-JP" altLang="en-US" sz="1600">
                <a:latin typeface="Impact" pitchFamily="34" charset="0"/>
                <a:ea typeface="HGP創英角ｺﾞｼｯｸUB" pitchFamily="50" charset="-128"/>
              </a:rPr>
              <a:t>運用</a:t>
            </a:r>
          </a:p>
          <a:p>
            <a:pPr>
              <a:lnSpc>
                <a:spcPct val="150000"/>
              </a:lnSpc>
            </a:pPr>
            <a:r>
              <a:rPr lang="ja-JP" altLang="en-US" sz="1600">
                <a:latin typeface="Impact" pitchFamily="34" charset="0"/>
                <a:ea typeface="HGP創英角ｺﾞｼｯｸUB" pitchFamily="50" charset="-128"/>
              </a:rPr>
              <a:t>　</a:t>
            </a:r>
            <a:r>
              <a:rPr lang="ja-JP" altLang="en-US" sz="1400">
                <a:latin typeface="Impact" pitchFamily="34" charset="0"/>
                <a:ea typeface="HGP創英角ｺﾞｼｯｸUB" pitchFamily="50" charset="-128"/>
              </a:rPr>
              <a:t>　</a:t>
            </a:r>
            <a:r>
              <a:rPr lang="en-US" altLang="ja-JP" sz="1400">
                <a:latin typeface="Impact" pitchFamily="34" charset="0"/>
                <a:ea typeface="HGP創英角ｺﾞｼｯｸUB" pitchFamily="50" charset="-128"/>
              </a:rPr>
              <a:t>- </a:t>
            </a:r>
            <a:r>
              <a:rPr lang="ja-JP" altLang="en-US" sz="1400">
                <a:latin typeface="Impact" pitchFamily="34" charset="0"/>
                <a:ea typeface="HGP創英角ｺﾞｼｯｸUB" pitchFamily="50" charset="-128"/>
              </a:rPr>
              <a:t>性能低下階層の切り分け：</a:t>
            </a:r>
            <a:r>
              <a:rPr lang="en-US" altLang="ja-JP" sz="1400">
                <a:latin typeface="Impact" pitchFamily="34" charset="0"/>
                <a:ea typeface="HGP創英角ｺﾞｼｯｸUB" pitchFamily="50" charset="-128"/>
              </a:rPr>
              <a:t>DB or </a:t>
            </a:r>
            <a:r>
              <a:rPr lang="ja-JP" altLang="en-US" sz="1400">
                <a:latin typeface="Impact" pitchFamily="34" charset="0"/>
                <a:ea typeface="HGP創英角ｺﾞｼｯｸUB" pitchFamily="50" charset="-128"/>
              </a:rPr>
              <a:t>その他？</a:t>
            </a:r>
          </a:p>
          <a:p>
            <a:pPr>
              <a:lnSpc>
                <a:spcPct val="150000"/>
              </a:lnSpc>
            </a:pPr>
            <a:r>
              <a:rPr lang="ja-JP" altLang="en-US" sz="1400">
                <a:latin typeface="Impact" pitchFamily="34" charset="0"/>
                <a:ea typeface="HGP創英角ｺﾞｼｯｸUB" pitchFamily="50" charset="-128"/>
              </a:rPr>
              <a:t>　　</a:t>
            </a:r>
            <a:r>
              <a:rPr lang="en-US" altLang="ja-JP" sz="1400">
                <a:latin typeface="Impact" pitchFamily="34" charset="0"/>
                <a:ea typeface="HGP創英角ｺﾞｼｯｸUB" pitchFamily="50" charset="-128"/>
              </a:rPr>
              <a:t>- </a:t>
            </a:r>
            <a:r>
              <a:rPr lang="ja-JP" altLang="en-US" sz="1400">
                <a:latin typeface="Impact" pitchFamily="34" charset="0"/>
                <a:ea typeface="HGP創英角ｺﾞｼｯｸUB" pitchFamily="50" charset="-128"/>
              </a:rPr>
              <a:t>突然性能低下した、何から調べる？</a:t>
            </a:r>
          </a:p>
          <a:p>
            <a:pPr>
              <a:lnSpc>
                <a:spcPct val="150000"/>
              </a:lnSpc>
            </a:pPr>
            <a:r>
              <a:rPr lang="ja-JP" altLang="en-US" sz="1400">
                <a:latin typeface="Impact" pitchFamily="34" charset="0"/>
                <a:ea typeface="HGP創英角ｺﾞｼｯｸUB" pitchFamily="50" charset="-128"/>
              </a:rPr>
              <a:t>　　</a:t>
            </a:r>
            <a:r>
              <a:rPr lang="en-US" altLang="ja-JP" sz="1400">
                <a:latin typeface="Impact" pitchFamily="34" charset="0"/>
                <a:ea typeface="HGP創英角ｺﾞｼｯｸUB" pitchFamily="50" charset="-128"/>
              </a:rPr>
              <a:t>- </a:t>
            </a:r>
            <a:r>
              <a:rPr lang="ja-JP" altLang="en-US" sz="1400">
                <a:latin typeface="Impact" pitchFamily="34" charset="0"/>
                <a:ea typeface="HGP創英角ｺﾞｼｯｸUB" pitchFamily="50" charset="-128"/>
              </a:rPr>
              <a:t>サポート依頼に必要なデータの抽出</a:t>
            </a:r>
          </a:p>
          <a:p>
            <a:pPr>
              <a:lnSpc>
                <a:spcPct val="150000"/>
              </a:lnSpc>
            </a:pPr>
            <a:r>
              <a:rPr lang="ja-JP" altLang="en-US" sz="1400">
                <a:latin typeface="Impact" pitchFamily="34" charset="0"/>
                <a:ea typeface="HGP創英角ｺﾞｼｯｸUB" pitchFamily="50" charset="-128"/>
              </a:rPr>
              <a:t>　　</a:t>
            </a:r>
            <a:r>
              <a:rPr lang="en-US" altLang="ja-JP" sz="1400">
                <a:latin typeface="Impact" pitchFamily="34" charset="0"/>
                <a:ea typeface="HGP創英角ｺﾞｼｯｸUB" pitchFamily="50" charset="-128"/>
              </a:rPr>
              <a:t>- </a:t>
            </a:r>
            <a:r>
              <a:rPr lang="ja-JP" altLang="en-US" sz="1400">
                <a:latin typeface="Impact" pitchFamily="34" charset="0"/>
                <a:ea typeface="HGP創英角ｺﾞｼｯｸUB" pitchFamily="50" charset="-128"/>
              </a:rPr>
              <a:t>接続数の変動を確認したい</a:t>
            </a:r>
          </a:p>
          <a:p>
            <a:pPr>
              <a:lnSpc>
                <a:spcPct val="150000"/>
              </a:lnSpc>
            </a:pPr>
            <a:r>
              <a:rPr lang="ja-JP" altLang="en-US" sz="1400">
                <a:latin typeface="Impact" pitchFamily="34" charset="0"/>
                <a:ea typeface="HGP創英角ｺﾞｼｯｸUB" pitchFamily="50" charset="-128"/>
              </a:rPr>
              <a:t>　　</a:t>
            </a:r>
            <a:r>
              <a:rPr lang="en-US" altLang="ja-JP" sz="1400">
                <a:latin typeface="Impact" pitchFamily="34" charset="0"/>
                <a:ea typeface="HGP創英角ｺﾞｼｯｸUB" pitchFamily="50" charset="-128"/>
              </a:rPr>
              <a:t>- </a:t>
            </a:r>
            <a:r>
              <a:rPr lang="ja-JP" altLang="en-US" sz="1400">
                <a:latin typeface="Impact" pitchFamily="34" charset="0"/>
                <a:ea typeface="HGP創英角ｺﾞｼｯｸUB" pitchFamily="50" charset="-128"/>
              </a:rPr>
              <a:t>接続エラーの回避</a:t>
            </a:r>
          </a:p>
          <a:p>
            <a:pPr>
              <a:lnSpc>
                <a:spcPct val="150000"/>
              </a:lnSpc>
            </a:pPr>
            <a:r>
              <a:rPr lang="ja-JP" altLang="en-US" sz="1400">
                <a:latin typeface="Impact" pitchFamily="34" charset="0"/>
                <a:ea typeface="HGP創英角ｺﾞｼｯｸUB" pitchFamily="50" charset="-128"/>
              </a:rPr>
              <a:t>　　</a:t>
            </a:r>
            <a:r>
              <a:rPr lang="en-US" altLang="ja-JP" sz="1400">
                <a:latin typeface="Impact" pitchFamily="34" charset="0"/>
                <a:ea typeface="HGP創英角ｺﾞｼｯｸUB" pitchFamily="50" charset="-128"/>
              </a:rPr>
              <a:t>- CPU</a:t>
            </a:r>
            <a:r>
              <a:rPr lang="ja-JP" altLang="en-US" sz="1400">
                <a:latin typeface="Impact" pitchFamily="34" charset="0"/>
                <a:ea typeface="HGP創英角ｺﾞｼｯｸUB" pitchFamily="50" charset="-128"/>
              </a:rPr>
              <a:t>過負荷時の調査手順</a:t>
            </a:r>
          </a:p>
          <a:p>
            <a:pPr>
              <a:lnSpc>
                <a:spcPct val="150000"/>
              </a:lnSpc>
            </a:pPr>
            <a:r>
              <a:rPr lang="ja-JP" altLang="en-US" sz="1400">
                <a:latin typeface="Impact" pitchFamily="34" charset="0"/>
                <a:ea typeface="HGP創英角ｺﾞｼｯｸUB" pitchFamily="50" charset="-128"/>
              </a:rPr>
              <a:t>　　</a:t>
            </a:r>
            <a:r>
              <a:rPr lang="en-US" altLang="ja-JP" sz="1400">
                <a:latin typeface="Impact" pitchFamily="34" charset="0"/>
                <a:ea typeface="HGP創英角ｺﾞｼｯｸUB" pitchFamily="50" charset="-128"/>
              </a:rPr>
              <a:t>- </a:t>
            </a:r>
            <a:r>
              <a:rPr lang="ja-JP" altLang="en-US" sz="1400">
                <a:latin typeface="Impact" pitchFamily="34" charset="0"/>
                <a:ea typeface="HGP創英角ｺﾞｼｯｸUB" pitchFamily="50" charset="-128"/>
              </a:rPr>
              <a:t>「</a:t>
            </a:r>
            <a:r>
              <a:rPr lang="en-US" altLang="ja-JP" sz="1400">
                <a:latin typeface="Impact" pitchFamily="34" charset="0"/>
                <a:ea typeface="HGP創英角ｺﾞｼｯｸUB" pitchFamily="50" charset="-128"/>
              </a:rPr>
              <a:t>ORA-4031</a:t>
            </a:r>
            <a:r>
              <a:rPr lang="ja-JP" altLang="en-US" sz="1400">
                <a:latin typeface="Impact" pitchFamily="34" charset="0"/>
                <a:ea typeface="HGP創英角ｺﾞｼｯｸUB" pitchFamily="50" charset="-128"/>
              </a:rPr>
              <a:t>」対処 → リテラルＳＱＬ確認</a:t>
            </a:r>
          </a:p>
          <a:p>
            <a:pPr>
              <a:lnSpc>
                <a:spcPct val="150000"/>
              </a:lnSpc>
            </a:pPr>
            <a:r>
              <a:rPr lang="ja-JP" altLang="en-US" sz="1400">
                <a:latin typeface="Impact" pitchFamily="34" charset="0"/>
                <a:ea typeface="HGP創英角ｺﾞｼｯｸUB" pitchFamily="50" charset="-128"/>
              </a:rPr>
              <a:t>　　</a:t>
            </a:r>
            <a:r>
              <a:rPr lang="en-US" altLang="ja-JP" sz="1400">
                <a:latin typeface="Impact" pitchFamily="34" charset="0"/>
                <a:ea typeface="HGP創英角ｺﾞｼｯｸUB" pitchFamily="50" charset="-128"/>
              </a:rPr>
              <a:t>- </a:t>
            </a:r>
            <a:r>
              <a:rPr lang="ja-JP" altLang="en-US" sz="1400">
                <a:latin typeface="Impact" pitchFamily="34" charset="0"/>
                <a:ea typeface="HGP創英角ｺﾞｼｯｸUB" pitchFamily="50" charset="-128"/>
              </a:rPr>
              <a:t>過去の特定時刻実行計画を確認</a:t>
            </a:r>
          </a:p>
          <a:p>
            <a:pPr>
              <a:lnSpc>
                <a:spcPct val="150000"/>
              </a:lnSpc>
            </a:pPr>
            <a:r>
              <a:rPr lang="ja-JP" altLang="en-US" sz="1400">
                <a:latin typeface="Impact" pitchFamily="34" charset="0"/>
                <a:ea typeface="HGP創英角ｺﾞｼｯｸUB" pitchFamily="50" charset="-128"/>
              </a:rPr>
              <a:t>　　</a:t>
            </a:r>
            <a:r>
              <a:rPr lang="en-US" altLang="ja-JP" sz="1400">
                <a:latin typeface="Impact" pitchFamily="34" charset="0"/>
                <a:ea typeface="HGP創英角ｺﾞｼｯｸUB" pitchFamily="50" charset="-128"/>
              </a:rPr>
              <a:t>- </a:t>
            </a:r>
            <a:r>
              <a:rPr lang="ja-JP" altLang="en-US" sz="1400">
                <a:latin typeface="Impact" pitchFamily="34" charset="0"/>
                <a:ea typeface="HGP創英角ｺﾞｼｯｸUB" pitchFamily="50" charset="-128"/>
              </a:rPr>
              <a:t>実行計画が変わった</a:t>
            </a:r>
            <a:r>
              <a:rPr lang="en-US" altLang="ja-JP" sz="1400">
                <a:latin typeface="Impact" pitchFamily="34" charset="0"/>
                <a:ea typeface="HGP創英角ｺﾞｼｯｸUB" pitchFamily="50" charset="-128"/>
              </a:rPr>
              <a:t>SQL</a:t>
            </a:r>
            <a:r>
              <a:rPr lang="ja-JP" altLang="en-US" sz="1400">
                <a:latin typeface="Impact" pitchFamily="34" charset="0"/>
                <a:ea typeface="HGP創英角ｺﾞｼｯｸUB" pitchFamily="50" charset="-128"/>
              </a:rPr>
              <a:t>の確認</a:t>
            </a:r>
            <a:endParaRPr lang="en-US" altLang="ja-JP" sz="1400">
              <a:latin typeface="Impact" pitchFamily="34" charset="0"/>
              <a:ea typeface="HGP創英角ｺﾞｼｯｸUB" pitchFamily="50" charset="-128"/>
            </a:endParaRPr>
          </a:p>
          <a:p>
            <a:pPr>
              <a:lnSpc>
                <a:spcPct val="150000"/>
              </a:lnSpc>
            </a:pPr>
            <a:r>
              <a:rPr lang="ja-JP" altLang="en-US" sz="1400">
                <a:solidFill>
                  <a:schemeClr val="tx2"/>
                </a:solidFill>
                <a:latin typeface="Impact" pitchFamily="34" charset="0"/>
                <a:ea typeface="HGP創英角ｺﾞｼｯｸUB" pitchFamily="50" charset="-128"/>
              </a:rPr>
              <a:t> 　</a:t>
            </a:r>
            <a:r>
              <a:rPr lang="en-US" altLang="ja-JP" sz="1400">
                <a:latin typeface="Impact" pitchFamily="34" charset="0"/>
                <a:ea typeface="HGP創英角ｺﾞｼｯｸUB" pitchFamily="50" charset="-128"/>
              </a:rPr>
              <a:t>   -</a:t>
            </a:r>
            <a:r>
              <a:rPr lang="en-US" altLang="ja-JP" sz="1400">
                <a:solidFill>
                  <a:schemeClr val="tx2"/>
                </a:solidFill>
                <a:latin typeface="Impact" pitchFamily="34" charset="0"/>
                <a:ea typeface="HGP創英角ｺﾞｼｯｸUB" pitchFamily="50" charset="-128"/>
              </a:rPr>
              <a:t> SQL</a:t>
            </a:r>
            <a:r>
              <a:rPr lang="ja-JP" altLang="en-US" sz="1400">
                <a:solidFill>
                  <a:schemeClr val="tx2"/>
                </a:solidFill>
                <a:latin typeface="Impact" pitchFamily="34" charset="0"/>
                <a:ea typeface="HGP創英角ｺﾞｼｯｸUB" pitchFamily="50" charset="-128"/>
              </a:rPr>
              <a:t>がアクセスしたオブジェクトを確認したい</a:t>
            </a:r>
            <a:endParaRPr lang="en-US" altLang="ja-JP" sz="1400">
              <a:solidFill>
                <a:schemeClr val="tx2"/>
              </a:solidFill>
              <a:latin typeface="Impact" pitchFamily="34" charset="0"/>
              <a:ea typeface="HGP創英角ｺﾞｼｯｸUB" pitchFamily="50" charset="-128"/>
            </a:endParaRPr>
          </a:p>
          <a:p>
            <a:pPr>
              <a:lnSpc>
                <a:spcPct val="150000"/>
              </a:lnSpc>
            </a:pPr>
            <a:r>
              <a:rPr lang="ja-JP" altLang="en-US" sz="1400">
                <a:solidFill>
                  <a:schemeClr val="tx2"/>
                </a:solidFill>
                <a:latin typeface="Impact" pitchFamily="34" charset="0"/>
                <a:ea typeface="HGP創英角ｺﾞｼｯｸUB" pitchFamily="50" charset="-128"/>
              </a:rPr>
              <a:t>　　</a:t>
            </a:r>
            <a:r>
              <a:rPr lang="en-US" altLang="ja-JP" sz="1400">
                <a:solidFill>
                  <a:schemeClr val="tx2"/>
                </a:solidFill>
                <a:latin typeface="Impact" pitchFamily="34" charset="0"/>
                <a:ea typeface="HGP創英角ｺﾞｼｯｸUB" pitchFamily="50" charset="-128"/>
              </a:rPr>
              <a:t>- </a:t>
            </a:r>
            <a:r>
              <a:rPr lang="ja-JP" altLang="en-US" sz="1400">
                <a:solidFill>
                  <a:schemeClr val="tx2"/>
                </a:solidFill>
                <a:latin typeface="Impact" pitchFamily="34" charset="0"/>
                <a:ea typeface="HGP創英角ｺﾞｼｯｸUB" pitchFamily="50" charset="-128"/>
              </a:rPr>
              <a:t>タイムアウトの原因</a:t>
            </a:r>
            <a:r>
              <a:rPr lang="en-US" altLang="ja-JP" sz="1400">
                <a:solidFill>
                  <a:schemeClr val="tx2"/>
                </a:solidFill>
                <a:latin typeface="Impact" pitchFamily="34" charset="0"/>
                <a:ea typeface="HGP創英角ｺﾞｼｯｸUB" pitchFamily="50" charset="-128"/>
              </a:rPr>
              <a:t>SQL</a:t>
            </a:r>
            <a:r>
              <a:rPr lang="ja-JP" altLang="en-US" sz="1400">
                <a:solidFill>
                  <a:schemeClr val="tx2"/>
                </a:solidFill>
                <a:latin typeface="Impact" pitchFamily="34" charset="0"/>
                <a:ea typeface="HGP創英角ｺﾞｼｯｸUB" pitchFamily="50" charset="-128"/>
              </a:rPr>
              <a:t>を特定</a:t>
            </a:r>
            <a:endParaRPr lang="ja-JP" altLang="en-US" sz="1400">
              <a:latin typeface="Impact" pitchFamily="34" charset="0"/>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428625" y="785813"/>
            <a:ext cx="8001000" cy="5429250"/>
          </a:xfrm>
          <a:prstGeom prst="rect">
            <a:avLst/>
          </a:prstGeom>
          <a:noFill/>
          <a:ln w="28575" algn="ctr">
            <a:noFill/>
            <a:miter lim="800000"/>
            <a:headEnd/>
            <a:tailEnd/>
          </a:ln>
        </p:spPr>
        <p:txBody>
          <a:bodyPr lIns="72000" tIns="72000" rIns="0" bIns="0"/>
          <a:lstStyle/>
          <a:p>
            <a:pPr>
              <a:lnSpc>
                <a:spcPct val="150000"/>
              </a:lnSpc>
            </a:pPr>
            <a:r>
              <a:rPr lang="ja-JP" altLang="en-US" sz="1600" b="1">
                <a:latin typeface="ＭＳ Ｐゴシック" pitchFamily="50" charset="-128"/>
              </a:rPr>
              <a:t>システムは生き物と同じく毎日刻々その稼働状況は変わっていきますので、積極的なシステム運用を行うために定期的にシステムの動きをきめ細かく観察する必要があります。例えば現場のシステム運用で以下のようなリクエストにはどう答えているでしょうか。</a:t>
            </a:r>
            <a:endParaRPr lang="en-US" altLang="ja-JP" sz="1600" b="1">
              <a:latin typeface="ＭＳ Ｐゴシック" pitchFamily="50" charset="-128"/>
            </a:endParaRPr>
          </a:p>
          <a:p>
            <a:pPr>
              <a:lnSpc>
                <a:spcPct val="150000"/>
              </a:lnSpc>
            </a:pPr>
            <a:endParaRPr lang="en-US" altLang="ja-JP" sz="1600" b="1">
              <a:latin typeface="ＭＳ Ｐゴシック" pitchFamily="50" charset="-128"/>
            </a:endParaRPr>
          </a:p>
          <a:p>
            <a:pPr>
              <a:lnSpc>
                <a:spcPct val="150000"/>
              </a:lnSpc>
              <a:buClr>
                <a:srgbClr val="FF0000"/>
              </a:buClr>
              <a:buSzPct val="70000"/>
              <a:buFont typeface="Wingdings" pitchFamily="2" charset="2"/>
              <a:buChar char="l"/>
            </a:pPr>
            <a:r>
              <a:rPr lang="ja-JP" altLang="en-US" sz="1600">
                <a:latin typeface="HGP創英角ｺﾞｼｯｸUB" pitchFamily="50" charset="-128"/>
                <a:ea typeface="HGP創英角ｺﾞｼｯｸUB" pitchFamily="50" charset="-128"/>
              </a:rPr>
              <a:t> 運用初期と比べ、実行時間が急増した</a:t>
            </a:r>
            <a:r>
              <a:rPr lang="en-US" altLang="ja-JP" sz="1600">
                <a:latin typeface="HGP創英角ｺﾞｼｯｸUB" pitchFamily="50" charset="-128"/>
                <a:ea typeface="HGP創英角ｺﾞｼｯｸUB" pitchFamily="50" charset="-128"/>
              </a:rPr>
              <a:t>SQL</a:t>
            </a:r>
            <a:r>
              <a:rPr lang="ja-JP" altLang="en-US" sz="1600">
                <a:latin typeface="HGP創英角ｺﾞｼｯｸUB" pitchFamily="50" charset="-128"/>
                <a:ea typeface="HGP創英角ｺﾞｼｯｸUB" pitchFamily="50" charset="-128"/>
              </a:rPr>
              <a:t>をピップアップしたい</a:t>
            </a:r>
            <a:endParaRPr lang="en-US" altLang="ja-JP" sz="1600">
              <a:latin typeface="HGP創英角ｺﾞｼｯｸUB" pitchFamily="50" charset="-128"/>
              <a:ea typeface="HGP創英角ｺﾞｼｯｸUB" pitchFamily="50" charset="-128"/>
            </a:endParaRPr>
          </a:p>
          <a:p>
            <a:pPr>
              <a:lnSpc>
                <a:spcPct val="200000"/>
              </a:lnSpc>
              <a:buClr>
                <a:srgbClr val="FF0000"/>
              </a:buClr>
              <a:buSzPct val="70000"/>
              <a:buFont typeface="Wingdings" pitchFamily="2" charset="2"/>
              <a:buChar char="l"/>
            </a:pPr>
            <a:r>
              <a:rPr lang="ja-JP" altLang="en-US" sz="1600">
                <a:latin typeface="HGP創英角ｺﾞｼｯｸUB" pitchFamily="50" charset="-128"/>
                <a:ea typeface="HGP創英角ｺﾞｼｯｸUB" pitchFamily="50" charset="-128"/>
              </a:rPr>
              <a:t> 特にユーザーよりクレームがないことは、今のシステム稼働状況は安定しているだろうか？</a:t>
            </a:r>
            <a:endParaRPr lang="en-US" altLang="ja-JP" sz="1600">
              <a:latin typeface="HGP創英角ｺﾞｼｯｸUB" pitchFamily="50" charset="-128"/>
              <a:ea typeface="HGP創英角ｺﾞｼｯｸUB" pitchFamily="50" charset="-128"/>
            </a:endParaRPr>
          </a:p>
          <a:p>
            <a:pPr>
              <a:lnSpc>
                <a:spcPct val="200000"/>
              </a:lnSpc>
              <a:buClr>
                <a:srgbClr val="FF0000"/>
              </a:buClr>
              <a:buSzPct val="70000"/>
              <a:buFont typeface="Wingdings" pitchFamily="2" charset="2"/>
              <a:buChar char="l"/>
            </a:pPr>
            <a:r>
              <a:rPr lang="ja-JP" altLang="en-US" sz="1600">
                <a:latin typeface="HGP創英角ｺﾞｼｯｸUB" pitchFamily="50" charset="-128"/>
                <a:ea typeface="HGP創英角ｺﾞｼｯｸUB" pitchFamily="50" charset="-128"/>
              </a:rPr>
              <a:t> ３ヶ月前と比べ、システム負荷はどれくらい高くなったか？</a:t>
            </a:r>
            <a:endParaRPr lang="en-US" altLang="ja-JP" sz="1600">
              <a:latin typeface="HGP創英角ｺﾞｼｯｸUB" pitchFamily="50" charset="-128"/>
              <a:ea typeface="HGP創英角ｺﾞｼｯｸUB" pitchFamily="50" charset="-128"/>
            </a:endParaRPr>
          </a:p>
          <a:p>
            <a:pPr>
              <a:lnSpc>
                <a:spcPct val="200000"/>
              </a:lnSpc>
              <a:buClr>
                <a:srgbClr val="FF0000"/>
              </a:buClr>
              <a:buSzPct val="70000"/>
              <a:buFont typeface="Wingdings" pitchFamily="2" charset="2"/>
              <a:buChar char="l"/>
            </a:pPr>
            <a:r>
              <a:rPr lang="ja-JP" altLang="en-US" sz="1600">
                <a:latin typeface="HGP創英角ｺﾞｼｯｸUB" pitchFamily="50" charset="-128"/>
                <a:ea typeface="HGP創英角ｺﾞｼｯｸUB" pitchFamily="50" charset="-128"/>
              </a:rPr>
              <a:t> 現行を維持すると、１年後でも何とか運用できるだろうか？</a:t>
            </a:r>
            <a:endParaRPr lang="en-US" altLang="ja-JP" sz="1600">
              <a:latin typeface="HGP創英角ｺﾞｼｯｸUB" pitchFamily="50" charset="-128"/>
              <a:ea typeface="HGP創英角ｺﾞｼｯｸUB" pitchFamily="50" charset="-128"/>
            </a:endParaRPr>
          </a:p>
          <a:p>
            <a:pPr>
              <a:lnSpc>
                <a:spcPct val="200000"/>
              </a:lnSpc>
              <a:buClr>
                <a:srgbClr val="FF0000"/>
              </a:buClr>
              <a:buSzPct val="70000"/>
              <a:buFont typeface="Wingdings" pitchFamily="2" charset="2"/>
              <a:buChar char="l"/>
            </a:pPr>
            <a:r>
              <a:rPr lang="ja-JP" altLang="en-US" sz="1600">
                <a:latin typeface="HGP創英角ｺﾞｼｯｸUB" pitchFamily="50" charset="-128"/>
                <a:ea typeface="HGP創英角ｺﾞｼｯｸUB" pitchFamily="50" charset="-128"/>
              </a:rPr>
              <a:t> 特定時間帯の負荷状況が大きく変わってないか？</a:t>
            </a:r>
            <a:endParaRPr lang="en-US" altLang="ja-JP" sz="1600">
              <a:latin typeface="HGP創英角ｺﾞｼｯｸUB" pitchFamily="50" charset="-128"/>
              <a:ea typeface="HGP創英角ｺﾞｼｯｸUB" pitchFamily="50" charset="-128"/>
            </a:endParaRPr>
          </a:p>
          <a:p>
            <a:pPr>
              <a:lnSpc>
                <a:spcPct val="200000"/>
              </a:lnSpc>
              <a:buClr>
                <a:srgbClr val="FF0000"/>
              </a:buClr>
              <a:buSzPct val="70000"/>
              <a:buFont typeface="Wingdings" pitchFamily="2" charset="2"/>
              <a:buChar char="l"/>
            </a:pPr>
            <a:r>
              <a:rPr lang="ja-JP" altLang="en-US" sz="1600">
                <a:latin typeface="HGP創英角ｺﾞｼｯｸUB" pitchFamily="50" charset="-128"/>
                <a:ea typeface="HGP創英角ｺﾞｼｯｸUB" pitchFamily="50" charset="-128"/>
              </a:rPr>
              <a:t> 実行計画が変わった</a:t>
            </a:r>
            <a:r>
              <a:rPr lang="en-US" altLang="ja-JP" sz="1600">
                <a:latin typeface="HGP創英角ｺﾞｼｯｸUB" pitchFamily="50" charset="-128"/>
                <a:ea typeface="HGP創英角ｺﾞｼｯｸUB" pitchFamily="50" charset="-128"/>
              </a:rPr>
              <a:t>SQL</a:t>
            </a:r>
            <a:r>
              <a:rPr lang="ja-JP" altLang="en-US" sz="1600">
                <a:latin typeface="HGP創英角ｺﾞｼｯｸUB" pitchFamily="50" charset="-128"/>
                <a:ea typeface="HGP創英角ｺﾞｼｯｸUB" pitchFamily="50" charset="-128"/>
              </a:rPr>
              <a:t>をリストアップしたいんだが。</a:t>
            </a:r>
            <a:endParaRPr lang="en-US" altLang="ja-JP" sz="1600">
              <a:latin typeface="HGP創英角ｺﾞｼｯｸUB" pitchFamily="50" charset="-128"/>
              <a:ea typeface="HGP創英角ｺﾞｼｯｸUB" pitchFamily="50" charset="-128"/>
            </a:endParaRPr>
          </a:p>
          <a:p>
            <a:pPr>
              <a:lnSpc>
                <a:spcPct val="200000"/>
              </a:lnSpc>
              <a:buClr>
                <a:srgbClr val="FF0000"/>
              </a:buClr>
              <a:buSzPct val="70000"/>
              <a:buFont typeface="Wingdings" pitchFamily="2" charset="2"/>
              <a:buChar char="l"/>
            </a:pPr>
            <a:r>
              <a:rPr lang="ja-JP" altLang="en-US" sz="1600">
                <a:latin typeface="HGP創英角ｺﾞｼｯｸUB" pitchFamily="50" charset="-128"/>
                <a:ea typeface="HGP創英角ｺﾞｼｯｸUB" pitchFamily="50" charset="-128"/>
              </a:rPr>
              <a:t> この</a:t>
            </a:r>
            <a:r>
              <a:rPr lang="en-US" altLang="ja-JP" sz="1600">
                <a:latin typeface="HGP創英角ｺﾞｼｯｸUB" pitchFamily="50" charset="-128"/>
                <a:ea typeface="HGP創英角ｺﾞｼｯｸUB" pitchFamily="50" charset="-128"/>
              </a:rPr>
              <a:t>SQL</a:t>
            </a:r>
            <a:r>
              <a:rPr lang="ja-JP" altLang="en-US" sz="1600">
                <a:latin typeface="HGP創英角ｺﾞｼｯｸUB" pitchFamily="50" charset="-128"/>
                <a:ea typeface="HGP創英角ｺﾞｼｯｸUB" pitchFamily="50" charset="-128"/>
              </a:rPr>
              <a:t>が犯人そうだけど、実行履歴を追跡してみようか。。。</a:t>
            </a:r>
            <a:endParaRPr lang="en-US" altLang="ja-JP" sz="1600">
              <a:solidFill>
                <a:srgbClr val="FF0000"/>
              </a:solidFill>
              <a:latin typeface="HGP創英角ｺﾞｼｯｸUB" pitchFamily="50" charset="-128"/>
              <a:ea typeface="HGP創英角ｺﾞｼｯｸUB" pitchFamily="50" charset="-128"/>
            </a:endParaRPr>
          </a:p>
        </p:txBody>
      </p:sp>
      <p:sp>
        <p:nvSpPr>
          <p:cNvPr id="38915"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HGP創英角ｺﾞｼｯｸUB" pitchFamily="50" charset="-128"/>
                <a:ea typeface="HGP創英角ｺﾞｼｯｸUB" pitchFamily="50" charset="-128"/>
              </a:rPr>
              <a:t>プロアクティブな定期点検</a:t>
            </a:r>
            <a:endParaRPr lang="ja-JP" altLang="en-US" sz="2400">
              <a:latin typeface="Impact" pitchFamily="34" charset="0"/>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HGP創英角ｺﾞｼｯｸUB" pitchFamily="50" charset="-128"/>
                <a:ea typeface="HGP創英角ｺﾞｼｯｸUB" pitchFamily="50" charset="-128"/>
              </a:rPr>
              <a:t>プロアクティブな定期点検</a:t>
            </a:r>
            <a:endParaRPr lang="ja-JP" altLang="en-US" sz="2400">
              <a:latin typeface="Impact" pitchFamily="34" charset="0"/>
              <a:ea typeface="HGP創英角ｺﾞｼｯｸUB" pitchFamily="50" charset="-128"/>
            </a:endParaRPr>
          </a:p>
        </p:txBody>
      </p:sp>
      <p:sp>
        <p:nvSpPr>
          <p:cNvPr id="39939" name="正方形/長方形 4"/>
          <p:cNvSpPr>
            <a:spLocks noChangeArrowheads="1"/>
          </p:cNvSpPr>
          <p:nvPr/>
        </p:nvSpPr>
        <p:spPr bwMode="auto">
          <a:xfrm>
            <a:off x="357188" y="666750"/>
            <a:ext cx="6715125" cy="1200150"/>
          </a:xfrm>
          <a:prstGeom prst="rect">
            <a:avLst/>
          </a:prstGeom>
          <a:noFill/>
          <a:ln w="9525">
            <a:noFill/>
            <a:miter lim="800000"/>
            <a:headEnd/>
            <a:tailEnd/>
          </a:ln>
        </p:spPr>
        <p:txBody>
          <a:bodyPr>
            <a:spAutoFit/>
          </a:bodyPr>
          <a:lstStyle/>
          <a:p>
            <a:pPr>
              <a:lnSpc>
                <a:spcPct val="150000"/>
              </a:lnSpc>
            </a:pPr>
            <a:r>
              <a:rPr lang="en-US" altLang="zh-TW" sz="1600">
                <a:latin typeface="Impact" pitchFamily="34" charset="0"/>
                <a:ea typeface="HGP創英角ｺﾞｼｯｸUB" pitchFamily="50" charset="-128"/>
              </a:rPr>
              <a:t>【24</a:t>
            </a:r>
            <a:r>
              <a:rPr lang="zh-TW" altLang="en-US" sz="1600">
                <a:latin typeface="Impact" pitchFamily="34" charset="0"/>
                <a:ea typeface="HGP創英角ｺﾞｼｯｸUB" pitchFamily="50" charset="-128"/>
              </a:rPr>
              <a:t>時間比較分析</a:t>
            </a:r>
            <a:r>
              <a:rPr lang="en-US" altLang="zh-TW" sz="1600">
                <a:latin typeface="Impact" pitchFamily="34" charset="0"/>
                <a:ea typeface="HGP創英角ｺﾞｼｯｸUB" pitchFamily="50" charset="-128"/>
              </a:rPr>
              <a:t>】</a:t>
            </a:r>
          </a:p>
          <a:p>
            <a:pPr>
              <a:lnSpc>
                <a:spcPct val="150000"/>
              </a:lnSpc>
            </a:pPr>
            <a:r>
              <a:rPr lang="en-US" altLang="ja-JP" sz="1600">
                <a:latin typeface="Impact" pitchFamily="34" charset="0"/>
                <a:ea typeface="HGP創英角ｺﾞｼｯｸUB" pitchFamily="50" charset="-128"/>
              </a:rPr>
              <a:t>DB</a:t>
            </a:r>
            <a:r>
              <a:rPr lang="ja-JP" altLang="en-US" sz="1600">
                <a:latin typeface="Impact" pitchFamily="34" charset="0"/>
                <a:ea typeface="HGP創英角ｺﾞｼｯｸUB" pitchFamily="50" charset="-128"/>
              </a:rPr>
              <a:t>処理時間、</a:t>
            </a:r>
            <a:r>
              <a:rPr lang="en-US" altLang="ja-JP" sz="1600">
                <a:latin typeface="Impact" pitchFamily="34" charset="0"/>
                <a:ea typeface="HGP創英角ｺﾞｼｯｸUB" pitchFamily="50" charset="-128"/>
              </a:rPr>
              <a:t>DB</a:t>
            </a:r>
            <a:r>
              <a:rPr lang="ja-JP" altLang="en-US" sz="1600">
                <a:latin typeface="Impact" pitchFamily="34" charset="0"/>
                <a:ea typeface="HGP創英角ｺﾞｼｯｸUB" pitchFamily="50" charset="-128"/>
              </a:rPr>
              <a:t>接続数と変化率の</a:t>
            </a:r>
            <a:r>
              <a:rPr lang="en-US" altLang="ja-JP" sz="1600">
                <a:latin typeface="Impact" pitchFamily="34" charset="0"/>
                <a:ea typeface="HGP創英角ｺﾞｼｯｸUB" pitchFamily="50" charset="-128"/>
              </a:rPr>
              <a:t>24</a:t>
            </a:r>
            <a:r>
              <a:rPr lang="ja-JP" altLang="en-US" sz="1600">
                <a:latin typeface="Impact" pitchFamily="34" charset="0"/>
                <a:ea typeface="HGP創英角ｺﾞｼｯｸUB" pitchFamily="50" charset="-128"/>
              </a:rPr>
              <a:t>時間推移</a:t>
            </a:r>
            <a:endParaRPr lang="en-US" altLang="ja-JP" sz="1600">
              <a:latin typeface="Impact" pitchFamily="34" charset="0"/>
              <a:ea typeface="HGP創英角ｺﾞｼｯｸUB" pitchFamily="50" charset="-128"/>
            </a:endParaRPr>
          </a:p>
          <a:p>
            <a:pPr>
              <a:lnSpc>
                <a:spcPct val="150000"/>
              </a:lnSpc>
            </a:pPr>
            <a:r>
              <a:rPr lang="en-US" altLang="ja-JP" sz="1600">
                <a:latin typeface="Impact" pitchFamily="34" charset="0"/>
                <a:ea typeface="HGP創英角ｺﾞｼｯｸUB" pitchFamily="50" charset="-128"/>
              </a:rPr>
              <a:t>2009/1/1 - 2009/1/31 vs. 2009/6/1 - 2009/6/30</a:t>
            </a:r>
            <a:r>
              <a:rPr lang="ja-JP" altLang="en-US" sz="1600">
                <a:latin typeface="Impact" pitchFamily="34" charset="0"/>
                <a:ea typeface="HGP創英角ｺﾞｼｯｸUB" pitchFamily="50" charset="-128"/>
              </a:rPr>
              <a:t>、金曜</a:t>
            </a:r>
          </a:p>
        </p:txBody>
      </p:sp>
      <p:pic>
        <p:nvPicPr>
          <p:cNvPr id="39940" name="Picture 6"/>
          <p:cNvPicPr>
            <a:picLocks noChangeAspect="1" noChangeArrowheads="1"/>
          </p:cNvPicPr>
          <p:nvPr/>
        </p:nvPicPr>
        <p:blipFill>
          <a:blip r:embed="rId3" cstate="print"/>
          <a:srcRect/>
          <a:stretch>
            <a:fillRect/>
          </a:stretch>
        </p:blipFill>
        <p:spPr bwMode="auto">
          <a:xfrm>
            <a:off x="1300163" y="1943100"/>
            <a:ext cx="6542087" cy="2038350"/>
          </a:xfrm>
          <a:prstGeom prst="rect">
            <a:avLst/>
          </a:prstGeom>
          <a:noFill/>
          <a:ln w="9525" algn="ctr">
            <a:noFill/>
            <a:miter lim="800000"/>
            <a:headEnd/>
            <a:tailEnd/>
          </a:ln>
        </p:spPr>
      </p:pic>
      <p:pic>
        <p:nvPicPr>
          <p:cNvPr id="39941" name="Picture 2"/>
          <p:cNvPicPr>
            <a:picLocks noChangeAspect="1" noChangeArrowheads="1"/>
          </p:cNvPicPr>
          <p:nvPr/>
        </p:nvPicPr>
        <p:blipFill>
          <a:blip r:embed="rId4" cstate="print"/>
          <a:srcRect/>
          <a:stretch>
            <a:fillRect/>
          </a:stretch>
        </p:blipFill>
        <p:spPr bwMode="auto">
          <a:xfrm>
            <a:off x="1276350" y="4095750"/>
            <a:ext cx="6589713" cy="1976438"/>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HGP創英角ｺﾞｼｯｸUB" pitchFamily="50" charset="-128"/>
                <a:ea typeface="HGP創英角ｺﾞｼｯｸUB" pitchFamily="50" charset="-128"/>
              </a:rPr>
              <a:t>プロアクティブな定期点検</a:t>
            </a:r>
            <a:endParaRPr lang="ja-JP" altLang="en-US" sz="2400">
              <a:latin typeface="Impact" pitchFamily="34" charset="0"/>
              <a:ea typeface="HGP創英角ｺﾞｼｯｸUB" pitchFamily="50" charset="-128"/>
            </a:endParaRPr>
          </a:p>
        </p:txBody>
      </p:sp>
      <p:sp>
        <p:nvSpPr>
          <p:cNvPr id="40963" name="正方形/長方形 4"/>
          <p:cNvSpPr>
            <a:spLocks noChangeArrowheads="1"/>
          </p:cNvSpPr>
          <p:nvPr/>
        </p:nvSpPr>
        <p:spPr bwMode="auto">
          <a:xfrm>
            <a:off x="357188" y="642938"/>
            <a:ext cx="6715125" cy="1200150"/>
          </a:xfrm>
          <a:prstGeom prst="rect">
            <a:avLst/>
          </a:prstGeom>
          <a:noFill/>
          <a:ln w="9525">
            <a:noFill/>
            <a:miter lim="800000"/>
            <a:headEnd/>
            <a:tailEnd/>
          </a:ln>
        </p:spPr>
        <p:txBody>
          <a:bodyPr>
            <a:spAutoFit/>
          </a:bodyPr>
          <a:lstStyle/>
          <a:p>
            <a:pPr>
              <a:lnSpc>
                <a:spcPct val="150000"/>
              </a:lnSpc>
            </a:pPr>
            <a:r>
              <a:rPr lang="en-US" altLang="ja-JP" sz="1600">
                <a:latin typeface="Impact" pitchFamily="34" charset="0"/>
                <a:ea typeface="HGP創英角ｺﾞｼｯｸUB" pitchFamily="50" charset="-128"/>
              </a:rPr>
              <a:t>【</a:t>
            </a:r>
            <a:r>
              <a:rPr lang="ja-JP" altLang="en-US" sz="1600">
                <a:latin typeface="Impact" pitchFamily="34" charset="0"/>
                <a:ea typeface="HGP創英角ｺﾞｼｯｸUB" pitchFamily="50" charset="-128"/>
              </a:rPr>
              <a:t>変動監視分析</a:t>
            </a:r>
            <a:r>
              <a:rPr lang="en-US" altLang="ja-JP" sz="1600">
                <a:latin typeface="Impact" pitchFamily="34" charset="0"/>
                <a:ea typeface="HGP創英角ｺﾞｼｯｸUB" pitchFamily="50" charset="-128"/>
              </a:rPr>
              <a:t>】</a:t>
            </a:r>
          </a:p>
          <a:p>
            <a:pPr>
              <a:lnSpc>
                <a:spcPct val="150000"/>
              </a:lnSpc>
            </a:pPr>
            <a:r>
              <a:rPr lang="ja-JP" altLang="en-US" sz="1600">
                <a:latin typeface="Impact" pitchFamily="34" charset="0"/>
                <a:ea typeface="HGP創英角ｺﾞｼｯｸUB" pitchFamily="50" charset="-128"/>
              </a:rPr>
              <a:t>実行時間が</a:t>
            </a:r>
            <a:r>
              <a:rPr lang="en-US" altLang="ja-JP" sz="1600">
                <a:latin typeface="Impact" pitchFamily="34" charset="0"/>
                <a:ea typeface="HGP創英角ｺﾞｼｯｸUB" pitchFamily="50" charset="-128"/>
              </a:rPr>
              <a:t>N</a:t>
            </a:r>
            <a:r>
              <a:rPr lang="ja-JP" altLang="en-US" sz="1600">
                <a:latin typeface="Impact" pitchFamily="34" charset="0"/>
                <a:ea typeface="HGP創英角ｺﾞｼｯｸUB" pitchFamily="50" charset="-128"/>
              </a:rPr>
              <a:t>倍以上になった</a:t>
            </a:r>
            <a:r>
              <a:rPr lang="en-US" altLang="ja-JP" sz="1600">
                <a:latin typeface="Impact" pitchFamily="34" charset="0"/>
                <a:ea typeface="HGP創英角ｺﾞｼｯｸUB" pitchFamily="50" charset="-128"/>
              </a:rPr>
              <a:t>SQL</a:t>
            </a:r>
            <a:r>
              <a:rPr lang="ja-JP" altLang="en-US" sz="1600">
                <a:latin typeface="Impact" pitchFamily="34" charset="0"/>
                <a:ea typeface="HGP創英角ｺﾞｼｯｸUB" pitchFamily="50" charset="-128"/>
              </a:rPr>
              <a:t>とその実行統計及び実行計画</a:t>
            </a:r>
            <a:endParaRPr lang="en-US" altLang="ja-JP" sz="1600">
              <a:latin typeface="Impact" pitchFamily="34" charset="0"/>
              <a:ea typeface="HGP創英角ｺﾞｼｯｸUB" pitchFamily="50" charset="-128"/>
            </a:endParaRPr>
          </a:p>
          <a:p>
            <a:pPr>
              <a:lnSpc>
                <a:spcPct val="150000"/>
              </a:lnSpc>
            </a:pPr>
            <a:r>
              <a:rPr lang="en-US" altLang="ja-JP" sz="1600">
                <a:latin typeface="Impact" pitchFamily="34" charset="0"/>
                <a:ea typeface="HGP創英角ｺﾞｼｯｸUB" pitchFamily="50" charset="-128"/>
              </a:rPr>
              <a:t>2009/1/1 - 2009/1/31 vs. 2009/6/23 - 2009/6/30</a:t>
            </a:r>
            <a:endParaRPr lang="ja-JP" altLang="en-US" sz="1600">
              <a:latin typeface="Impact" pitchFamily="34" charset="0"/>
              <a:ea typeface="HGP創英角ｺﾞｼｯｸUB" pitchFamily="50" charset="-128"/>
            </a:endParaRPr>
          </a:p>
        </p:txBody>
      </p:sp>
      <p:pic>
        <p:nvPicPr>
          <p:cNvPr id="40964" name="Picture 5"/>
          <p:cNvPicPr>
            <a:picLocks noChangeAspect="1" noChangeArrowheads="1"/>
          </p:cNvPicPr>
          <p:nvPr/>
        </p:nvPicPr>
        <p:blipFill>
          <a:blip r:embed="rId3" cstate="print"/>
          <a:srcRect/>
          <a:stretch>
            <a:fillRect/>
          </a:stretch>
        </p:blipFill>
        <p:spPr bwMode="auto">
          <a:xfrm>
            <a:off x="571500" y="1928813"/>
            <a:ext cx="7643813" cy="4189412"/>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HGP創英角ｺﾞｼｯｸUB" pitchFamily="50" charset="-128"/>
                <a:ea typeface="HGP創英角ｺﾞｼｯｸUB" pitchFamily="50" charset="-128"/>
              </a:rPr>
              <a:t>プロアクティブな定期点検</a:t>
            </a:r>
            <a:endParaRPr lang="ja-JP" altLang="en-US" sz="2400">
              <a:latin typeface="Impact" pitchFamily="34" charset="0"/>
              <a:ea typeface="HGP創英角ｺﾞｼｯｸUB" pitchFamily="50" charset="-128"/>
            </a:endParaRPr>
          </a:p>
        </p:txBody>
      </p:sp>
      <p:sp>
        <p:nvSpPr>
          <p:cNvPr id="41987" name="正方形/長方形 4"/>
          <p:cNvSpPr>
            <a:spLocks noChangeArrowheads="1"/>
          </p:cNvSpPr>
          <p:nvPr/>
        </p:nvSpPr>
        <p:spPr bwMode="auto">
          <a:xfrm>
            <a:off x="357188" y="642938"/>
            <a:ext cx="7358062" cy="1200150"/>
          </a:xfrm>
          <a:prstGeom prst="rect">
            <a:avLst/>
          </a:prstGeom>
          <a:noFill/>
          <a:ln w="9525">
            <a:noFill/>
            <a:miter lim="800000"/>
            <a:headEnd/>
            <a:tailEnd/>
          </a:ln>
        </p:spPr>
        <p:txBody>
          <a:bodyPr>
            <a:spAutoFit/>
          </a:bodyPr>
          <a:lstStyle/>
          <a:p>
            <a:pPr>
              <a:lnSpc>
                <a:spcPct val="150000"/>
              </a:lnSpc>
            </a:pPr>
            <a:r>
              <a:rPr lang="en-US" altLang="ja-JP" sz="1600">
                <a:latin typeface="Impact" pitchFamily="34" charset="0"/>
                <a:ea typeface="HGP創英角ｺﾞｼｯｸUB" pitchFamily="50" charset="-128"/>
              </a:rPr>
              <a:t>【</a:t>
            </a:r>
            <a:r>
              <a:rPr lang="ja-JP" altLang="en-US" sz="1600">
                <a:latin typeface="Impact" pitchFamily="34" charset="0"/>
                <a:ea typeface="HGP創英角ｺﾞｼｯｸUB" pitchFamily="50" charset="-128"/>
              </a:rPr>
              <a:t>変動監視分析</a:t>
            </a:r>
            <a:r>
              <a:rPr lang="en-US" altLang="ja-JP" sz="1600">
                <a:latin typeface="Impact" pitchFamily="34" charset="0"/>
                <a:ea typeface="HGP創英角ｺﾞｼｯｸUB" pitchFamily="50" charset="-128"/>
              </a:rPr>
              <a:t>】</a:t>
            </a:r>
          </a:p>
          <a:p>
            <a:pPr>
              <a:lnSpc>
                <a:spcPct val="150000"/>
              </a:lnSpc>
            </a:pPr>
            <a:r>
              <a:rPr lang="ja-JP" altLang="en-US" sz="1600">
                <a:latin typeface="Impact" pitchFamily="34" charset="0"/>
                <a:ea typeface="HGP創英角ｺﾞｼｯｸUB" pitchFamily="50" charset="-128"/>
              </a:rPr>
              <a:t>新しく上位</a:t>
            </a:r>
            <a:r>
              <a:rPr lang="en-US" altLang="ja-JP" sz="1600">
                <a:latin typeface="Impact" pitchFamily="34" charset="0"/>
                <a:ea typeface="HGP創英角ｺﾞｼｯｸUB" pitchFamily="50" charset="-128"/>
              </a:rPr>
              <a:t>SQL</a:t>
            </a:r>
            <a:r>
              <a:rPr lang="ja-JP" altLang="en-US" sz="1600">
                <a:latin typeface="Impact" pitchFamily="34" charset="0"/>
                <a:ea typeface="HGP創英角ｺﾞｼｯｸUB" pitchFamily="50" charset="-128"/>
              </a:rPr>
              <a:t>（処理時間）となった</a:t>
            </a:r>
            <a:r>
              <a:rPr lang="en-US" altLang="ja-JP" sz="1600">
                <a:latin typeface="Impact" pitchFamily="34" charset="0"/>
                <a:ea typeface="HGP創英角ｺﾞｼｯｸUB" pitchFamily="50" charset="-128"/>
              </a:rPr>
              <a:t>SQL</a:t>
            </a:r>
            <a:r>
              <a:rPr lang="ja-JP" altLang="en-US" sz="1600">
                <a:latin typeface="Impact" pitchFamily="34" charset="0"/>
                <a:ea typeface="HGP創英角ｺﾞｼｯｸUB" pitchFamily="50" charset="-128"/>
              </a:rPr>
              <a:t>とその実行統計</a:t>
            </a:r>
            <a:r>
              <a:rPr lang="en-US" altLang="ja-JP" sz="1600">
                <a:latin typeface="Impact" pitchFamily="34" charset="0"/>
                <a:ea typeface="HGP創英角ｺﾞｼｯｸUB" pitchFamily="50" charset="-128"/>
              </a:rPr>
              <a:t>(1</a:t>
            </a:r>
            <a:r>
              <a:rPr lang="ja-JP" altLang="en-US" sz="1600">
                <a:latin typeface="Impact" pitchFamily="34" charset="0"/>
                <a:ea typeface="HGP創英角ｺﾞｼｯｸUB" pitchFamily="50" charset="-128"/>
              </a:rPr>
              <a:t>日合計</a:t>
            </a:r>
            <a:r>
              <a:rPr lang="en-US" altLang="ja-JP" sz="1600">
                <a:latin typeface="Impact" pitchFamily="34" charset="0"/>
                <a:ea typeface="HGP創英角ｺﾞｼｯｸUB" pitchFamily="50" charset="-128"/>
              </a:rPr>
              <a:t>)</a:t>
            </a:r>
            <a:r>
              <a:rPr lang="ja-JP" altLang="en-US" sz="1600">
                <a:latin typeface="Impact" pitchFamily="34" charset="0"/>
                <a:ea typeface="HGP創英角ｺﾞｼｯｸUB" pitchFamily="50" charset="-128"/>
              </a:rPr>
              <a:t>及び実行計画</a:t>
            </a:r>
            <a:endParaRPr lang="en-US" altLang="ja-JP" sz="1600">
              <a:latin typeface="Impact" pitchFamily="34" charset="0"/>
              <a:ea typeface="HGP創英角ｺﾞｼｯｸUB" pitchFamily="50" charset="-128"/>
            </a:endParaRPr>
          </a:p>
          <a:p>
            <a:pPr>
              <a:lnSpc>
                <a:spcPct val="150000"/>
              </a:lnSpc>
            </a:pPr>
            <a:r>
              <a:rPr lang="en-US" altLang="ja-JP" sz="1600">
                <a:latin typeface="Impact" pitchFamily="34" charset="0"/>
                <a:ea typeface="HGP創英角ｺﾞｼｯｸUB" pitchFamily="50" charset="-128"/>
              </a:rPr>
              <a:t>2009/1/1 - 2009/1/31 vs. 2009/6/23 - 2009/6/30</a:t>
            </a:r>
            <a:endParaRPr lang="ja-JP" altLang="en-US" sz="1600">
              <a:latin typeface="Impact" pitchFamily="34" charset="0"/>
              <a:ea typeface="HGP創英角ｺﾞｼｯｸUB" pitchFamily="50" charset="-128"/>
            </a:endParaRPr>
          </a:p>
        </p:txBody>
      </p:sp>
      <p:pic>
        <p:nvPicPr>
          <p:cNvPr id="41988" name="Picture 6"/>
          <p:cNvPicPr>
            <a:picLocks noChangeAspect="1" noChangeArrowheads="1"/>
          </p:cNvPicPr>
          <p:nvPr/>
        </p:nvPicPr>
        <p:blipFill>
          <a:blip r:embed="rId3" cstate="print"/>
          <a:srcRect/>
          <a:stretch>
            <a:fillRect/>
          </a:stretch>
        </p:blipFill>
        <p:spPr bwMode="auto">
          <a:xfrm>
            <a:off x="428625" y="1785938"/>
            <a:ext cx="8429625" cy="43434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
          <p:cNvSpPr>
            <a:spLocks noChangeArrowheads="1"/>
          </p:cNvSpPr>
          <p:nvPr/>
        </p:nvSpPr>
        <p:spPr bwMode="auto">
          <a:xfrm>
            <a:off x="336550" y="195263"/>
            <a:ext cx="6035675" cy="425450"/>
          </a:xfrm>
          <a:prstGeom prst="rect">
            <a:avLst/>
          </a:prstGeom>
          <a:noFill/>
          <a:ln w="9525">
            <a:noFill/>
            <a:miter lim="800000"/>
            <a:headEnd/>
            <a:tailEnd/>
          </a:ln>
        </p:spPr>
        <p:txBody>
          <a:bodyPr wrap="none" anchor="ctr"/>
          <a:lstStyle/>
          <a:p>
            <a:r>
              <a:rPr lang="ja-JP" altLang="en-US" sz="2400">
                <a:latin typeface="HGP創英角ｺﾞｼｯｸUB" pitchFamily="50" charset="-128"/>
                <a:ea typeface="HGP創英角ｺﾞｼｯｸUB" pitchFamily="50" charset="-128"/>
              </a:rPr>
              <a:t>プロセスの状態と</a:t>
            </a:r>
            <a:r>
              <a:rPr lang="en-US" altLang="ja-JP" sz="2400">
                <a:latin typeface="HGP創英角ｺﾞｼｯｸUB" pitchFamily="50" charset="-128"/>
                <a:ea typeface="HGP創英角ｺﾞｼｯｸUB" pitchFamily="50" charset="-128"/>
              </a:rPr>
              <a:t>OWI</a:t>
            </a:r>
            <a:endParaRPr lang="ja-JP" altLang="en-US" sz="2400">
              <a:latin typeface="HGP創英角ｺﾞｼｯｸUB" pitchFamily="50" charset="-128"/>
              <a:ea typeface="HGP創英角ｺﾞｼｯｸUB" pitchFamily="50" charset="-128"/>
            </a:endParaRPr>
          </a:p>
        </p:txBody>
      </p:sp>
      <p:pic>
        <p:nvPicPr>
          <p:cNvPr id="6147" name="Picture 13"/>
          <p:cNvPicPr>
            <a:picLocks noChangeAspect="1" noChangeArrowheads="1"/>
          </p:cNvPicPr>
          <p:nvPr/>
        </p:nvPicPr>
        <p:blipFill>
          <a:blip r:embed="rId3" cstate="print"/>
          <a:srcRect/>
          <a:stretch>
            <a:fillRect/>
          </a:stretch>
        </p:blipFill>
        <p:spPr bwMode="auto">
          <a:xfrm>
            <a:off x="827088" y="1123950"/>
            <a:ext cx="7729537" cy="3298825"/>
          </a:xfrm>
          <a:prstGeom prst="rect">
            <a:avLst/>
          </a:prstGeom>
          <a:noFill/>
          <a:ln w="9525" algn="ctr">
            <a:noFill/>
            <a:miter lim="800000"/>
            <a:headEnd/>
            <a:tailEnd/>
          </a:ln>
        </p:spPr>
      </p:pic>
      <p:sp>
        <p:nvSpPr>
          <p:cNvPr id="6148" name="Rectangle 12"/>
          <p:cNvSpPr>
            <a:spLocks noChangeArrowheads="1"/>
          </p:cNvSpPr>
          <p:nvPr/>
        </p:nvSpPr>
        <p:spPr bwMode="auto">
          <a:xfrm>
            <a:off x="971550" y="3714750"/>
            <a:ext cx="7848600" cy="2232025"/>
          </a:xfrm>
          <a:prstGeom prst="rect">
            <a:avLst/>
          </a:prstGeom>
          <a:noFill/>
          <a:ln w="12700" algn="ctr">
            <a:noFill/>
            <a:miter lim="800000"/>
            <a:headEnd/>
            <a:tailEnd/>
          </a:ln>
        </p:spPr>
        <p:txBody>
          <a:bodyPr lIns="90000" tIns="46800" rIns="90000" bIns="46800" anchor="ctr"/>
          <a:lstStyle/>
          <a:p>
            <a:pPr>
              <a:lnSpc>
                <a:spcPct val="150000"/>
              </a:lnSpc>
            </a:pPr>
            <a:r>
              <a:rPr lang="ja-JP" altLang="en-US" sz="1200">
                <a:latin typeface="HGP創英角ｺﾞｼｯｸUB" pitchFamily="50" charset="-128"/>
                <a:ea typeface="HGP創英角ｺﾞｼｯｸUB" pitchFamily="50" charset="-128"/>
              </a:rPr>
              <a:t>① </a:t>
            </a:r>
            <a:r>
              <a:rPr lang="en-US" altLang="ja-JP" sz="1200">
                <a:latin typeface="HGP創英角ｺﾞｼｯｸUB" pitchFamily="50" charset="-128"/>
                <a:ea typeface="HGP創英角ｺﾞｼｯｸUB" pitchFamily="50" charset="-128"/>
              </a:rPr>
              <a:t>CPU</a:t>
            </a:r>
            <a:r>
              <a:rPr lang="ja-JP" altLang="en-US" sz="1200">
                <a:latin typeface="HGP創英角ｺﾞｼｯｸUB" pitchFamily="50" charset="-128"/>
                <a:ea typeface="HGP創英角ｺﾞｼｯｸUB" pitchFamily="50" charset="-128"/>
              </a:rPr>
              <a:t>を必要としない状態</a:t>
            </a:r>
          </a:p>
          <a:p>
            <a:pPr>
              <a:lnSpc>
                <a:spcPct val="150000"/>
              </a:lnSpc>
            </a:pPr>
            <a:r>
              <a:rPr lang="ja-JP" altLang="en-US" sz="1200">
                <a:latin typeface="HGP創英角ｺﾞｼｯｸUB" pitchFamily="50" charset="-128"/>
                <a:ea typeface="HGP創英角ｺﾞｼｯｸUB" pitchFamily="50" charset="-128"/>
              </a:rPr>
              <a:t>② 作業要求が入って、</a:t>
            </a:r>
            <a:r>
              <a:rPr lang="en-US" altLang="ja-JP" sz="1200">
                <a:latin typeface="HGP創英角ｺﾞｼｯｸUB" pitchFamily="50" charset="-128"/>
                <a:ea typeface="HGP創英角ｺﾞｼｯｸUB" pitchFamily="50" charset="-128"/>
              </a:rPr>
              <a:t>CPU</a:t>
            </a:r>
            <a:r>
              <a:rPr lang="ja-JP" altLang="en-US" sz="1200">
                <a:latin typeface="HGP創英角ｺﾞｼｯｸUB" pitchFamily="50" charset="-128"/>
                <a:ea typeface="HGP創英角ｺﾞｼｯｸUB" pitchFamily="50" charset="-128"/>
              </a:rPr>
              <a:t>を使い始める</a:t>
            </a:r>
          </a:p>
          <a:p>
            <a:pPr>
              <a:lnSpc>
                <a:spcPct val="150000"/>
              </a:lnSpc>
            </a:pPr>
            <a:r>
              <a:rPr lang="ja-JP" altLang="en-US" sz="1200">
                <a:latin typeface="HGP創英角ｺﾞｼｯｸUB" pitchFamily="50" charset="-128"/>
                <a:ea typeface="HGP創英角ｺﾞｼｯｸUB" pitchFamily="50" charset="-128"/>
              </a:rPr>
              <a:t>③ </a:t>
            </a:r>
            <a:r>
              <a:rPr lang="en-US" altLang="ja-JP" sz="1200">
                <a:latin typeface="HGP創英角ｺﾞｼｯｸUB" pitchFamily="50" charset="-128"/>
                <a:ea typeface="HGP創英角ｺﾞｼｯｸUB" pitchFamily="50" charset="-128"/>
              </a:rPr>
              <a:t>CPU</a:t>
            </a:r>
            <a:r>
              <a:rPr lang="ja-JP" altLang="en-US" sz="1200">
                <a:latin typeface="HGP創英角ｺﾞｼｯｸUB" pitchFamily="50" charset="-128"/>
                <a:ea typeface="HGP創英角ｺﾞｼｯｸUB" pitchFamily="50" charset="-128"/>
              </a:rPr>
              <a:t>を使って、作業中</a:t>
            </a:r>
          </a:p>
          <a:p>
            <a:pPr>
              <a:lnSpc>
                <a:spcPct val="150000"/>
              </a:lnSpc>
            </a:pPr>
            <a:r>
              <a:rPr lang="ja-JP" altLang="en-US" sz="1200">
                <a:latin typeface="HGP創英角ｺﾞｼｯｸUB" pitchFamily="50" charset="-128"/>
                <a:ea typeface="HGP創英角ｺﾞｼｯｸUB" pitchFamily="50" charset="-128"/>
              </a:rPr>
              <a:t>④ 次の処理を進めるため必要なリソースを要求</a:t>
            </a:r>
          </a:p>
          <a:p>
            <a:pPr>
              <a:lnSpc>
                <a:spcPct val="150000"/>
              </a:lnSpc>
            </a:pPr>
            <a:r>
              <a:rPr lang="ja-JP" altLang="en-US" sz="1200">
                <a:latin typeface="HGP創英角ｺﾞｼｯｸUB" pitchFamily="50" charset="-128"/>
                <a:ea typeface="HGP創英角ｺﾞｼｯｸUB" pitchFamily="50" charset="-128"/>
              </a:rPr>
              <a:t>⑤ </a:t>
            </a:r>
            <a:r>
              <a:rPr lang="en-US" altLang="ja-JP" sz="1200">
                <a:latin typeface="HGP創英角ｺﾞｼｯｸUB" pitchFamily="50" charset="-128"/>
                <a:ea typeface="HGP創英角ｺﾞｼｯｸUB" pitchFamily="50" charset="-128"/>
              </a:rPr>
              <a:t>CPU</a:t>
            </a:r>
            <a:r>
              <a:rPr lang="ja-JP" altLang="en-US" sz="1200">
                <a:latin typeface="HGP創英角ｺﾞｼｯｸUB" pitchFamily="50" charset="-128"/>
                <a:ea typeface="HGP創英角ｺﾞｼｯｸUB" pitchFamily="50" charset="-128"/>
              </a:rPr>
              <a:t>を使って処理を進めたいが、何らかの理由でリソースの獲得待ち状態</a:t>
            </a:r>
          </a:p>
          <a:p>
            <a:pPr>
              <a:lnSpc>
                <a:spcPct val="150000"/>
              </a:lnSpc>
            </a:pPr>
            <a:r>
              <a:rPr lang="ja-JP" altLang="en-US" sz="1200">
                <a:latin typeface="HGP創英角ｺﾞｼｯｸUB" pitchFamily="50" charset="-128"/>
                <a:ea typeface="HGP創英角ｺﾞｼｯｸUB" pitchFamily="50" charset="-128"/>
              </a:rPr>
              <a:t>    一部の待機はアイドル（スリープ）状態になる</a:t>
            </a:r>
          </a:p>
          <a:p>
            <a:pPr>
              <a:lnSpc>
                <a:spcPct val="150000"/>
              </a:lnSpc>
            </a:pPr>
            <a:r>
              <a:rPr lang="ja-JP" altLang="en-US" sz="1200">
                <a:latin typeface="HGP創英角ｺﾞｼｯｸUB" pitchFamily="50" charset="-128"/>
                <a:ea typeface="HGP創英角ｺﾞｼｯｸUB" pitchFamily="50" charset="-128"/>
              </a:rPr>
              <a:t>⑥ リソースが獲得できて、次の処理を進めるため</a:t>
            </a:r>
            <a:r>
              <a:rPr lang="en-US" altLang="ja-JP" sz="1200">
                <a:latin typeface="HGP創英角ｺﾞｼｯｸUB" pitchFamily="50" charset="-128"/>
                <a:ea typeface="HGP創英角ｺﾞｼｯｸUB" pitchFamily="50" charset="-128"/>
              </a:rPr>
              <a:t>CPU</a:t>
            </a:r>
            <a:r>
              <a:rPr lang="ja-JP" altLang="en-US" sz="1200">
                <a:latin typeface="HGP創英角ｺﾞｼｯｸUB" pitchFamily="50" charset="-128"/>
                <a:ea typeface="HGP創英角ｺﾞｼｯｸUB" pitchFamily="50" charset="-128"/>
              </a:rPr>
              <a:t>を使い始める</a:t>
            </a:r>
          </a:p>
          <a:p>
            <a:pPr>
              <a:lnSpc>
                <a:spcPct val="150000"/>
              </a:lnSpc>
            </a:pPr>
            <a:r>
              <a:rPr lang="ja-JP" altLang="en-US" sz="1200">
                <a:latin typeface="HGP創英角ｺﾞｼｯｸUB" pitchFamily="50" charset="-128"/>
                <a:ea typeface="HGP創英角ｺﾞｼｯｸUB" pitchFamily="50" charset="-128"/>
              </a:rPr>
              <a:t>⑦ アイドル（スリープ）状態になる</a:t>
            </a:r>
          </a:p>
        </p:txBody>
      </p:sp>
      <p:sp>
        <p:nvSpPr>
          <p:cNvPr id="6149" name="AutoShape 14"/>
          <p:cNvSpPr>
            <a:spLocks noChangeArrowheads="1"/>
          </p:cNvSpPr>
          <p:nvPr/>
        </p:nvSpPr>
        <p:spPr bwMode="auto">
          <a:xfrm>
            <a:off x="5651500" y="908050"/>
            <a:ext cx="2665413" cy="649288"/>
          </a:xfrm>
          <a:prstGeom prst="cloudCallout">
            <a:avLst>
              <a:gd name="adj1" fmla="val -50537"/>
              <a:gd name="adj2" fmla="val 72005"/>
            </a:avLst>
          </a:prstGeom>
          <a:solidFill>
            <a:srgbClr val="FFCC00"/>
          </a:solidFill>
          <a:ln w="9525">
            <a:noFill/>
            <a:round/>
            <a:headEnd/>
            <a:tailEnd/>
          </a:ln>
        </p:spPr>
        <p:txBody>
          <a:bodyPr anchor="ctr"/>
          <a:lstStyle/>
          <a:p>
            <a:r>
              <a:rPr lang="ja-JP" altLang="en-US" sz="1000">
                <a:ea typeface="HGP創英角ｺﾞｼｯｸUB" pitchFamily="50" charset="-128"/>
              </a:rPr>
              <a:t>「③→④→⑤→⑥→③</a:t>
            </a:r>
            <a:r>
              <a:rPr lang="en-US" altLang="ja-JP" sz="1000">
                <a:latin typeface="ＭＳ Ｐゴシック" pitchFamily="50" charset="-128"/>
                <a:ea typeface="HGP創英角ｺﾞｼｯｸUB" pitchFamily="50" charset="-128"/>
              </a:rPr>
              <a:t>…</a:t>
            </a:r>
            <a:r>
              <a:rPr lang="ja-JP" altLang="en-US" sz="1000">
                <a:ea typeface="HGP創英角ｺﾞｼｯｸUB" pitchFamily="50" charset="-128"/>
              </a:rPr>
              <a:t>」</a:t>
            </a:r>
          </a:p>
          <a:p>
            <a:r>
              <a:rPr lang="ja-JP" altLang="en-US" sz="1000">
                <a:ea typeface="HGP創英角ｺﾞｼｯｸUB" pitchFamily="50" charset="-128"/>
              </a:rPr>
              <a:t>のサイクルで処理する</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HGP創英角ｺﾞｼｯｸUB" pitchFamily="50" charset="-128"/>
                <a:ea typeface="HGP創英角ｺﾞｼｯｸUB" pitchFamily="50" charset="-128"/>
              </a:rPr>
              <a:t>プロアクティブな定期点検</a:t>
            </a:r>
            <a:endParaRPr lang="ja-JP" altLang="en-US" sz="2400">
              <a:latin typeface="Impact" pitchFamily="34" charset="0"/>
              <a:ea typeface="HGP創英角ｺﾞｼｯｸUB" pitchFamily="50" charset="-128"/>
            </a:endParaRPr>
          </a:p>
        </p:txBody>
      </p:sp>
      <p:sp>
        <p:nvSpPr>
          <p:cNvPr id="43011" name="正方形/長方形 4"/>
          <p:cNvSpPr>
            <a:spLocks noChangeArrowheads="1"/>
          </p:cNvSpPr>
          <p:nvPr/>
        </p:nvSpPr>
        <p:spPr bwMode="auto">
          <a:xfrm>
            <a:off x="357188" y="642938"/>
            <a:ext cx="6715125" cy="830262"/>
          </a:xfrm>
          <a:prstGeom prst="rect">
            <a:avLst/>
          </a:prstGeom>
          <a:noFill/>
          <a:ln w="9525">
            <a:noFill/>
            <a:miter lim="800000"/>
            <a:headEnd/>
            <a:tailEnd/>
          </a:ln>
        </p:spPr>
        <p:txBody>
          <a:bodyPr>
            <a:spAutoFit/>
          </a:bodyPr>
          <a:lstStyle/>
          <a:p>
            <a:pPr>
              <a:lnSpc>
                <a:spcPct val="150000"/>
              </a:lnSpc>
            </a:pPr>
            <a:r>
              <a:rPr lang="en-US" altLang="ja-JP" sz="1600">
                <a:latin typeface="Impact" pitchFamily="34" charset="0"/>
                <a:ea typeface="HGP創英角ｺﾞｼｯｸUB" pitchFamily="50" charset="-128"/>
              </a:rPr>
              <a:t>【</a:t>
            </a:r>
            <a:r>
              <a:rPr lang="ja-JP" altLang="en-US" sz="1600">
                <a:latin typeface="Impact" pitchFamily="34" charset="0"/>
                <a:ea typeface="HGP創英角ｺﾞｼｯｸUB" pitchFamily="50" charset="-128"/>
              </a:rPr>
              <a:t>変動監視分析</a:t>
            </a:r>
            <a:r>
              <a:rPr lang="en-US" altLang="ja-JP" sz="1600">
                <a:latin typeface="Impact" pitchFamily="34" charset="0"/>
                <a:ea typeface="HGP創英角ｺﾞｼｯｸUB" pitchFamily="50" charset="-128"/>
              </a:rPr>
              <a:t>】</a:t>
            </a:r>
          </a:p>
          <a:p>
            <a:pPr>
              <a:lnSpc>
                <a:spcPct val="150000"/>
              </a:lnSpc>
            </a:pPr>
            <a:r>
              <a:rPr lang="ja-JP" altLang="en-US" sz="1600">
                <a:latin typeface="Impact" pitchFamily="34" charset="0"/>
                <a:ea typeface="HGP創英角ｺﾞｼｯｸUB" pitchFamily="50" charset="-128"/>
              </a:rPr>
              <a:t>実行計画が変更された</a:t>
            </a:r>
            <a:r>
              <a:rPr lang="en-US" altLang="ja-JP" sz="1600">
                <a:latin typeface="Impact" pitchFamily="34" charset="0"/>
                <a:ea typeface="HGP創英角ｺﾞｼｯｸUB" pitchFamily="50" charset="-128"/>
              </a:rPr>
              <a:t>SQL</a:t>
            </a:r>
            <a:r>
              <a:rPr lang="ja-JP" altLang="en-US" sz="1600">
                <a:latin typeface="Impact" pitchFamily="34" charset="0"/>
                <a:ea typeface="HGP創英角ｺﾞｼｯｸUB" pitchFamily="50" charset="-128"/>
              </a:rPr>
              <a:t>とその実行統計及び実行計画</a:t>
            </a:r>
          </a:p>
        </p:txBody>
      </p:sp>
      <p:pic>
        <p:nvPicPr>
          <p:cNvPr id="43012" name="Picture 18"/>
          <p:cNvPicPr>
            <a:picLocks noChangeAspect="1" noChangeArrowheads="1"/>
          </p:cNvPicPr>
          <p:nvPr/>
        </p:nvPicPr>
        <p:blipFill>
          <a:blip r:embed="rId3" cstate="print"/>
          <a:srcRect/>
          <a:stretch>
            <a:fillRect/>
          </a:stretch>
        </p:blipFill>
        <p:spPr bwMode="auto">
          <a:xfrm>
            <a:off x="1285875" y="1643063"/>
            <a:ext cx="6604000" cy="4392612"/>
          </a:xfrm>
          <a:prstGeom prst="rect">
            <a:avLst/>
          </a:prstGeom>
          <a:noFill/>
          <a:ln w="9525" algn="ctr">
            <a:noFill/>
            <a:miter lim="800000"/>
            <a:headEnd/>
            <a:tailEnd/>
          </a:ln>
        </p:spPr>
      </p:pic>
      <p:sp>
        <p:nvSpPr>
          <p:cNvPr id="43013" name="Rectangle 10"/>
          <p:cNvSpPr>
            <a:spLocks noChangeArrowheads="1"/>
          </p:cNvSpPr>
          <p:nvPr/>
        </p:nvSpPr>
        <p:spPr bwMode="auto">
          <a:xfrm>
            <a:off x="1325563" y="4073525"/>
            <a:ext cx="3181350" cy="1884363"/>
          </a:xfrm>
          <a:prstGeom prst="rect">
            <a:avLst/>
          </a:prstGeom>
          <a:solidFill>
            <a:srgbClr val="FF0000">
              <a:alpha val="5098"/>
            </a:srgbClr>
          </a:solidFill>
          <a:ln w="19050" algn="ctr">
            <a:solidFill>
              <a:srgbClr val="FF0000"/>
            </a:solidFill>
            <a:miter lim="800000"/>
            <a:headEnd/>
            <a:tailEnd/>
          </a:ln>
        </p:spPr>
        <p:txBody>
          <a:bodyPr wrap="none" anchor="ctr"/>
          <a:lstStyle/>
          <a:p>
            <a:endParaRPr lang="ja-JP" altLang="en-US"/>
          </a:p>
        </p:txBody>
      </p:sp>
      <p:sp>
        <p:nvSpPr>
          <p:cNvPr id="43014" name="Rectangle 19"/>
          <p:cNvSpPr>
            <a:spLocks noChangeArrowheads="1"/>
          </p:cNvSpPr>
          <p:nvPr/>
        </p:nvSpPr>
        <p:spPr bwMode="auto">
          <a:xfrm>
            <a:off x="4591050" y="4071938"/>
            <a:ext cx="3228975" cy="1884362"/>
          </a:xfrm>
          <a:prstGeom prst="rect">
            <a:avLst/>
          </a:prstGeom>
          <a:solidFill>
            <a:srgbClr val="FF0000">
              <a:alpha val="5098"/>
            </a:srgbClr>
          </a:solidFill>
          <a:ln w="19050" algn="ctr">
            <a:solidFill>
              <a:srgbClr val="FF0000"/>
            </a:solidFill>
            <a:miter lim="800000"/>
            <a:headEnd/>
            <a:tailEnd/>
          </a:ln>
        </p:spPr>
        <p:txBody>
          <a:bodyPr wrap="none" anchor="ctr"/>
          <a:lstStyle/>
          <a:p>
            <a:endParaRPr lang="ja-JP" altLang="en-US"/>
          </a:p>
        </p:txBody>
      </p:sp>
      <p:sp>
        <p:nvSpPr>
          <p:cNvPr id="43015" name="Rectangle 20"/>
          <p:cNvSpPr>
            <a:spLocks noChangeArrowheads="1"/>
          </p:cNvSpPr>
          <p:nvPr/>
        </p:nvSpPr>
        <p:spPr bwMode="auto">
          <a:xfrm>
            <a:off x="1304925" y="3071813"/>
            <a:ext cx="6515100" cy="788987"/>
          </a:xfrm>
          <a:prstGeom prst="rect">
            <a:avLst/>
          </a:prstGeom>
          <a:solidFill>
            <a:srgbClr val="FF0000">
              <a:alpha val="5098"/>
            </a:srgbClr>
          </a:solidFill>
          <a:ln w="19050" algn="ctr">
            <a:solidFill>
              <a:srgbClr val="FF0000"/>
            </a:solidFill>
            <a:miter lim="800000"/>
            <a:headEnd/>
            <a:tailEnd/>
          </a:ln>
        </p:spPr>
        <p:txBody>
          <a:bodyPr wrap="none" anchor="ctr"/>
          <a:lstStyle/>
          <a:p>
            <a:endParaRPr lang="ja-JP" altLang="en-US"/>
          </a:p>
        </p:txBody>
      </p:sp>
      <p:sp>
        <p:nvSpPr>
          <p:cNvPr id="43016" name="Rectangle 21"/>
          <p:cNvSpPr>
            <a:spLocks noChangeArrowheads="1"/>
          </p:cNvSpPr>
          <p:nvPr/>
        </p:nvSpPr>
        <p:spPr bwMode="auto">
          <a:xfrm>
            <a:off x="2346325" y="2392363"/>
            <a:ext cx="3752850" cy="350837"/>
          </a:xfrm>
          <a:prstGeom prst="rect">
            <a:avLst/>
          </a:prstGeom>
          <a:solidFill>
            <a:srgbClr val="FF0000">
              <a:alpha val="5098"/>
            </a:srgbClr>
          </a:solidFill>
          <a:ln w="19050" algn="ctr">
            <a:solidFill>
              <a:srgbClr val="FF0000"/>
            </a:solidFill>
            <a:miter lim="800000"/>
            <a:headEnd/>
            <a:tailEnd/>
          </a:ln>
        </p:spPr>
        <p:txBody>
          <a:bodyPr wrap="none" anchor="ctr"/>
          <a:lstStyle/>
          <a:p>
            <a:endParaRPr lang="ja-JP" alt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HGP創英角ｺﾞｼｯｸUB" pitchFamily="50" charset="-128"/>
                <a:ea typeface="HGP創英角ｺﾞｼｯｸUB" pitchFamily="50" charset="-128"/>
              </a:rPr>
              <a:t>プロアクティブな定期点検</a:t>
            </a:r>
            <a:endParaRPr lang="ja-JP" altLang="en-US" sz="2400">
              <a:latin typeface="Impact" pitchFamily="34" charset="0"/>
              <a:ea typeface="HGP創英角ｺﾞｼｯｸUB" pitchFamily="50" charset="-128"/>
            </a:endParaRPr>
          </a:p>
        </p:txBody>
      </p:sp>
      <p:sp>
        <p:nvSpPr>
          <p:cNvPr id="44035" name="正方形/長方形 4"/>
          <p:cNvSpPr>
            <a:spLocks noChangeArrowheads="1"/>
          </p:cNvSpPr>
          <p:nvPr/>
        </p:nvSpPr>
        <p:spPr bwMode="auto">
          <a:xfrm>
            <a:off x="357188" y="642938"/>
            <a:ext cx="6715125" cy="1200150"/>
          </a:xfrm>
          <a:prstGeom prst="rect">
            <a:avLst/>
          </a:prstGeom>
          <a:noFill/>
          <a:ln w="9525">
            <a:noFill/>
            <a:miter lim="800000"/>
            <a:headEnd/>
            <a:tailEnd/>
          </a:ln>
        </p:spPr>
        <p:txBody>
          <a:bodyPr>
            <a:spAutoFit/>
          </a:bodyPr>
          <a:lstStyle/>
          <a:p>
            <a:pPr>
              <a:lnSpc>
                <a:spcPct val="150000"/>
              </a:lnSpc>
            </a:pPr>
            <a:r>
              <a:rPr lang="en-US" altLang="zh-TW" sz="1600">
                <a:latin typeface="Impact" pitchFamily="34" charset="0"/>
                <a:ea typeface="HGP創英角ｺﾞｼｯｸUB" pitchFamily="50" charset="-128"/>
              </a:rPr>
              <a:t>【</a:t>
            </a:r>
            <a:r>
              <a:rPr lang="zh-TW" altLang="en-US" sz="1600">
                <a:latin typeface="Impact" pitchFamily="34" charset="0"/>
                <a:ea typeface="HGP創英角ｺﾞｼｯｸUB" pitchFamily="50" charset="-128"/>
              </a:rPr>
              <a:t>長期推移分析</a:t>
            </a:r>
            <a:r>
              <a:rPr lang="en-US" altLang="zh-TW" sz="1600">
                <a:latin typeface="Impact" pitchFamily="34" charset="0"/>
                <a:ea typeface="HGP創英角ｺﾞｼｯｸUB" pitchFamily="50" charset="-128"/>
              </a:rPr>
              <a:t>】</a:t>
            </a:r>
          </a:p>
          <a:p>
            <a:pPr>
              <a:lnSpc>
                <a:spcPct val="150000"/>
              </a:lnSpc>
            </a:pPr>
            <a:r>
              <a:rPr lang="en-US" altLang="ja-JP" sz="1600">
                <a:latin typeface="Impact" pitchFamily="34" charset="0"/>
                <a:ea typeface="HGP創英角ｺﾞｼｯｸUB" pitchFamily="50" charset="-128"/>
              </a:rPr>
              <a:t>DB</a:t>
            </a:r>
            <a:r>
              <a:rPr lang="ja-JP" altLang="en-US" sz="1600">
                <a:latin typeface="Impact" pitchFamily="34" charset="0"/>
                <a:ea typeface="HGP創英角ｺﾞｼｯｸUB" pitchFamily="50" charset="-128"/>
              </a:rPr>
              <a:t>処理時間、</a:t>
            </a:r>
            <a:r>
              <a:rPr lang="en-US" altLang="ja-JP" sz="1600">
                <a:latin typeface="Impact" pitchFamily="34" charset="0"/>
                <a:ea typeface="HGP創英角ｺﾞｼｯｸUB" pitchFamily="50" charset="-128"/>
              </a:rPr>
              <a:t> DB</a:t>
            </a:r>
            <a:r>
              <a:rPr lang="ja-JP" altLang="en-US" sz="1600">
                <a:latin typeface="Impact" pitchFamily="34" charset="0"/>
                <a:ea typeface="HGP創英角ｺﾞｼｯｸUB" pitchFamily="50" charset="-128"/>
              </a:rPr>
              <a:t>接続数</a:t>
            </a:r>
            <a:r>
              <a:rPr lang="en-US" altLang="ja-JP" sz="1600">
                <a:latin typeface="Impact" pitchFamily="34" charset="0"/>
                <a:ea typeface="HGP創英角ｺﾞｼｯｸUB" pitchFamily="50" charset="-128"/>
              </a:rPr>
              <a:t>(1</a:t>
            </a:r>
            <a:r>
              <a:rPr lang="ja-JP" altLang="en-US" sz="1600">
                <a:latin typeface="Impact" pitchFamily="34" charset="0"/>
                <a:ea typeface="HGP創英角ｺﾞｼｯｸUB" pitchFamily="50" charset="-128"/>
              </a:rPr>
              <a:t>日基準</a:t>
            </a:r>
            <a:r>
              <a:rPr lang="en-US" altLang="ja-JP" sz="1600">
                <a:latin typeface="Impact" pitchFamily="34" charset="0"/>
                <a:ea typeface="HGP創英角ｺﾞｼｯｸUB" pitchFamily="50" charset="-128"/>
              </a:rPr>
              <a:t>)</a:t>
            </a:r>
            <a:r>
              <a:rPr lang="ja-JP" altLang="en-US" sz="1600">
                <a:latin typeface="Impact" pitchFamily="34" charset="0"/>
                <a:ea typeface="HGP創英角ｺﾞｼｯｸUB" pitchFamily="50" charset="-128"/>
              </a:rPr>
              <a:t>の長期推移</a:t>
            </a:r>
            <a:endParaRPr lang="en-US" altLang="ja-JP" sz="1600">
              <a:latin typeface="Impact" pitchFamily="34" charset="0"/>
              <a:ea typeface="HGP創英角ｺﾞｼｯｸUB" pitchFamily="50" charset="-128"/>
            </a:endParaRPr>
          </a:p>
          <a:p>
            <a:pPr>
              <a:lnSpc>
                <a:spcPct val="150000"/>
              </a:lnSpc>
            </a:pPr>
            <a:r>
              <a:rPr lang="en-US" altLang="ja-JP" sz="1600">
                <a:latin typeface="Impact" pitchFamily="34" charset="0"/>
                <a:ea typeface="HGP創英角ｺﾞｼｯｸUB" pitchFamily="50" charset="-128"/>
              </a:rPr>
              <a:t>2009/1/1 - 2009/6/30</a:t>
            </a:r>
            <a:r>
              <a:rPr lang="ja-JP" altLang="en-US" sz="1600">
                <a:latin typeface="Impact" pitchFamily="34" charset="0"/>
                <a:ea typeface="HGP創英角ｺﾞｼｯｸUB" pitchFamily="50" charset="-128"/>
              </a:rPr>
              <a:t>、</a:t>
            </a:r>
            <a:r>
              <a:rPr lang="en-US" altLang="ja-JP" sz="1600">
                <a:latin typeface="Impact" pitchFamily="34" charset="0"/>
                <a:ea typeface="HGP創英角ｺﾞｼｯｸUB" pitchFamily="50" charset="-128"/>
              </a:rPr>
              <a:t>24</a:t>
            </a:r>
            <a:r>
              <a:rPr lang="ja-JP" altLang="en-US" sz="1600">
                <a:latin typeface="Impact" pitchFamily="34" charset="0"/>
                <a:ea typeface="HGP創英角ｺﾞｼｯｸUB" pitchFamily="50" charset="-128"/>
              </a:rPr>
              <a:t>時間合計</a:t>
            </a:r>
          </a:p>
        </p:txBody>
      </p:sp>
      <p:pic>
        <p:nvPicPr>
          <p:cNvPr id="44036" name="Picture 2"/>
          <p:cNvPicPr>
            <a:picLocks noChangeAspect="1" noChangeArrowheads="1"/>
          </p:cNvPicPr>
          <p:nvPr/>
        </p:nvPicPr>
        <p:blipFill>
          <a:blip r:embed="rId3" cstate="print"/>
          <a:srcRect/>
          <a:stretch>
            <a:fillRect/>
          </a:stretch>
        </p:blipFill>
        <p:spPr bwMode="auto">
          <a:xfrm>
            <a:off x="928688" y="1857375"/>
            <a:ext cx="7072312" cy="4214813"/>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HGP創英角ｺﾞｼｯｸUB" pitchFamily="50" charset="-128"/>
                <a:ea typeface="HGP創英角ｺﾞｼｯｸUB" pitchFamily="50" charset="-128"/>
              </a:rPr>
              <a:t>プロアクティブな定期点検</a:t>
            </a:r>
            <a:endParaRPr lang="ja-JP" altLang="en-US" sz="2400">
              <a:latin typeface="Impact" pitchFamily="34" charset="0"/>
              <a:ea typeface="HGP創英角ｺﾞｼｯｸUB" pitchFamily="50" charset="-128"/>
            </a:endParaRPr>
          </a:p>
        </p:txBody>
      </p:sp>
      <p:sp>
        <p:nvSpPr>
          <p:cNvPr id="45059" name="正方形/長方形 4"/>
          <p:cNvSpPr>
            <a:spLocks noChangeArrowheads="1"/>
          </p:cNvSpPr>
          <p:nvPr/>
        </p:nvSpPr>
        <p:spPr bwMode="auto">
          <a:xfrm>
            <a:off x="357188" y="642938"/>
            <a:ext cx="6715125" cy="1200150"/>
          </a:xfrm>
          <a:prstGeom prst="rect">
            <a:avLst/>
          </a:prstGeom>
          <a:noFill/>
          <a:ln w="9525">
            <a:noFill/>
            <a:miter lim="800000"/>
            <a:headEnd/>
            <a:tailEnd/>
          </a:ln>
        </p:spPr>
        <p:txBody>
          <a:bodyPr>
            <a:spAutoFit/>
          </a:bodyPr>
          <a:lstStyle/>
          <a:p>
            <a:pPr>
              <a:lnSpc>
                <a:spcPct val="150000"/>
              </a:lnSpc>
            </a:pPr>
            <a:r>
              <a:rPr lang="en-US" altLang="zh-TW" sz="1600">
                <a:latin typeface="Impact" pitchFamily="34" charset="0"/>
                <a:ea typeface="HGP創英角ｺﾞｼｯｸUB" pitchFamily="50" charset="-128"/>
              </a:rPr>
              <a:t>【</a:t>
            </a:r>
            <a:r>
              <a:rPr lang="zh-TW" altLang="en-US" sz="1600">
                <a:latin typeface="Impact" pitchFamily="34" charset="0"/>
                <a:ea typeface="HGP創英角ｺﾞｼｯｸUB" pitchFamily="50" charset="-128"/>
              </a:rPr>
              <a:t>長期推移分析</a:t>
            </a:r>
            <a:r>
              <a:rPr lang="en-US" altLang="zh-TW" sz="1600">
                <a:latin typeface="Impact" pitchFamily="34" charset="0"/>
                <a:ea typeface="HGP創英角ｺﾞｼｯｸUB" pitchFamily="50" charset="-128"/>
              </a:rPr>
              <a:t>】</a:t>
            </a:r>
          </a:p>
          <a:p>
            <a:pPr>
              <a:lnSpc>
                <a:spcPct val="150000"/>
              </a:lnSpc>
            </a:pPr>
            <a:r>
              <a:rPr lang="ja-JP" altLang="en-US" sz="1600">
                <a:latin typeface="Impact" pitchFamily="34" charset="0"/>
                <a:ea typeface="HGP創英角ｺﾞｼｯｸUB" pitchFamily="50" charset="-128"/>
              </a:rPr>
              <a:t>上位</a:t>
            </a:r>
            <a:r>
              <a:rPr lang="en-US" altLang="ja-JP" sz="1600">
                <a:latin typeface="Impact" pitchFamily="34" charset="0"/>
                <a:ea typeface="HGP創英角ｺﾞｼｯｸUB" pitchFamily="50" charset="-128"/>
              </a:rPr>
              <a:t>SQL(</a:t>
            </a:r>
            <a:r>
              <a:rPr lang="ja-JP" altLang="en-US" sz="1600">
                <a:latin typeface="Impact" pitchFamily="34" charset="0"/>
                <a:ea typeface="HGP創英角ｺﾞｼｯｸUB" pitchFamily="50" charset="-128"/>
              </a:rPr>
              <a:t>集中時間帯基準</a:t>
            </a:r>
            <a:r>
              <a:rPr lang="en-US" altLang="ja-JP" sz="1600">
                <a:latin typeface="Impact" pitchFamily="34" charset="0"/>
                <a:ea typeface="HGP創英角ｺﾞｼｯｸUB" pitchFamily="50" charset="-128"/>
              </a:rPr>
              <a:t>)</a:t>
            </a:r>
            <a:r>
              <a:rPr lang="ja-JP" altLang="en-US" sz="1600">
                <a:latin typeface="Impact" pitchFamily="34" charset="0"/>
                <a:ea typeface="HGP創英角ｺﾞｼｯｸUB" pitchFamily="50" charset="-128"/>
              </a:rPr>
              <a:t>の合計実行時間の長期推移</a:t>
            </a:r>
            <a:endParaRPr lang="en-US" altLang="ja-JP" sz="1600">
              <a:latin typeface="Impact" pitchFamily="34" charset="0"/>
              <a:ea typeface="HGP創英角ｺﾞｼｯｸUB" pitchFamily="50" charset="-128"/>
            </a:endParaRPr>
          </a:p>
          <a:p>
            <a:pPr>
              <a:lnSpc>
                <a:spcPct val="150000"/>
              </a:lnSpc>
            </a:pPr>
            <a:r>
              <a:rPr lang="en-US" altLang="ja-JP" sz="1600">
                <a:latin typeface="Impact" pitchFamily="34" charset="0"/>
                <a:ea typeface="HGP創英角ｺﾞｼｯｸUB" pitchFamily="50" charset="-128"/>
              </a:rPr>
              <a:t>2009/1/1 - 2009/6/30</a:t>
            </a:r>
            <a:r>
              <a:rPr lang="ja-JP" altLang="en-US" sz="1600">
                <a:latin typeface="Impact" pitchFamily="34" charset="0"/>
                <a:ea typeface="HGP創英角ｺﾞｼｯｸUB" pitchFamily="50" charset="-128"/>
              </a:rPr>
              <a:t> 、金曜、</a:t>
            </a:r>
            <a:r>
              <a:rPr lang="en-US" altLang="ja-JP" sz="1600">
                <a:latin typeface="Impact" pitchFamily="34" charset="0"/>
                <a:ea typeface="HGP創英角ｺﾞｼｯｸUB" pitchFamily="50" charset="-128"/>
              </a:rPr>
              <a:t>19:00-23:00</a:t>
            </a:r>
            <a:r>
              <a:rPr lang="ja-JP" altLang="en-US" sz="1600">
                <a:latin typeface="Impact" pitchFamily="34" charset="0"/>
                <a:ea typeface="HGP創英角ｺﾞｼｯｸUB" pitchFamily="50" charset="-128"/>
              </a:rPr>
              <a:t>時間帯の合計</a:t>
            </a:r>
          </a:p>
        </p:txBody>
      </p:sp>
      <p:pic>
        <p:nvPicPr>
          <p:cNvPr id="45060" name="Picture 2"/>
          <p:cNvPicPr>
            <a:picLocks noChangeAspect="1" noChangeArrowheads="1"/>
          </p:cNvPicPr>
          <p:nvPr/>
        </p:nvPicPr>
        <p:blipFill>
          <a:blip r:embed="rId3" cstate="print"/>
          <a:srcRect/>
          <a:stretch>
            <a:fillRect/>
          </a:stretch>
        </p:blipFill>
        <p:spPr bwMode="auto">
          <a:xfrm>
            <a:off x="1000125" y="1785938"/>
            <a:ext cx="6856413" cy="3143250"/>
          </a:xfrm>
          <a:prstGeom prst="rect">
            <a:avLst/>
          </a:prstGeom>
          <a:noFill/>
          <a:ln w="9525" algn="ctr">
            <a:noFill/>
            <a:miter lim="800000"/>
            <a:headEnd/>
            <a:tailEnd/>
          </a:ln>
        </p:spPr>
      </p:pic>
      <p:pic>
        <p:nvPicPr>
          <p:cNvPr id="45061" name="Picture 4"/>
          <p:cNvPicPr>
            <a:picLocks noChangeAspect="1" noChangeArrowheads="1"/>
          </p:cNvPicPr>
          <p:nvPr/>
        </p:nvPicPr>
        <p:blipFill>
          <a:blip r:embed="rId4" cstate="print"/>
          <a:srcRect/>
          <a:stretch>
            <a:fillRect/>
          </a:stretch>
        </p:blipFill>
        <p:spPr bwMode="auto">
          <a:xfrm>
            <a:off x="428625" y="4929188"/>
            <a:ext cx="8332788" cy="1133475"/>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0" name="Group 2"/>
          <p:cNvGrpSpPr>
            <a:grpSpLocks/>
          </p:cNvGrpSpPr>
          <p:nvPr/>
        </p:nvGrpSpPr>
        <p:grpSpPr bwMode="auto">
          <a:xfrm>
            <a:off x="466725" y="1857375"/>
            <a:ext cx="6534150" cy="4341813"/>
            <a:chOff x="293" y="858"/>
            <a:chExt cx="5343" cy="3447"/>
          </a:xfrm>
        </p:grpSpPr>
        <p:pic>
          <p:nvPicPr>
            <p:cNvPr id="1034" name="아래쪽 화살표 22"/>
            <p:cNvPicPr>
              <a:picLocks noChangeArrowheads="1"/>
            </p:cNvPicPr>
            <p:nvPr/>
          </p:nvPicPr>
          <p:blipFill>
            <a:blip r:embed="rId4" cstate="print"/>
            <a:srcRect/>
            <a:stretch>
              <a:fillRect/>
            </a:stretch>
          </p:blipFill>
          <p:spPr bwMode="auto">
            <a:xfrm>
              <a:off x="3922" y="858"/>
              <a:ext cx="544" cy="3447"/>
            </a:xfrm>
            <a:prstGeom prst="rect">
              <a:avLst/>
            </a:prstGeom>
            <a:noFill/>
            <a:ln w="9525">
              <a:noFill/>
              <a:miter lim="800000"/>
              <a:headEnd/>
              <a:tailEnd/>
            </a:ln>
          </p:spPr>
        </p:pic>
        <p:grpSp>
          <p:nvGrpSpPr>
            <p:cNvPr id="1035" name="Group 4"/>
            <p:cNvGrpSpPr>
              <a:grpSpLocks/>
            </p:cNvGrpSpPr>
            <p:nvPr/>
          </p:nvGrpSpPr>
          <p:grpSpPr bwMode="auto">
            <a:xfrm>
              <a:off x="293" y="903"/>
              <a:ext cx="5343" cy="3266"/>
              <a:chOff x="293" y="903"/>
              <a:chExt cx="5343" cy="3266"/>
            </a:xfrm>
          </p:grpSpPr>
          <p:pic>
            <p:nvPicPr>
              <p:cNvPr id="1036" name="모서리가 둥근 직사각형 17"/>
              <p:cNvPicPr>
                <a:picLocks noChangeArrowheads="1"/>
              </p:cNvPicPr>
              <p:nvPr/>
            </p:nvPicPr>
            <p:blipFill>
              <a:blip r:embed="rId5" cstate="print"/>
              <a:srcRect/>
              <a:stretch>
                <a:fillRect/>
              </a:stretch>
            </p:blipFill>
            <p:spPr bwMode="auto">
              <a:xfrm>
                <a:off x="293" y="903"/>
                <a:ext cx="3631" cy="408"/>
              </a:xfrm>
              <a:prstGeom prst="rect">
                <a:avLst/>
              </a:prstGeom>
              <a:noFill/>
              <a:ln w="9525">
                <a:noFill/>
                <a:miter lim="800000"/>
                <a:headEnd/>
                <a:tailEnd/>
              </a:ln>
            </p:spPr>
          </p:pic>
          <p:sp>
            <p:nvSpPr>
              <p:cNvPr id="1037" name="Text Box 6"/>
              <p:cNvSpPr txBox="1">
                <a:spLocks noChangeArrowheads="1"/>
              </p:cNvSpPr>
              <p:nvPr/>
            </p:nvSpPr>
            <p:spPr bwMode="auto">
              <a:xfrm>
                <a:off x="600" y="903"/>
                <a:ext cx="3235" cy="243"/>
              </a:xfrm>
              <a:prstGeom prst="rect">
                <a:avLst/>
              </a:prstGeom>
              <a:noFill/>
              <a:ln w="9525">
                <a:noFill/>
                <a:miter lim="800000"/>
                <a:headEnd/>
                <a:tailEnd/>
              </a:ln>
            </p:spPr>
            <p:txBody>
              <a:bodyPr anchor="ctr"/>
              <a:lstStyle/>
              <a:p>
                <a:pPr latinLnBrk="1"/>
                <a:r>
                  <a:rPr lang="ja-JP" altLang="en-US" sz="1400">
                    <a:latin typeface="HGP創英角ｺﾞｼｯｸUB" pitchFamily="50" charset="-128"/>
                    <a:ea typeface="HGP創英角ｺﾞｼｯｸUB" pitchFamily="50" charset="-128"/>
                    <a:cs typeface="맑은 고딕"/>
                  </a:rPr>
                  <a:t>システム性能低下認識</a:t>
                </a:r>
                <a:endParaRPr lang="ko-KR" altLang="en-US" sz="1400">
                  <a:latin typeface="HGP創英角ｺﾞｼｯｸUB" pitchFamily="50" charset="-128"/>
                  <a:ea typeface="HGP創英角ｺﾞｼｯｸUB" pitchFamily="50" charset="-128"/>
                  <a:cs typeface="맑은 고딕"/>
                </a:endParaRPr>
              </a:p>
            </p:txBody>
          </p:sp>
          <p:pic>
            <p:nvPicPr>
              <p:cNvPr id="1038" name="모서리가 둥근 직사각형 17"/>
              <p:cNvPicPr>
                <a:picLocks noChangeArrowheads="1"/>
              </p:cNvPicPr>
              <p:nvPr/>
            </p:nvPicPr>
            <p:blipFill>
              <a:blip r:embed="rId5" cstate="print"/>
              <a:srcRect/>
              <a:stretch>
                <a:fillRect/>
              </a:stretch>
            </p:blipFill>
            <p:spPr bwMode="auto">
              <a:xfrm>
                <a:off x="293" y="1312"/>
                <a:ext cx="3631" cy="408"/>
              </a:xfrm>
              <a:prstGeom prst="rect">
                <a:avLst/>
              </a:prstGeom>
              <a:noFill/>
              <a:ln w="9525">
                <a:noFill/>
                <a:miter lim="800000"/>
                <a:headEnd/>
                <a:tailEnd/>
              </a:ln>
            </p:spPr>
          </p:pic>
          <p:sp>
            <p:nvSpPr>
              <p:cNvPr id="1039" name="Text Box 8"/>
              <p:cNvSpPr txBox="1">
                <a:spLocks noChangeArrowheads="1"/>
              </p:cNvSpPr>
              <p:nvPr/>
            </p:nvSpPr>
            <p:spPr bwMode="auto">
              <a:xfrm>
                <a:off x="600" y="1312"/>
                <a:ext cx="3235" cy="243"/>
              </a:xfrm>
              <a:prstGeom prst="rect">
                <a:avLst/>
              </a:prstGeom>
              <a:noFill/>
              <a:ln w="9525">
                <a:noFill/>
                <a:miter lim="800000"/>
                <a:headEnd/>
                <a:tailEnd/>
              </a:ln>
            </p:spPr>
            <p:txBody>
              <a:bodyPr anchor="ctr"/>
              <a:lstStyle/>
              <a:p>
                <a:pPr latinLnBrk="1"/>
                <a:r>
                  <a:rPr lang="ja-JP" altLang="en-US" sz="1400">
                    <a:latin typeface="HGP創英角ｺﾞｼｯｸUB" pitchFamily="50" charset="-128"/>
                    <a:ea typeface="HGP創英角ｺﾞｼｯｸUB" pitchFamily="50" charset="-128"/>
                    <a:cs typeface="맑은 고딕"/>
                  </a:rPr>
                  <a:t>システムレベル分析：トレンド、アラート等</a:t>
                </a:r>
                <a:endParaRPr lang="ko-KR" altLang="en-US" sz="1400">
                  <a:latin typeface="HGP創英角ｺﾞｼｯｸUB" pitchFamily="50" charset="-128"/>
                  <a:ea typeface="HGP創英角ｺﾞｼｯｸUB" pitchFamily="50" charset="-128"/>
                  <a:cs typeface="맑은 고딕"/>
                </a:endParaRPr>
              </a:p>
            </p:txBody>
          </p:sp>
          <p:pic>
            <p:nvPicPr>
              <p:cNvPr id="1040" name="모서리가 둥근 직사각형 17"/>
              <p:cNvPicPr>
                <a:picLocks noChangeArrowheads="1"/>
              </p:cNvPicPr>
              <p:nvPr/>
            </p:nvPicPr>
            <p:blipFill>
              <a:blip r:embed="rId5" cstate="print"/>
              <a:srcRect/>
              <a:stretch>
                <a:fillRect/>
              </a:stretch>
            </p:blipFill>
            <p:spPr bwMode="auto">
              <a:xfrm>
                <a:off x="293" y="1720"/>
                <a:ext cx="3631" cy="408"/>
              </a:xfrm>
              <a:prstGeom prst="rect">
                <a:avLst/>
              </a:prstGeom>
              <a:noFill/>
              <a:ln w="9525">
                <a:noFill/>
                <a:miter lim="800000"/>
                <a:headEnd/>
                <a:tailEnd/>
              </a:ln>
            </p:spPr>
          </p:pic>
          <p:sp>
            <p:nvSpPr>
              <p:cNvPr id="1041" name="Text Box 10"/>
              <p:cNvSpPr txBox="1">
                <a:spLocks noChangeArrowheads="1"/>
              </p:cNvSpPr>
              <p:nvPr/>
            </p:nvSpPr>
            <p:spPr bwMode="auto">
              <a:xfrm>
                <a:off x="600" y="1720"/>
                <a:ext cx="3235" cy="243"/>
              </a:xfrm>
              <a:prstGeom prst="rect">
                <a:avLst/>
              </a:prstGeom>
              <a:noFill/>
              <a:ln w="9525">
                <a:noFill/>
                <a:miter lim="800000"/>
                <a:headEnd/>
                <a:tailEnd/>
              </a:ln>
            </p:spPr>
            <p:txBody>
              <a:bodyPr anchor="ctr"/>
              <a:lstStyle/>
              <a:p>
                <a:pPr latinLnBrk="1"/>
                <a:r>
                  <a:rPr lang="ja-JP" altLang="en-US" sz="1400">
                    <a:latin typeface="HGP創英角ｺﾞｼｯｸUB" pitchFamily="50" charset="-128"/>
                    <a:ea typeface="HGP創英角ｺﾞｼｯｸUB" pitchFamily="50" charset="-128"/>
                    <a:cs typeface="맑은 고딕"/>
                  </a:rPr>
                  <a:t>診断</a:t>
                </a:r>
                <a:r>
                  <a:rPr lang="en-US" altLang="ja-JP" sz="1400">
                    <a:latin typeface="HGP創英角ｺﾞｼｯｸUB" pitchFamily="50" charset="-128"/>
                    <a:ea typeface="HGP創英角ｺﾞｼｯｸUB" pitchFamily="50" charset="-128"/>
                    <a:cs typeface="맑은 고딕"/>
                  </a:rPr>
                  <a:t>/</a:t>
                </a:r>
                <a:r>
                  <a:rPr lang="ja-JP" altLang="en-US" sz="1400">
                    <a:latin typeface="HGP創英角ｺﾞｼｯｸUB" pitchFamily="50" charset="-128"/>
                    <a:ea typeface="HGP創英角ｺﾞｼｯｸUB" pitchFamily="50" charset="-128"/>
                    <a:cs typeface="맑은 고딕"/>
                  </a:rPr>
                  <a:t>分析対象の時間帯を特定</a:t>
                </a:r>
                <a:endParaRPr lang="ko-KR" altLang="en-US" sz="1400">
                  <a:latin typeface="HGP創英角ｺﾞｼｯｸUB" pitchFamily="50" charset="-128"/>
                  <a:ea typeface="HGP創英角ｺﾞｼｯｸUB" pitchFamily="50" charset="-128"/>
                  <a:cs typeface="맑은 고딕"/>
                </a:endParaRPr>
              </a:p>
            </p:txBody>
          </p:sp>
          <p:pic>
            <p:nvPicPr>
              <p:cNvPr id="1042" name="모서리가 둥근 직사각형 17"/>
              <p:cNvPicPr>
                <a:picLocks noChangeArrowheads="1"/>
              </p:cNvPicPr>
              <p:nvPr/>
            </p:nvPicPr>
            <p:blipFill>
              <a:blip r:embed="rId5" cstate="print"/>
              <a:srcRect/>
              <a:stretch>
                <a:fillRect/>
              </a:stretch>
            </p:blipFill>
            <p:spPr bwMode="auto">
              <a:xfrm>
                <a:off x="293" y="2128"/>
                <a:ext cx="3631" cy="408"/>
              </a:xfrm>
              <a:prstGeom prst="rect">
                <a:avLst/>
              </a:prstGeom>
              <a:noFill/>
              <a:ln w="9525">
                <a:noFill/>
                <a:miter lim="800000"/>
                <a:headEnd/>
                <a:tailEnd/>
              </a:ln>
            </p:spPr>
          </p:pic>
          <p:sp>
            <p:nvSpPr>
              <p:cNvPr id="1043" name="Text Box 12"/>
              <p:cNvSpPr txBox="1">
                <a:spLocks noChangeArrowheads="1"/>
              </p:cNvSpPr>
              <p:nvPr/>
            </p:nvSpPr>
            <p:spPr bwMode="auto">
              <a:xfrm>
                <a:off x="600" y="2129"/>
                <a:ext cx="3235" cy="243"/>
              </a:xfrm>
              <a:prstGeom prst="rect">
                <a:avLst/>
              </a:prstGeom>
              <a:noFill/>
              <a:ln w="9525">
                <a:noFill/>
                <a:miter lim="800000"/>
                <a:headEnd/>
                <a:tailEnd/>
              </a:ln>
            </p:spPr>
            <p:txBody>
              <a:bodyPr anchor="ctr"/>
              <a:lstStyle/>
              <a:p>
                <a:pPr latinLnBrk="1"/>
                <a:r>
                  <a:rPr lang="ja-JP" altLang="en-US" sz="1400">
                    <a:latin typeface="HGP創英角ｺﾞｼｯｸUB" pitchFamily="50" charset="-128"/>
                    <a:ea typeface="HGP創英角ｺﾞｼｯｸUB" pitchFamily="50" charset="-128"/>
                    <a:cs typeface="맑은 고딕"/>
                  </a:rPr>
                  <a:t>概要分析：アクティブセッション</a:t>
                </a:r>
                <a:r>
                  <a:rPr lang="en-US" altLang="ja-JP" sz="1400">
                    <a:latin typeface="HGP創英角ｺﾞｼｯｸUB" pitchFamily="50" charset="-128"/>
                    <a:ea typeface="HGP創英角ｺﾞｼｯｸUB" pitchFamily="50" charset="-128"/>
                    <a:cs typeface="맑은 고딕"/>
                  </a:rPr>
                  <a:t>/</a:t>
                </a:r>
                <a:r>
                  <a:rPr lang="ja-JP" altLang="en-US" sz="1400">
                    <a:latin typeface="HGP創英角ｺﾞｼｯｸUB" pitchFamily="50" charset="-128"/>
                    <a:ea typeface="HGP創英角ｺﾞｼｯｸUB" pitchFamily="50" charset="-128"/>
                    <a:cs typeface="맑은 고딕"/>
                  </a:rPr>
                  <a:t>滞留</a:t>
                </a:r>
                <a:r>
                  <a:rPr lang="en-US" altLang="ja-JP" sz="1400">
                    <a:latin typeface="HGP創英角ｺﾞｼｯｸUB" pitchFamily="50" charset="-128"/>
                    <a:ea typeface="HGP創英角ｺﾞｼｯｸUB" pitchFamily="50" charset="-128"/>
                    <a:cs typeface="맑은 고딕"/>
                  </a:rPr>
                  <a:t>/CPU</a:t>
                </a:r>
                <a:endParaRPr lang="ja-JP" altLang="en-US" sz="1400">
                  <a:latin typeface="HGP創英角ｺﾞｼｯｸUB" pitchFamily="50" charset="-128"/>
                  <a:ea typeface="HGP創英角ｺﾞｼｯｸUB" pitchFamily="50" charset="-128"/>
                  <a:cs typeface="맑은 고딕"/>
                </a:endParaRPr>
              </a:p>
            </p:txBody>
          </p:sp>
          <p:pic>
            <p:nvPicPr>
              <p:cNvPr id="1044" name="모서리가 둥근 직사각형 17"/>
              <p:cNvPicPr>
                <a:picLocks noChangeArrowheads="1"/>
              </p:cNvPicPr>
              <p:nvPr/>
            </p:nvPicPr>
            <p:blipFill>
              <a:blip r:embed="rId5" cstate="print"/>
              <a:srcRect/>
              <a:stretch>
                <a:fillRect/>
              </a:stretch>
            </p:blipFill>
            <p:spPr bwMode="auto">
              <a:xfrm>
                <a:off x="293" y="2537"/>
                <a:ext cx="3631" cy="408"/>
              </a:xfrm>
              <a:prstGeom prst="rect">
                <a:avLst/>
              </a:prstGeom>
              <a:noFill/>
              <a:ln w="9525">
                <a:noFill/>
                <a:miter lim="800000"/>
                <a:headEnd/>
                <a:tailEnd/>
              </a:ln>
            </p:spPr>
          </p:pic>
          <p:sp>
            <p:nvSpPr>
              <p:cNvPr id="1045" name="Text Box 14"/>
              <p:cNvSpPr txBox="1">
                <a:spLocks noChangeArrowheads="1"/>
              </p:cNvSpPr>
              <p:nvPr/>
            </p:nvSpPr>
            <p:spPr bwMode="auto">
              <a:xfrm>
                <a:off x="600" y="2537"/>
                <a:ext cx="3235" cy="243"/>
              </a:xfrm>
              <a:prstGeom prst="rect">
                <a:avLst/>
              </a:prstGeom>
              <a:noFill/>
              <a:ln w="9525">
                <a:noFill/>
                <a:miter lim="800000"/>
                <a:headEnd/>
                <a:tailEnd/>
              </a:ln>
            </p:spPr>
            <p:txBody>
              <a:bodyPr anchor="ctr"/>
              <a:lstStyle/>
              <a:p>
                <a:pPr latinLnBrk="1"/>
                <a:r>
                  <a:rPr lang="ja-JP" altLang="en-US" sz="1400">
                    <a:latin typeface="HGP創英角ｺﾞｼｯｸUB" pitchFamily="50" charset="-128"/>
                    <a:ea typeface="HGP創英角ｺﾞｼｯｸUB" pitchFamily="50" charset="-128"/>
                    <a:cs typeface="맑은 고딕"/>
                  </a:rPr>
                  <a:t>詳細領域分析：</a:t>
                </a:r>
                <a:r>
                  <a:rPr lang="en-US" altLang="ja-JP" sz="1400">
                    <a:latin typeface="HGP創英角ｺﾞｼｯｸUB" pitchFamily="50" charset="-128"/>
                    <a:ea typeface="HGP創英角ｺﾞｼｯｸUB" pitchFamily="50" charset="-128"/>
                    <a:cs typeface="맑은 고딕"/>
                  </a:rPr>
                  <a:t>I/O</a:t>
                </a:r>
                <a:r>
                  <a:rPr lang="ja-JP" altLang="en-US" sz="1400">
                    <a:latin typeface="HGP創英角ｺﾞｼｯｸUB" pitchFamily="50" charset="-128"/>
                    <a:ea typeface="HGP創英角ｺﾞｼｯｸUB" pitchFamily="50" charset="-128"/>
                    <a:cs typeface="맑은 고딕"/>
                  </a:rPr>
                  <a:t>、メモリー、ロック、上位</a:t>
                </a:r>
                <a:r>
                  <a:rPr lang="en-US" altLang="ja-JP" sz="1400">
                    <a:latin typeface="HGP創英角ｺﾞｼｯｸUB" pitchFamily="50" charset="-128"/>
                    <a:ea typeface="HGP創英角ｺﾞｼｯｸUB" pitchFamily="50" charset="-128"/>
                    <a:cs typeface="맑은 고딕"/>
                  </a:rPr>
                  <a:t>SQL...</a:t>
                </a:r>
                <a:endParaRPr lang="ja-JP" altLang="en-US" sz="1400">
                  <a:latin typeface="HGP創英角ｺﾞｼｯｸUB" pitchFamily="50" charset="-128"/>
                  <a:ea typeface="HGP創英角ｺﾞｼｯｸUB" pitchFamily="50" charset="-128"/>
                  <a:cs typeface="맑은 고딕"/>
                </a:endParaRPr>
              </a:p>
            </p:txBody>
          </p:sp>
          <p:pic>
            <p:nvPicPr>
              <p:cNvPr id="1046" name="모서리가 둥근 직사각형 17"/>
              <p:cNvPicPr>
                <a:picLocks noChangeArrowheads="1"/>
              </p:cNvPicPr>
              <p:nvPr/>
            </p:nvPicPr>
            <p:blipFill>
              <a:blip r:embed="rId5" cstate="print"/>
              <a:srcRect/>
              <a:stretch>
                <a:fillRect/>
              </a:stretch>
            </p:blipFill>
            <p:spPr bwMode="auto">
              <a:xfrm>
                <a:off x="293" y="2945"/>
                <a:ext cx="3631" cy="408"/>
              </a:xfrm>
              <a:prstGeom prst="rect">
                <a:avLst/>
              </a:prstGeom>
              <a:noFill/>
              <a:ln w="9525">
                <a:noFill/>
                <a:miter lim="800000"/>
                <a:headEnd/>
                <a:tailEnd/>
              </a:ln>
            </p:spPr>
          </p:pic>
          <p:sp>
            <p:nvSpPr>
              <p:cNvPr id="1047" name="Text Box 16"/>
              <p:cNvSpPr txBox="1">
                <a:spLocks noChangeArrowheads="1"/>
              </p:cNvSpPr>
              <p:nvPr/>
            </p:nvSpPr>
            <p:spPr bwMode="auto">
              <a:xfrm>
                <a:off x="600" y="2945"/>
                <a:ext cx="3235" cy="243"/>
              </a:xfrm>
              <a:prstGeom prst="rect">
                <a:avLst/>
              </a:prstGeom>
              <a:noFill/>
              <a:ln w="9525">
                <a:noFill/>
                <a:miter lim="800000"/>
                <a:headEnd/>
                <a:tailEnd/>
              </a:ln>
            </p:spPr>
            <p:txBody>
              <a:bodyPr anchor="ctr"/>
              <a:lstStyle/>
              <a:p>
                <a:pPr latinLnBrk="1"/>
                <a:r>
                  <a:rPr lang="ja-JP" altLang="en-US" sz="1400">
                    <a:latin typeface="HGP創英角ｺﾞｼｯｸUB" pitchFamily="50" charset="-128"/>
                    <a:ea typeface="HGP創英角ｺﾞｼｯｸUB" pitchFamily="50" charset="-128"/>
                    <a:cs typeface="맑은 고딕"/>
                  </a:rPr>
                  <a:t>セッション診断</a:t>
                </a:r>
                <a:r>
                  <a:rPr lang="en-US" altLang="ja-JP" sz="1400">
                    <a:latin typeface="HGP創英角ｺﾞｼｯｸUB" pitchFamily="50" charset="-128"/>
                    <a:ea typeface="HGP創英角ｺﾞｼｯｸUB" pitchFamily="50" charset="-128"/>
                    <a:cs typeface="맑은 고딕"/>
                  </a:rPr>
                  <a:t>/</a:t>
                </a:r>
                <a:r>
                  <a:rPr lang="ja-JP" altLang="en-US" sz="1400">
                    <a:latin typeface="HGP創英角ｺﾞｼｯｸUB" pitchFamily="50" charset="-128"/>
                    <a:ea typeface="HGP創英角ｺﾞｼｯｸUB" pitchFamily="50" charset="-128"/>
                    <a:cs typeface="맑은 고딕"/>
                  </a:rPr>
                  <a:t>分析</a:t>
                </a:r>
                <a:endParaRPr lang="en-US" altLang="ja-JP" sz="1400">
                  <a:latin typeface="HGP創英角ｺﾞｼｯｸUB" pitchFamily="50" charset="-128"/>
                  <a:ea typeface="HGP創英角ｺﾞｼｯｸUB" pitchFamily="50" charset="-128"/>
                  <a:cs typeface="맑은 고딕"/>
                </a:endParaRPr>
              </a:p>
            </p:txBody>
          </p:sp>
          <p:pic>
            <p:nvPicPr>
              <p:cNvPr id="1048" name="모서리가 둥근 직사각형 17"/>
              <p:cNvPicPr>
                <a:picLocks noChangeArrowheads="1"/>
              </p:cNvPicPr>
              <p:nvPr/>
            </p:nvPicPr>
            <p:blipFill>
              <a:blip r:embed="rId5" cstate="print"/>
              <a:srcRect/>
              <a:stretch>
                <a:fillRect/>
              </a:stretch>
            </p:blipFill>
            <p:spPr bwMode="auto">
              <a:xfrm>
                <a:off x="293" y="3353"/>
                <a:ext cx="3631" cy="408"/>
              </a:xfrm>
              <a:prstGeom prst="rect">
                <a:avLst/>
              </a:prstGeom>
              <a:noFill/>
              <a:ln w="9525">
                <a:noFill/>
                <a:miter lim="800000"/>
                <a:headEnd/>
                <a:tailEnd/>
              </a:ln>
            </p:spPr>
          </p:pic>
          <p:sp>
            <p:nvSpPr>
              <p:cNvPr id="1049" name="Text Box 18"/>
              <p:cNvSpPr txBox="1">
                <a:spLocks noChangeArrowheads="1"/>
              </p:cNvSpPr>
              <p:nvPr/>
            </p:nvSpPr>
            <p:spPr bwMode="auto">
              <a:xfrm>
                <a:off x="600" y="3353"/>
                <a:ext cx="3235" cy="243"/>
              </a:xfrm>
              <a:prstGeom prst="rect">
                <a:avLst/>
              </a:prstGeom>
              <a:noFill/>
              <a:ln w="9525">
                <a:noFill/>
                <a:miter lim="800000"/>
                <a:headEnd/>
                <a:tailEnd/>
              </a:ln>
            </p:spPr>
            <p:txBody>
              <a:bodyPr anchor="ctr"/>
              <a:lstStyle/>
              <a:p>
                <a:pPr latinLnBrk="1"/>
                <a:r>
                  <a:rPr lang="en-US" altLang="ja-JP" sz="1400">
                    <a:latin typeface="HGP創英角ｺﾞｼｯｸUB" pitchFamily="50" charset="-128"/>
                    <a:ea typeface="HGP創英角ｺﾞｼｯｸUB" pitchFamily="50" charset="-128"/>
                    <a:cs typeface="맑은 고딕"/>
                  </a:rPr>
                  <a:t>SQL</a:t>
                </a:r>
                <a:r>
                  <a:rPr lang="ja-JP" altLang="en-US" sz="1400">
                    <a:latin typeface="HGP創英角ｺﾞｼｯｸUB" pitchFamily="50" charset="-128"/>
                    <a:ea typeface="HGP創英角ｺﾞｼｯｸUB" pitchFamily="50" charset="-128"/>
                    <a:cs typeface="맑은 고딕"/>
                  </a:rPr>
                  <a:t>診断</a:t>
                </a:r>
                <a:r>
                  <a:rPr lang="en-US" altLang="ja-JP" sz="1400">
                    <a:latin typeface="HGP創英角ｺﾞｼｯｸUB" pitchFamily="50" charset="-128"/>
                    <a:ea typeface="HGP創英角ｺﾞｼｯｸUB" pitchFamily="50" charset="-128"/>
                    <a:cs typeface="맑은 고딕"/>
                  </a:rPr>
                  <a:t>/</a:t>
                </a:r>
                <a:r>
                  <a:rPr lang="ja-JP" altLang="en-US" sz="1400">
                    <a:latin typeface="HGP創英角ｺﾞｼｯｸUB" pitchFamily="50" charset="-128"/>
                    <a:ea typeface="HGP創英角ｺﾞｼｯｸUB" pitchFamily="50" charset="-128"/>
                    <a:cs typeface="맑은 고딕"/>
                  </a:rPr>
                  <a:t>分析</a:t>
                </a:r>
                <a:endParaRPr lang="en-US" altLang="ja-JP" sz="1400">
                  <a:latin typeface="HGP創英角ｺﾞｼｯｸUB" pitchFamily="50" charset="-128"/>
                  <a:ea typeface="HGP創英角ｺﾞｼｯｸUB" pitchFamily="50" charset="-128"/>
                  <a:cs typeface="맑은 고딕"/>
                </a:endParaRPr>
              </a:p>
            </p:txBody>
          </p:sp>
          <p:pic>
            <p:nvPicPr>
              <p:cNvPr id="1050" name="모서리가 둥근 직사각형 17"/>
              <p:cNvPicPr>
                <a:picLocks noChangeArrowheads="1"/>
              </p:cNvPicPr>
              <p:nvPr/>
            </p:nvPicPr>
            <p:blipFill>
              <a:blip r:embed="rId5" cstate="print"/>
              <a:srcRect/>
              <a:stretch>
                <a:fillRect/>
              </a:stretch>
            </p:blipFill>
            <p:spPr bwMode="auto">
              <a:xfrm>
                <a:off x="293" y="3761"/>
                <a:ext cx="3631" cy="408"/>
              </a:xfrm>
              <a:prstGeom prst="rect">
                <a:avLst/>
              </a:prstGeom>
              <a:noFill/>
              <a:ln w="9525">
                <a:noFill/>
                <a:miter lim="800000"/>
                <a:headEnd/>
                <a:tailEnd/>
              </a:ln>
            </p:spPr>
          </p:pic>
          <p:sp>
            <p:nvSpPr>
              <p:cNvPr id="1051" name="Text Box 20"/>
              <p:cNvSpPr txBox="1">
                <a:spLocks noChangeArrowheads="1"/>
              </p:cNvSpPr>
              <p:nvPr/>
            </p:nvSpPr>
            <p:spPr bwMode="auto">
              <a:xfrm>
                <a:off x="600" y="3761"/>
                <a:ext cx="3235" cy="243"/>
              </a:xfrm>
              <a:prstGeom prst="rect">
                <a:avLst/>
              </a:prstGeom>
              <a:noFill/>
              <a:ln w="9525">
                <a:noFill/>
                <a:miter lim="800000"/>
                <a:headEnd/>
                <a:tailEnd/>
              </a:ln>
            </p:spPr>
            <p:txBody>
              <a:bodyPr anchor="ctr"/>
              <a:lstStyle/>
              <a:p>
                <a:pPr latinLnBrk="1"/>
                <a:r>
                  <a:rPr lang="en-US" altLang="ja-JP" sz="1400">
                    <a:latin typeface="HGP創英角ｺﾞｼｯｸUB" pitchFamily="50" charset="-128"/>
                    <a:ea typeface="HGP創英角ｺﾞｼｯｸUB" pitchFamily="50" charset="-128"/>
                    <a:cs typeface="맑은 고딕"/>
                  </a:rPr>
                  <a:t>【</a:t>
                </a:r>
                <a:r>
                  <a:rPr lang="ja-JP" altLang="en-US" sz="1400">
                    <a:latin typeface="HGP創英角ｺﾞｼｯｸUB" pitchFamily="50" charset="-128"/>
                    <a:ea typeface="HGP創英角ｺﾞｼｯｸUB" pitchFamily="50" charset="-128"/>
                    <a:cs typeface="맑은 고딕"/>
                  </a:rPr>
                  <a:t>必要時</a:t>
                </a:r>
                <a:r>
                  <a:rPr lang="en-US" altLang="ja-JP" sz="1400">
                    <a:latin typeface="HGP創英角ｺﾞｼｯｸUB" pitchFamily="50" charset="-128"/>
                    <a:ea typeface="HGP創英角ｺﾞｼｯｸUB" pitchFamily="50" charset="-128"/>
                    <a:cs typeface="맑은 고딕"/>
                  </a:rPr>
                  <a:t>】</a:t>
                </a:r>
                <a:r>
                  <a:rPr lang="ja-JP" altLang="en-US" sz="1400">
                    <a:latin typeface="HGP創英角ｺﾞｼｯｸUB" pitchFamily="50" charset="-128"/>
                    <a:ea typeface="HGP創英角ｺﾞｼｯｸUB" pitchFamily="50" charset="-128"/>
                    <a:cs typeface="맑은 고딕"/>
                  </a:rPr>
                  <a:t>正常時との比較分析、ログ外部情報確認</a:t>
                </a:r>
              </a:p>
            </p:txBody>
          </p:sp>
          <p:sp>
            <p:nvSpPr>
              <p:cNvPr id="1052" name="AutoShape 21"/>
              <p:cNvSpPr>
                <a:spLocks noChangeArrowheads="1"/>
              </p:cNvSpPr>
              <p:nvPr/>
            </p:nvSpPr>
            <p:spPr bwMode="auto">
              <a:xfrm>
                <a:off x="4330" y="1311"/>
                <a:ext cx="1306" cy="636"/>
              </a:xfrm>
              <a:prstGeom prst="cloudCallout">
                <a:avLst>
                  <a:gd name="adj1" fmla="val -51653"/>
                  <a:gd name="adj2" fmla="val 65093"/>
                </a:avLst>
              </a:prstGeom>
              <a:solidFill>
                <a:srgbClr val="FFCC00"/>
              </a:solidFill>
              <a:ln w="9525">
                <a:noFill/>
                <a:round/>
                <a:headEnd/>
                <a:tailEnd/>
              </a:ln>
            </p:spPr>
            <p:txBody>
              <a:bodyPr anchor="ctr"/>
              <a:lstStyle/>
              <a:p>
                <a:pPr latinLnBrk="1"/>
                <a:r>
                  <a:rPr lang="ja-JP" altLang="en-US" sz="1400">
                    <a:solidFill>
                      <a:schemeClr val="tx2"/>
                    </a:solidFill>
                    <a:latin typeface="HGP創英角ｺﾞｼｯｸUB" pitchFamily="50" charset="-128"/>
                    <a:ea typeface="HGP創英角ｺﾞｼｯｸUB" pitchFamily="50" charset="-128"/>
                  </a:rPr>
                  <a:t>トップダウン</a:t>
                </a:r>
              </a:p>
              <a:p>
                <a:pPr latinLnBrk="1"/>
                <a:r>
                  <a:rPr lang="ja-JP" altLang="en-US" sz="1400">
                    <a:solidFill>
                      <a:schemeClr val="tx2"/>
                    </a:solidFill>
                    <a:latin typeface="HGP創英角ｺﾞｼｯｸUB" pitchFamily="50" charset="-128"/>
                    <a:ea typeface="HGP創英角ｺﾞｼｯｸUB" pitchFamily="50" charset="-128"/>
                  </a:rPr>
                  <a:t>アプローチ</a:t>
                </a:r>
              </a:p>
            </p:txBody>
          </p:sp>
        </p:grpSp>
      </p:grpSp>
      <p:sp>
        <p:nvSpPr>
          <p:cNvPr id="1031" name="Text Box 4"/>
          <p:cNvSpPr txBox="1">
            <a:spLocks noChangeArrowheads="1"/>
          </p:cNvSpPr>
          <p:nvPr/>
        </p:nvSpPr>
        <p:spPr bwMode="auto">
          <a:xfrm>
            <a:off x="466725" y="836613"/>
            <a:ext cx="8137525" cy="833437"/>
          </a:xfrm>
          <a:prstGeom prst="rect">
            <a:avLst/>
          </a:prstGeom>
          <a:noFill/>
          <a:ln w="12700" algn="ctr">
            <a:noFill/>
            <a:miter lim="800000"/>
            <a:headEnd/>
            <a:tailEnd/>
          </a:ln>
        </p:spPr>
        <p:txBody>
          <a:bodyPr lIns="90000" tIns="46800" rIns="90000" bIns="46800">
            <a:spAutoFit/>
          </a:bodyPr>
          <a:lstStyle/>
          <a:p>
            <a:pPr>
              <a:lnSpc>
                <a:spcPct val="150000"/>
              </a:lnSpc>
              <a:buClr>
                <a:schemeClr val="tx1"/>
              </a:buClr>
            </a:pPr>
            <a:r>
              <a:rPr lang="ja-JP" altLang="en-US" sz="1600">
                <a:latin typeface="HGP創英角ｺﾞｼｯｸUB" pitchFamily="50" charset="-128"/>
                <a:ea typeface="HGP創英角ｺﾞｼｯｸUB" pitchFamily="50" charset="-128"/>
              </a:rPr>
              <a:t>記録しているデータベース全体の状況、アクセスしているセッション、詳細な</a:t>
            </a:r>
            <a:r>
              <a:rPr lang="en-US" altLang="ja-JP" sz="1600">
                <a:latin typeface="HGP創英角ｺﾞｼｯｸUB" pitchFamily="50" charset="-128"/>
                <a:ea typeface="HGP創英角ｺﾞｼｯｸUB" pitchFamily="50" charset="-128"/>
              </a:rPr>
              <a:t>SQL</a:t>
            </a:r>
            <a:r>
              <a:rPr lang="ja-JP" altLang="en-US" sz="1600">
                <a:latin typeface="HGP創英角ｺﾞｼｯｸUB" pitchFamily="50" charset="-128"/>
                <a:ea typeface="HGP創英角ｺﾞｼｯｸUB" pitchFamily="50" charset="-128"/>
              </a:rPr>
              <a:t>を情報としてリンク。クリック操作で段階的にドリルダウンをするような感覚で動きを追っていくことが出来ます。</a:t>
            </a:r>
            <a:endParaRPr lang="ja-JP" altLang="en-US" sz="1600">
              <a:latin typeface="HGP創英角ｺﾞｼｯｸUB" pitchFamily="50" charset="-128"/>
              <a:ea typeface="HGP創英角ｺﾞｼｯｸUB" pitchFamily="50" charset="-128"/>
              <a:sym typeface="Wingdings" pitchFamily="2" charset="2"/>
            </a:endParaRPr>
          </a:p>
        </p:txBody>
      </p:sp>
      <p:sp>
        <p:nvSpPr>
          <p:cNvPr id="1032" name="Text Box 4"/>
          <p:cNvSpPr txBox="1">
            <a:spLocks noChangeArrowheads="1"/>
          </p:cNvSpPr>
          <p:nvPr/>
        </p:nvSpPr>
        <p:spPr bwMode="auto">
          <a:xfrm>
            <a:off x="5797550" y="4089400"/>
            <a:ext cx="2879725" cy="1873250"/>
          </a:xfrm>
          <a:prstGeom prst="rect">
            <a:avLst/>
          </a:prstGeom>
          <a:noFill/>
          <a:ln w="12700" cap="rnd" algn="ctr">
            <a:solidFill>
              <a:srgbClr val="C0C0C0"/>
            </a:solidFill>
            <a:prstDash val="sysDot"/>
            <a:miter lim="800000"/>
            <a:headEnd/>
            <a:tailEnd/>
          </a:ln>
        </p:spPr>
        <p:txBody>
          <a:bodyPr lIns="90000" tIns="46800" rIns="90000" bIns="46800"/>
          <a:lstStyle/>
          <a:p>
            <a:pPr>
              <a:lnSpc>
                <a:spcPct val="150000"/>
              </a:lnSpc>
              <a:buClr>
                <a:schemeClr val="tx1"/>
              </a:buClr>
            </a:pPr>
            <a:r>
              <a:rPr lang="ja-JP" altLang="en-US" sz="1400">
                <a:latin typeface="HGP創英角ｺﾞｼｯｸUB" pitchFamily="50" charset="-128"/>
                <a:ea typeface="HGP創英角ｺﾞｼｯｸUB" pitchFamily="50" charset="-128"/>
              </a:rPr>
              <a:t>　</a:t>
            </a:r>
          </a:p>
          <a:p>
            <a:pPr>
              <a:lnSpc>
                <a:spcPct val="150000"/>
              </a:lnSpc>
              <a:buClr>
                <a:schemeClr val="tx1"/>
              </a:buClr>
            </a:pPr>
            <a:r>
              <a:rPr lang="ja-JP" altLang="en-US" sz="1400">
                <a:latin typeface="HGP創英角ｺﾞｼｯｸUB" pitchFamily="50" charset="-128"/>
                <a:ea typeface="HGP創英角ｺﾞｼｯｸUB" pitchFamily="50" charset="-128"/>
              </a:rPr>
              <a:t>セッション情報を網羅的に記録・参照できるツールは少なく、</a:t>
            </a:r>
            <a:r>
              <a:rPr lang="en-US" altLang="ja-JP" sz="1400">
                <a:latin typeface="HGP創英角ｺﾞｼｯｸUB" pitchFamily="50" charset="-128"/>
                <a:ea typeface="HGP創英角ｺﾞｼｯｸUB" pitchFamily="50" charset="-128"/>
              </a:rPr>
              <a:t>MaxGauge</a:t>
            </a:r>
            <a:r>
              <a:rPr lang="ja-JP" altLang="en-US" sz="1400">
                <a:latin typeface="HGP創英角ｺﾞｼｯｸUB" pitchFamily="50" charset="-128"/>
                <a:ea typeface="HGP創英角ｺﾞｼｯｸUB" pitchFamily="50" charset="-128"/>
              </a:rPr>
              <a:t>と同様の追跡は難しい。</a:t>
            </a:r>
            <a:endParaRPr lang="ja-JP" altLang="en-US" sz="1400">
              <a:latin typeface="HGP創英角ｺﾞｼｯｸUB" pitchFamily="50" charset="-128"/>
              <a:ea typeface="HGP創英角ｺﾞｼｯｸUB" pitchFamily="50" charset="-128"/>
              <a:sym typeface="Wingdings" pitchFamily="2" charset="2"/>
            </a:endParaRPr>
          </a:p>
        </p:txBody>
      </p:sp>
      <p:graphicFrame>
        <p:nvGraphicFramePr>
          <p:cNvPr id="1026" name="Object 25"/>
          <p:cNvGraphicFramePr>
            <a:graphicFrameLocks noChangeAspect="1"/>
          </p:cNvGraphicFramePr>
          <p:nvPr/>
        </p:nvGraphicFramePr>
        <p:xfrm>
          <a:off x="5922963" y="4017963"/>
          <a:ext cx="304800" cy="304800"/>
        </p:xfrm>
        <a:graphic>
          <a:graphicData uri="http://schemas.openxmlformats.org/presentationml/2006/ole">
            <p:oleObj spid="_x0000_s1026" name="클립" r:id="rId6" imgW="190426" imgH="190426" progId="MS_ClipArt_Gallery.2">
              <p:embed/>
            </p:oleObj>
          </a:graphicData>
        </a:graphic>
      </p:graphicFrame>
      <p:graphicFrame>
        <p:nvGraphicFramePr>
          <p:cNvPr id="1027" name="Object 26"/>
          <p:cNvGraphicFramePr>
            <a:graphicFrameLocks noChangeAspect="1"/>
          </p:cNvGraphicFramePr>
          <p:nvPr/>
        </p:nvGraphicFramePr>
        <p:xfrm>
          <a:off x="8443913" y="4017963"/>
          <a:ext cx="304800" cy="304800"/>
        </p:xfrm>
        <a:graphic>
          <a:graphicData uri="http://schemas.openxmlformats.org/presentationml/2006/ole">
            <p:oleObj spid="_x0000_s1027" name="클립" r:id="rId7" imgW="190426" imgH="190426" progId="MS_ClipArt_Gallery.2">
              <p:embed/>
            </p:oleObj>
          </a:graphicData>
        </a:graphic>
      </p:graphicFrame>
      <p:graphicFrame>
        <p:nvGraphicFramePr>
          <p:cNvPr id="1028" name="Object 27"/>
          <p:cNvGraphicFramePr>
            <a:graphicFrameLocks noChangeAspect="1"/>
          </p:cNvGraphicFramePr>
          <p:nvPr/>
        </p:nvGraphicFramePr>
        <p:xfrm>
          <a:off x="5940425" y="5584825"/>
          <a:ext cx="304800" cy="304800"/>
        </p:xfrm>
        <a:graphic>
          <a:graphicData uri="http://schemas.openxmlformats.org/presentationml/2006/ole">
            <p:oleObj spid="_x0000_s1028" name="클립" r:id="rId8" imgW="190426" imgH="190426" progId="MS_ClipArt_Gallery.2">
              <p:embed/>
            </p:oleObj>
          </a:graphicData>
        </a:graphic>
      </p:graphicFrame>
      <p:graphicFrame>
        <p:nvGraphicFramePr>
          <p:cNvPr id="1029" name="Object 28"/>
          <p:cNvGraphicFramePr>
            <a:graphicFrameLocks noChangeAspect="1"/>
          </p:cNvGraphicFramePr>
          <p:nvPr/>
        </p:nvGraphicFramePr>
        <p:xfrm>
          <a:off x="8443913" y="5584825"/>
          <a:ext cx="304800" cy="304800"/>
        </p:xfrm>
        <a:graphic>
          <a:graphicData uri="http://schemas.openxmlformats.org/presentationml/2006/ole">
            <p:oleObj spid="_x0000_s1029" name="클립" r:id="rId9" imgW="190426" imgH="190426" progId="MS_ClipArt_Gallery.2">
              <p:embed/>
            </p:oleObj>
          </a:graphicData>
        </a:graphic>
      </p:graphicFrame>
      <p:sp>
        <p:nvSpPr>
          <p:cNvPr id="1033"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障害解析の事例</a:t>
            </a:r>
            <a:endParaRPr lang="ja-JP" altLang="en-US" sz="1600">
              <a:solidFill>
                <a:schemeClr val="tx2"/>
              </a:solidFill>
              <a:latin typeface="HGP創英角ｺﾞｼｯｸUB" pitchFamily="50" charset="-128"/>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611188" y="1643063"/>
            <a:ext cx="7747000" cy="4237037"/>
          </a:xfrm>
          <a:prstGeom prst="rect">
            <a:avLst/>
          </a:prstGeom>
          <a:noFill/>
          <a:ln w="12700" algn="ctr">
            <a:noFill/>
            <a:miter lim="800000"/>
            <a:headEnd/>
            <a:tailEnd/>
          </a:ln>
          <a:effectLst>
            <a:prstShdw prst="shdw17" dist="17961" dir="2700000">
              <a:srgbClr val="94958E"/>
            </a:prstShdw>
          </a:effectLst>
        </p:spPr>
        <p:txBody>
          <a:bodyPr lIns="90000" tIns="46800" rIns="90000" bIns="46800">
            <a:spAutoFit/>
          </a:bodyPr>
          <a:lstStyle/>
          <a:p>
            <a:pPr>
              <a:lnSpc>
                <a:spcPts val="1900"/>
              </a:lnSpc>
            </a:pPr>
            <a:r>
              <a:rPr lang="en-US" altLang="ja-JP" sz="1600">
                <a:latin typeface="HGP創英角ｺﾞｼｯｸUB" pitchFamily="50" charset="-128"/>
                <a:ea typeface="HGP創英角ｺﾞｼｯｸUB" pitchFamily="50" charset="-128"/>
              </a:rPr>
              <a:t>【</a:t>
            </a:r>
            <a:r>
              <a:rPr lang="ja-JP" altLang="en-US" sz="1600">
                <a:latin typeface="HGP創英角ｺﾞｼｯｸUB" pitchFamily="50" charset="-128"/>
                <a:ea typeface="HGP創英角ｺﾞｼｯｸUB" pitchFamily="50" charset="-128"/>
              </a:rPr>
              <a:t>事象</a:t>
            </a:r>
            <a:r>
              <a:rPr lang="en-US" altLang="ja-JP" sz="1600">
                <a:latin typeface="HGP創英角ｺﾞｼｯｸUB" pitchFamily="50" charset="-128"/>
                <a:ea typeface="HGP創英角ｺﾞｼｯｸUB" pitchFamily="50" charset="-128"/>
              </a:rPr>
              <a:t>】</a:t>
            </a:r>
          </a:p>
          <a:p>
            <a:pPr lvl="1">
              <a:lnSpc>
                <a:spcPts val="1900"/>
              </a:lnSpc>
            </a:pPr>
            <a:r>
              <a:rPr lang="en-US" altLang="ja-JP" sz="1400">
                <a:latin typeface="HGP創英角ｺﾞｼｯｸUB" pitchFamily="50" charset="-128"/>
                <a:ea typeface="HGP創英角ｺﾞｼｯｸUB" pitchFamily="50" charset="-128"/>
              </a:rPr>
              <a:t>RAC</a:t>
            </a:r>
            <a:r>
              <a:rPr lang="ja-JP" altLang="en-US" sz="1400">
                <a:latin typeface="HGP創英角ｺﾞｼｯｸUB" pitchFamily="50" charset="-128"/>
                <a:ea typeface="HGP創英角ｺﾞｼｯｸUB" pitchFamily="50" charset="-128"/>
              </a:rPr>
              <a:t>環境において、突然</a:t>
            </a:r>
            <a:r>
              <a:rPr lang="en-US" altLang="ja-JP" sz="1400">
                <a:latin typeface="HGP創英角ｺﾞｼｯｸUB" pitchFamily="50" charset="-128"/>
                <a:ea typeface="HGP創英角ｺﾞｼｯｸUB" pitchFamily="50" charset="-128"/>
              </a:rPr>
              <a:t>Oracle</a:t>
            </a:r>
            <a:r>
              <a:rPr lang="ja-JP" altLang="en-US" sz="1400">
                <a:latin typeface="HGP創英角ｺﾞｼｯｸUB" pitchFamily="50" charset="-128"/>
                <a:ea typeface="HGP創英角ｺﾞｼｯｸUB" pitchFamily="50" charset="-128"/>
              </a:rPr>
              <a:t>クラスタウェアが、データベース停止状況であると判断し、データベースの再起動をかけてしまっていた。</a:t>
            </a:r>
          </a:p>
          <a:p>
            <a:pPr lvl="1">
              <a:lnSpc>
                <a:spcPts val="1900"/>
              </a:lnSpc>
            </a:pPr>
            <a:endParaRPr lang="ja-JP" altLang="en-US" sz="1400">
              <a:latin typeface="HGP創英角ｺﾞｼｯｸUB" pitchFamily="50" charset="-128"/>
              <a:ea typeface="HGP創英角ｺﾞｼｯｸUB" pitchFamily="50" charset="-128"/>
            </a:endParaRPr>
          </a:p>
          <a:p>
            <a:pPr>
              <a:lnSpc>
                <a:spcPts val="1900"/>
              </a:lnSpc>
            </a:pPr>
            <a:r>
              <a:rPr lang="en-US" altLang="ja-JP" sz="1600">
                <a:latin typeface="HGP創英角ｺﾞｼｯｸUB" pitchFamily="50" charset="-128"/>
                <a:ea typeface="HGP創英角ｺﾞｼｯｸUB" pitchFamily="50" charset="-128"/>
              </a:rPr>
              <a:t>【</a:t>
            </a:r>
            <a:r>
              <a:rPr lang="ja-JP" altLang="en-US" sz="1600">
                <a:latin typeface="HGP創英角ｺﾞｼｯｸUB" pitchFamily="50" charset="-128"/>
                <a:ea typeface="HGP創英角ｺﾞｼｯｸUB" pitchFamily="50" charset="-128"/>
              </a:rPr>
              <a:t>解決策</a:t>
            </a:r>
            <a:r>
              <a:rPr lang="en-US" altLang="ja-JP" sz="1600">
                <a:latin typeface="HGP創英角ｺﾞｼｯｸUB" pitchFamily="50" charset="-128"/>
                <a:ea typeface="HGP創英角ｺﾞｼｯｸUB" pitchFamily="50" charset="-128"/>
              </a:rPr>
              <a:t>】</a:t>
            </a:r>
          </a:p>
          <a:p>
            <a:pPr lvl="1">
              <a:lnSpc>
                <a:spcPts val="1900"/>
              </a:lnSpc>
            </a:pPr>
            <a:r>
              <a:rPr lang="en-US" altLang="ja-JP" sz="1400">
                <a:latin typeface="HGP創英角ｺﾞｼｯｸUB" pitchFamily="50" charset="-128"/>
                <a:ea typeface="HGP創英角ｺﾞｼｯｸUB" pitchFamily="50" charset="-128"/>
              </a:rPr>
              <a:t>MaxGauge</a:t>
            </a:r>
            <a:r>
              <a:rPr lang="ja-JP" altLang="en-US" sz="1400">
                <a:latin typeface="HGP創英角ｺﾞｼｯｸUB" pitchFamily="50" charset="-128"/>
                <a:ea typeface="HGP創英角ｺﾞｼｯｸUB" pitchFamily="50" charset="-128"/>
              </a:rPr>
              <a:t>のログより、再起動時点でのデータベース内処理状況より、同一ブロックへの大量な「</a:t>
            </a:r>
            <a:r>
              <a:rPr lang="en-US" altLang="ja-JP" sz="1400">
                <a:latin typeface="HGP創英角ｺﾞｼｯｸUB" pitchFamily="50" charset="-128"/>
                <a:ea typeface="HGP創英角ｺﾞｼｯｸUB" pitchFamily="50" charset="-128"/>
              </a:rPr>
              <a:t>DELETE</a:t>
            </a:r>
            <a:r>
              <a:rPr lang="ja-JP" altLang="en-US" sz="1400">
                <a:latin typeface="HGP創英角ｺﾞｼｯｸUB" pitchFamily="50" charset="-128"/>
                <a:ea typeface="HGP創英角ｺﾞｼｯｸUB" pitchFamily="50" charset="-128"/>
              </a:rPr>
              <a:t>」、「</a:t>
            </a:r>
            <a:r>
              <a:rPr lang="en-US" altLang="ja-JP" sz="1400">
                <a:latin typeface="HGP創英角ｺﾞｼｯｸUB" pitchFamily="50" charset="-128"/>
                <a:ea typeface="HGP創英角ｺﾞｼｯｸUB" pitchFamily="50" charset="-128"/>
              </a:rPr>
              <a:t>INSERT</a:t>
            </a:r>
            <a:r>
              <a:rPr lang="ja-JP" altLang="en-US" sz="1400">
                <a:latin typeface="HGP創英角ｺﾞｼｯｸUB" pitchFamily="50" charset="-128"/>
                <a:ea typeface="HGP創英角ｺﾞｼｯｸUB" pitchFamily="50" charset="-128"/>
              </a:rPr>
              <a:t>」処理が</a:t>
            </a:r>
            <a:r>
              <a:rPr lang="en-US" altLang="ja-JP" sz="1400">
                <a:latin typeface="HGP創英角ｺﾞｼｯｸUB" pitchFamily="50" charset="-128"/>
                <a:ea typeface="HGP創英角ｺﾞｼｯｸUB" pitchFamily="50" charset="-128"/>
              </a:rPr>
              <a:t>CPU</a:t>
            </a:r>
            <a:r>
              <a:rPr lang="ja-JP" altLang="en-US" sz="1400">
                <a:latin typeface="HGP創英角ｺﾞｼｯｸUB" pitchFamily="50" charset="-128"/>
                <a:ea typeface="HGP創英角ｺﾞｼｯｸUB" pitchFamily="50" charset="-128"/>
              </a:rPr>
              <a:t>を</a:t>
            </a:r>
            <a:r>
              <a:rPr lang="en-US" altLang="ja-JP" sz="1400">
                <a:latin typeface="HGP創英角ｺﾞｼｯｸUB" pitchFamily="50" charset="-128"/>
                <a:ea typeface="HGP創英角ｺﾞｼｯｸUB" pitchFamily="50" charset="-128"/>
              </a:rPr>
              <a:t>100%</a:t>
            </a:r>
            <a:r>
              <a:rPr lang="ja-JP" altLang="en-US" sz="1400">
                <a:latin typeface="HGP創英角ｺﾞｼｯｸUB" pitchFamily="50" charset="-128"/>
                <a:ea typeface="HGP創英角ｺﾞｼｯｸUB" pitchFamily="50" charset="-128"/>
              </a:rPr>
              <a:t>を使い切って、滞留が急増していることを確認。 そのため、「システムが</a:t>
            </a:r>
            <a:r>
              <a:rPr lang="ja-JP" altLang="en-US" sz="1400">
                <a:solidFill>
                  <a:schemeClr val="tx2"/>
                </a:solidFill>
                <a:latin typeface="HGP創英角ｺﾞｼｯｸUB" pitchFamily="50" charset="-128"/>
                <a:ea typeface="HGP創英角ｺﾞｼｯｸUB" pitchFamily="50" charset="-128"/>
              </a:rPr>
              <a:t>過負荷状態</a:t>
            </a:r>
            <a:r>
              <a:rPr lang="ja-JP" altLang="en-US" sz="1400">
                <a:latin typeface="HGP創英角ｺﾞｼｯｸUB" pitchFamily="50" charset="-128"/>
                <a:ea typeface="HGP創英角ｺﾞｼｯｸUB" pitchFamily="50" charset="-128"/>
              </a:rPr>
              <a:t> → </a:t>
            </a:r>
            <a:r>
              <a:rPr lang="en-US" altLang="ja-JP" sz="1400">
                <a:latin typeface="HGP創英角ｺﾞｼｯｸUB" pitchFamily="50" charset="-128"/>
                <a:ea typeface="HGP創英角ｺﾞｼｯｸUB" pitchFamily="50" charset="-128"/>
              </a:rPr>
              <a:t>Oracle</a:t>
            </a:r>
            <a:r>
              <a:rPr lang="ja-JP" altLang="en-US" sz="1400">
                <a:latin typeface="HGP創英角ｺﾞｼｯｸUB" pitchFamily="50" charset="-128"/>
                <a:ea typeface="HGP創英角ｺﾞｼｯｸUB" pitchFamily="50" charset="-128"/>
              </a:rPr>
              <a:t>クラスタウェアの処理（</a:t>
            </a:r>
            <a:r>
              <a:rPr lang="ja-JP" altLang="en-US" sz="1400">
                <a:solidFill>
                  <a:schemeClr val="tx2"/>
                </a:solidFill>
                <a:latin typeface="HGP創英角ｺﾞｼｯｸUB" pitchFamily="50" charset="-128"/>
                <a:ea typeface="HGP創英角ｺﾞｼｯｸUB" pitchFamily="50" charset="-128"/>
              </a:rPr>
              <a:t>ハートビート送信</a:t>
            </a:r>
            <a:r>
              <a:rPr lang="ja-JP" altLang="en-US" sz="1400">
                <a:latin typeface="HGP創英角ｺﾞｼｯｸUB" pitchFamily="50" charset="-128"/>
                <a:ea typeface="HGP創英角ｺﾞｼｯｸUB" pitchFamily="50" charset="-128"/>
              </a:rPr>
              <a:t>）が完了出来ない→データベース停止</a:t>
            </a:r>
            <a:r>
              <a:rPr lang="en-US" altLang="ja-JP" sz="1400">
                <a:latin typeface="HGP創英角ｺﾞｼｯｸUB" pitchFamily="50" charset="-128"/>
                <a:ea typeface="HGP創英角ｺﾞｼｯｸUB" pitchFamily="50" charset="-128"/>
              </a:rPr>
              <a:t>(</a:t>
            </a:r>
            <a:r>
              <a:rPr lang="ja-JP" altLang="en-US" sz="1400">
                <a:latin typeface="HGP創英角ｺﾞｼｯｸUB" pitchFamily="50" charset="-128"/>
                <a:ea typeface="HGP創英角ｺﾞｼｯｸUB" pitchFamily="50" charset="-128"/>
              </a:rPr>
              <a:t>ハング</a:t>
            </a:r>
            <a:r>
              <a:rPr lang="en-US" altLang="ja-JP" sz="1400">
                <a:latin typeface="HGP創英角ｺﾞｼｯｸUB" pitchFamily="50" charset="-128"/>
                <a:ea typeface="HGP創英角ｺﾞｼｯｸUB" pitchFamily="50" charset="-128"/>
              </a:rPr>
              <a:t>)</a:t>
            </a:r>
            <a:r>
              <a:rPr lang="ja-JP" altLang="en-US" sz="1400">
                <a:latin typeface="HGP創英角ｺﾞｼｯｸUB" pitchFamily="50" charset="-128"/>
                <a:ea typeface="HGP創英角ｺﾞｼｯｸUB" pitchFamily="50" charset="-128"/>
              </a:rPr>
              <a:t>と認識→</a:t>
            </a:r>
            <a:r>
              <a:rPr lang="en-US" altLang="ja-JP" sz="1400">
                <a:latin typeface="HGP創英角ｺﾞｼｯｸUB" pitchFamily="50" charset="-128"/>
                <a:ea typeface="HGP創英角ｺﾞｼｯｸUB" pitchFamily="50" charset="-128"/>
              </a:rPr>
              <a:t>OS</a:t>
            </a:r>
            <a:r>
              <a:rPr lang="ja-JP" altLang="en-US" sz="1400">
                <a:latin typeface="HGP創英角ｺﾞｼｯｸUB" pitchFamily="50" charset="-128"/>
                <a:ea typeface="HGP創英角ｺﾞｼｯｸUB" pitchFamily="50" charset="-128"/>
              </a:rPr>
              <a:t>再起動」発生。対象</a:t>
            </a:r>
            <a:r>
              <a:rPr lang="en-US" altLang="ja-JP" sz="1400">
                <a:latin typeface="HGP創英角ｺﾞｼｯｸUB" pitchFamily="50" charset="-128"/>
                <a:ea typeface="HGP創英角ｺﾞｼｯｸUB" pitchFamily="50" charset="-128"/>
              </a:rPr>
              <a:t>SQL</a:t>
            </a:r>
            <a:r>
              <a:rPr lang="ja-JP" altLang="en-US" sz="1400">
                <a:latin typeface="HGP創英角ｺﾞｼｯｸUB" pitchFamily="50" charset="-128"/>
                <a:ea typeface="HGP創英角ｺﾞｼｯｸUB" pitchFamily="50" charset="-128"/>
              </a:rPr>
              <a:t>のチューニングにより、データベース負荷を軽減。 データベース再起動の事象の発生を抑えた。</a:t>
            </a:r>
          </a:p>
          <a:p>
            <a:pPr lvl="1">
              <a:lnSpc>
                <a:spcPts val="1900"/>
              </a:lnSpc>
            </a:pPr>
            <a:endParaRPr lang="ja-JP" altLang="en-US" sz="1400">
              <a:latin typeface="HGP創英角ｺﾞｼｯｸUB" pitchFamily="50" charset="-128"/>
              <a:ea typeface="HGP創英角ｺﾞｼｯｸUB" pitchFamily="50" charset="-128"/>
            </a:endParaRPr>
          </a:p>
          <a:p>
            <a:pPr>
              <a:lnSpc>
                <a:spcPts val="1900"/>
              </a:lnSpc>
            </a:pPr>
            <a:r>
              <a:rPr lang="en-US" altLang="ja-JP" sz="1600">
                <a:latin typeface="HGP創英角ｺﾞｼｯｸUB" pitchFamily="50" charset="-128"/>
                <a:ea typeface="HGP創英角ｺﾞｼｯｸUB" pitchFamily="50" charset="-128"/>
              </a:rPr>
              <a:t>【</a:t>
            </a:r>
            <a:r>
              <a:rPr lang="ja-JP" altLang="en-US" sz="1600">
                <a:latin typeface="HGP創英角ｺﾞｼｯｸUB" pitchFamily="50" charset="-128"/>
                <a:ea typeface="HGP創英角ｺﾞｼｯｸUB" pitchFamily="50" charset="-128"/>
              </a:rPr>
              <a:t>効果</a:t>
            </a:r>
            <a:r>
              <a:rPr lang="en-US" altLang="ja-JP" sz="1600">
                <a:latin typeface="HGP創英角ｺﾞｼｯｸUB" pitchFamily="50" charset="-128"/>
                <a:ea typeface="HGP創英角ｺﾞｼｯｸUB" pitchFamily="50" charset="-128"/>
              </a:rPr>
              <a:t>】</a:t>
            </a:r>
          </a:p>
          <a:p>
            <a:pPr lvl="1">
              <a:lnSpc>
                <a:spcPts val="1900"/>
              </a:lnSpc>
            </a:pPr>
            <a:r>
              <a:rPr lang="en-US" altLang="ja-JP" sz="1400">
                <a:latin typeface="HGP創英角ｺﾞｼｯｸUB" pitchFamily="50" charset="-128"/>
                <a:ea typeface="HGP創英角ｺﾞｼｯｸUB" pitchFamily="50" charset="-128"/>
              </a:rPr>
              <a:t>MaxGauge</a:t>
            </a:r>
            <a:r>
              <a:rPr lang="ja-JP" altLang="en-US" sz="1400">
                <a:latin typeface="HGP創英角ｺﾞｼｯｸUB" pitchFamily="50" charset="-128"/>
                <a:ea typeface="HGP創英角ｺﾞｼｯｸUB" pitchFamily="50" charset="-128"/>
              </a:rPr>
              <a:t>のログ調査以前、システム開発担当者、及び</a:t>
            </a:r>
            <a:r>
              <a:rPr lang="en-US" altLang="ja-JP" sz="1400">
                <a:latin typeface="HGP創英角ｺﾞｼｯｸUB" pitchFamily="50" charset="-128"/>
                <a:ea typeface="HGP創英角ｺﾞｼｯｸUB" pitchFamily="50" charset="-128"/>
              </a:rPr>
              <a:t>DBA</a:t>
            </a:r>
            <a:r>
              <a:rPr lang="ja-JP" altLang="en-US" sz="1400">
                <a:latin typeface="HGP創英角ｺﾞｼｯｸUB" pitchFamily="50" charset="-128"/>
                <a:ea typeface="HGP創英角ｺﾞｼｯｸUB" pitchFamily="50" charset="-128"/>
              </a:rPr>
              <a:t>担当にて原因調査を</a:t>
            </a:r>
            <a:r>
              <a:rPr lang="ja-JP" altLang="en-US" sz="1400">
                <a:solidFill>
                  <a:srgbClr val="FF0000"/>
                </a:solidFill>
                <a:latin typeface="HGP創英角ｺﾞｼｯｸUB" pitchFamily="50" charset="-128"/>
                <a:ea typeface="HGP創英角ｺﾞｼｯｸUB" pitchFamily="50" charset="-128"/>
              </a:rPr>
              <a:t>約２週間</a:t>
            </a:r>
            <a:r>
              <a:rPr lang="ja-JP" altLang="en-US" sz="1400">
                <a:latin typeface="HGP創英角ｺﾞｼｯｸUB" pitchFamily="50" charset="-128"/>
                <a:ea typeface="HGP創英角ｺﾞｼｯｸUB" pitchFamily="50" charset="-128"/>
              </a:rPr>
              <a:t>行っていたが、原因がつかめなかった。</a:t>
            </a:r>
            <a:r>
              <a:rPr lang="en-US" altLang="ja-JP" sz="1400">
                <a:latin typeface="HGP創英角ｺﾞｼｯｸUB" pitchFamily="50" charset="-128"/>
                <a:ea typeface="HGP創英角ｺﾞｼｯｸUB" pitchFamily="50" charset="-128"/>
              </a:rPr>
              <a:t>MaxGauge</a:t>
            </a:r>
            <a:r>
              <a:rPr lang="ja-JP" altLang="en-US" sz="1400">
                <a:latin typeface="HGP創英角ｺﾞｼｯｸUB" pitchFamily="50" charset="-128"/>
                <a:ea typeface="HGP創英角ｺﾞｼｯｸUB" pitchFamily="50" charset="-128"/>
              </a:rPr>
              <a:t>のログの参照により、</a:t>
            </a:r>
            <a:r>
              <a:rPr lang="ja-JP" altLang="en-US" sz="1400">
                <a:solidFill>
                  <a:srgbClr val="FF0000"/>
                </a:solidFill>
                <a:latin typeface="HGP創英角ｺﾞｼｯｸUB" pitchFamily="50" charset="-128"/>
                <a:ea typeface="HGP創英角ｺﾞｼｯｸUB" pitchFamily="50" charset="-128"/>
              </a:rPr>
              <a:t>約</a:t>
            </a:r>
            <a:r>
              <a:rPr lang="en-US" altLang="ja-JP" sz="1400">
                <a:solidFill>
                  <a:srgbClr val="FF0000"/>
                </a:solidFill>
                <a:latin typeface="HGP創英角ｺﾞｼｯｸUB" pitchFamily="50" charset="-128"/>
                <a:ea typeface="HGP創英角ｺﾞｼｯｸUB" pitchFamily="50" charset="-128"/>
              </a:rPr>
              <a:t>2</a:t>
            </a:r>
            <a:r>
              <a:rPr lang="ja-JP" altLang="en-US" sz="1400">
                <a:solidFill>
                  <a:srgbClr val="FF0000"/>
                </a:solidFill>
                <a:latin typeface="HGP創英角ｺﾞｼｯｸUB" pitchFamily="50" charset="-128"/>
                <a:ea typeface="HGP創英角ｺﾞｼｯｸUB" pitchFamily="50" charset="-128"/>
              </a:rPr>
              <a:t>時間</a:t>
            </a:r>
            <a:r>
              <a:rPr lang="ja-JP" altLang="en-US" sz="1400">
                <a:latin typeface="HGP創英角ｺﾞｼｯｸUB" pitchFamily="50" charset="-128"/>
                <a:ea typeface="HGP創英角ｺﾞｼｯｸUB" pitchFamily="50" charset="-128"/>
              </a:rPr>
              <a:t>で障害時の状況の把握と対象</a:t>
            </a:r>
            <a:r>
              <a:rPr lang="en-US" altLang="ja-JP" sz="1400">
                <a:latin typeface="HGP創英角ｺﾞｼｯｸUB" pitchFamily="50" charset="-128"/>
                <a:ea typeface="HGP創英角ｺﾞｼｯｸUB" pitchFamily="50" charset="-128"/>
              </a:rPr>
              <a:t>SQL</a:t>
            </a:r>
            <a:r>
              <a:rPr lang="ja-JP" altLang="en-US" sz="1400">
                <a:latin typeface="HGP創英角ｺﾞｼｯｸUB" pitchFamily="50" charset="-128"/>
                <a:ea typeface="HGP創英角ｺﾞｼｯｸUB" pitchFamily="50" charset="-128"/>
              </a:rPr>
              <a:t>のピックアップを行い、顧客へレポート。</a:t>
            </a:r>
          </a:p>
          <a:p>
            <a:pPr lvl="1">
              <a:lnSpc>
                <a:spcPts val="1900"/>
              </a:lnSpc>
            </a:pPr>
            <a:r>
              <a:rPr lang="ja-JP" altLang="en-US" sz="1400">
                <a:latin typeface="HGP創英角ｺﾞｼｯｸUB" pitchFamily="50" charset="-128"/>
                <a:ea typeface="HGP創英角ｺﾞｼｯｸUB" pitchFamily="50" charset="-128"/>
              </a:rPr>
              <a:t>（クラスタウェアが、データベースを再起動させてしまう事象については、製品仕様の確認のため、オラクルサポート担当とのやり取りは継続）</a:t>
            </a:r>
          </a:p>
        </p:txBody>
      </p:sp>
      <p:sp>
        <p:nvSpPr>
          <p:cNvPr id="888836" name="AutoShape 4"/>
          <p:cNvSpPr>
            <a:spLocks noChangeArrowheads="1"/>
          </p:cNvSpPr>
          <p:nvPr/>
        </p:nvSpPr>
        <p:spPr bwMode="auto">
          <a:xfrm>
            <a:off x="466725" y="928688"/>
            <a:ext cx="8220075" cy="576262"/>
          </a:xfrm>
          <a:prstGeom prst="cube">
            <a:avLst>
              <a:gd name="adj" fmla="val 25000"/>
            </a:avLst>
          </a:prstGeom>
          <a:solidFill>
            <a:schemeClr val="hlink"/>
          </a:solidFill>
          <a:ln w="12700">
            <a:solidFill>
              <a:schemeClr val="hlink"/>
            </a:solidFill>
            <a:miter lim="800000"/>
            <a:headEnd/>
            <a:tailEnd/>
          </a:ln>
          <a:effectLst>
            <a:prstShdw prst="shdw17" dist="17961" dir="2700000">
              <a:schemeClr val="hlink">
                <a:gamma/>
                <a:shade val="60000"/>
                <a:invGamma/>
              </a:schemeClr>
            </a:prstShdw>
          </a:effectLst>
        </p:spPr>
        <p:txBody>
          <a:bodyPr lIns="90000" tIns="46800" rIns="90000" bIns="46800" anchor="ctr"/>
          <a:lstStyle/>
          <a:p>
            <a:pPr>
              <a:defRPr/>
            </a:pPr>
            <a:r>
              <a:rPr lang="ja-JP" altLang="en-US" dirty="0">
                <a:latin typeface="Impact" pitchFamily="34" charset="0"/>
                <a:ea typeface="HGP創英角ｺﾞｼｯｸUB" pitchFamily="50" charset="-128"/>
              </a:rPr>
              <a:t>原因不明の（</a:t>
            </a:r>
            <a:r>
              <a:rPr lang="en-US" altLang="ja-JP" dirty="0">
                <a:latin typeface="Impact" pitchFamily="34" charset="0"/>
                <a:ea typeface="HGP創英角ｺﾞｼｯｸUB" pitchFamily="50" charset="-128"/>
              </a:rPr>
              <a:t>OS</a:t>
            </a:r>
            <a:r>
              <a:rPr lang="ja-JP" altLang="en-US" dirty="0">
                <a:latin typeface="Impact" pitchFamily="34" charset="0"/>
                <a:ea typeface="HGP創英角ｺﾞｼｯｸUB" pitchFamily="50" charset="-128"/>
              </a:rPr>
              <a:t>）データベース再起動問題の解決　（原因トリガーの追跡と対応）</a:t>
            </a:r>
          </a:p>
        </p:txBody>
      </p:sp>
      <p:sp>
        <p:nvSpPr>
          <p:cNvPr id="46084"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障害解析の事例</a:t>
            </a:r>
            <a:endParaRPr lang="ja-JP" altLang="en-US" sz="1600">
              <a:solidFill>
                <a:schemeClr val="tx2"/>
              </a:solidFill>
              <a:latin typeface="HGP創英角ｺﾞｼｯｸUB" pitchFamily="50" charset="-128"/>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07988" y="766763"/>
            <a:ext cx="6035675" cy="425450"/>
          </a:xfrm>
          <a:prstGeom prst="rect">
            <a:avLst/>
          </a:prstGeom>
          <a:noFill/>
          <a:ln w="9525">
            <a:noFill/>
            <a:miter lim="800000"/>
            <a:headEnd/>
            <a:tailEnd/>
          </a:ln>
        </p:spPr>
        <p:txBody>
          <a:bodyPr wrap="none" anchor="ctr"/>
          <a:lstStyle/>
          <a:p>
            <a:pPr>
              <a:buFontTx/>
              <a:buBlip>
                <a:blip r:embed="rId3"/>
              </a:buBlip>
            </a:pPr>
            <a:r>
              <a:rPr lang="ja-JP" altLang="en-US" sz="1600">
                <a:solidFill>
                  <a:schemeClr val="tx2"/>
                </a:solidFill>
                <a:latin typeface="Arial Rounded MT Bold" pitchFamily="34" charset="0"/>
                <a:ea typeface="HGP創英角ｺﾞｼｯｸUB" pitchFamily="50" charset="-128"/>
              </a:rPr>
              <a:t> 現象</a:t>
            </a:r>
            <a:endParaRPr lang="en-US" altLang="ja-JP" sz="1600">
              <a:solidFill>
                <a:schemeClr val="tx2"/>
              </a:solidFill>
              <a:latin typeface="HGP創英角ｺﾞｼｯｸUB" pitchFamily="50" charset="-128"/>
              <a:ea typeface="HGP創英角ｺﾞｼｯｸUB" pitchFamily="50" charset="-128"/>
            </a:endParaRPr>
          </a:p>
        </p:txBody>
      </p:sp>
      <p:sp>
        <p:nvSpPr>
          <p:cNvPr id="47107" name="Rectangle 3"/>
          <p:cNvSpPr>
            <a:spLocks noChangeArrowheads="1"/>
          </p:cNvSpPr>
          <p:nvPr/>
        </p:nvSpPr>
        <p:spPr bwMode="auto">
          <a:xfrm>
            <a:off x="539750" y="1185863"/>
            <a:ext cx="8137525" cy="503237"/>
          </a:xfrm>
          <a:prstGeom prst="rect">
            <a:avLst/>
          </a:prstGeom>
          <a:solidFill>
            <a:schemeClr val="bg1"/>
          </a:solidFill>
          <a:ln w="9525" algn="ctr">
            <a:solidFill>
              <a:srgbClr val="FF0000"/>
            </a:solidFill>
            <a:miter lim="800000"/>
            <a:headEnd/>
            <a:tailEnd/>
          </a:ln>
        </p:spPr>
        <p:txBody>
          <a:bodyPr wrap="none" anchor="ctr"/>
          <a:lstStyle/>
          <a:p>
            <a:r>
              <a:rPr lang="en-US" altLang="ja-JP" sz="1000">
                <a:solidFill>
                  <a:schemeClr val="tx2"/>
                </a:solidFill>
                <a:latin typeface="HGP創英角ｺﾞｼｯｸUB" pitchFamily="50" charset="-128"/>
                <a:ea typeface="HGP創英角ｺﾞｼｯｸUB" pitchFamily="50" charset="-128"/>
              </a:rPr>
              <a:t>Oracle clsomon failed with fatal status 13.</a:t>
            </a:r>
          </a:p>
          <a:p>
            <a:r>
              <a:rPr lang="en-US" altLang="ja-JP" sz="1000">
                <a:solidFill>
                  <a:schemeClr val="tx2"/>
                </a:solidFill>
                <a:latin typeface="HGP創英角ｺﾞｼｯｸUB" pitchFamily="50" charset="-128"/>
                <a:ea typeface="HGP創英角ｺﾞｼｯｸUB" pitchFamily="50" charset="-128"/>
              </a:rPr>
              <a:t>Oracle CRS failure.  Rebooting for cluster integrity.</a:t>
            </a:r>
            <a:endParaRPr lang="ja-JP" altLang="en-US" sz="1000">
              <a:solidFill>
                <a:schemeClr val="tx2"/>
              </a:solidFill>
              <a:latin typeface="HGP創英角ｺﾞｼｯｸUB" pitchFamily="50" charset="-128"/>
              <a:ea typeface="HGP創英角ｺﾞｼｯｸUB" pitchFamily="50" charset="-128"/>
            </a:endParaRPr>
          </a:p>
        </p:txBody>
      </p:sp>
      <p:sp>
        <p:nvSpPr>
          <p:cNvPr id="47108" name="Rectangle 4"/>
          <p:cNvSpPr>
            <a:spLocks noChangeArrowheads="1"/>
          </p:cNvSpPr>
          <p:nvPr/>
        </p:nvSpPr>
        <p:spPr bwMode="auto">
          <a:xfrm>
            <a:off x="407988" y="1857375"/>
            <a:ext cx="6035675" cy="425450"/>
          </a:xfrm>
          <a:prstGeom prst="rect">
            <a:avLst/>
          </a:prstGeom>
          <a:noFill/>
          <a:ln w="9525">
            <a:noFill/>
            <a:miter lim="800000"/>
            <a:headEnd/>
            <a:tailEnd/>
          </a:ln>
        </p:spPr>
        <p:txBody>
          <a:bodyPr wrap="none" anchor="ctr"/>
          <a:lstStyle/>
          <a:p>
            <a:pPr>
              <a:buFontTx/>
              <a:buBlip>
                <a:blip r:embed="rId3"/>
              </a:buBlip>
            </a:pPr>
            <a:r>
              <a:rPr lang="ja-JP" altLang="en-US" sz="1600">
                <a:solidFill>
                  <a:schemeClr val="tx2"/>
                </a:solidFill>
                <a:latin typeface="Arial Rounded MT Bold" pitchFamily="34" charset="0"/>
                <a:ea typeface="HGP創英角ｺﾞｼｯｸUB" pitchFamily="50" charset="-128"/>
              </a:rPr>
              <a:t> システムレベル診断</a:t>
            </a:r>
            <a:r>
              <a:rPr lang="en-US" altLang="ja-JP" sz="1600">
                <a:solidFill>
                  <a:schemeClr val="tx2"/>
                </a:solidFill>
                <a:latin typeface="Arial Rounded MT Bold" pitchFamily="34" charset="0"/>
                <a:ea typeface="HGP創英角ｺﾞｼｯｸUB" pitchFamily="50" charset="-128"/>
              </a:rPr>
              <a:t>/</a:t>
            </a:r>
            <a:r>
              <a:rPr lang="ja-JP" altLang="en-US" sz="1600">
                <a:solidFill>
                  <a:schemeClr val="tx2"/>
                </a:solidFill>
                <a:latin typeface="Arial Rounded MT Bold" pitchFamily="34" charset="0"/>
                <a:ea typeface="HGP創英角ｺﾞｼｯｸUB" pitchFamily="50" charset="-128"/>
              </a:rPr>
              <a:t>分析</a:t>
            </a:r>
            <a:endParaRPr lang="ja-JP" altLang="en-US" sz="1600">
              <a:solidFill>
                <a:schemeClr val="tx2"/>
              </a:solidFill>
              <a:latin typeface="HGP創英角ｺﾞｼｯｸUB" pitchFamily="50" charset="-128"/>
              <a:ea typeface="HGP創英角ｺﾞｼｯｸUB" pitchFamily="50" charset="-128"/>
            </a:endParaRPr>
          </a:p>
        </p:txBody>
      </p:sp>
      <p:sp>
        <p:nvSpPr>
          <p:cNvPr id="47109" name="Rectangle 5"/>
          <p:cNvSpPr>
            <a:spLocks noChangeArrowheads="1"/>
          </p:cNvSpPr>
          <p:nvPr/>
        </p:nvSpPr>
        <p:spPr bwMode="auto">
          <a:xfrm>
            <a:off x="611188" y="4972050"/>
            <a:ext cx="7993062" cy="1008063"/>
          </a:xfrm>
          <a:prstGeom prst="rect">
            <a:avLst/>
          </a:prstGeom>
          <a:noFill/>
          <a:ln w="9525" algn="ctr">
            <a:noFill/>
            <a:miter lim="800000"/>
            <a:headEnd/>
            <a:tailEnd/>
          </a:ln>
        </p:spPr>
        <p:txBody>
          <a:bodyPr wrap="none"/>
          <a:lstStyle/>
          <a:p>
            <a:pPr>
              <a:lnSpc>
                <a:spcPct val="140000"/>
              </a:lnSpc>
            </a:pPr>
            <a:r>
              <a:rPr lang="ja-JP" altLang="en-US" sz="1400">
                <a:solidFill>
                  <a:schemeClr val="tx2"/>
                </a:solidFill>
                <a:latin typeface="HGP創英角ｺﾞｼｯｸUB" pitchFamily="50" charset="-128"/>
                <a:ea typeface="HGP創英角ｺﾞｼｯｸUB" pitchFamily="50" charset="-128"/>
              </a:rPr>
              <a:t>・１５：３０前後で、</a:t>
            </a:r>
            <a:r>
              <a:rPr lang="en-US" altLang="ja-JP" sz="1400">
                <a:solidFill>
                  <a:schemeClr val="tx2"/>
                </a:solidFill>
                <a:latin typeface="HGP創英角ｺﾞｼｯｸUB" pitchFamily="50" charset="-128"/>
                <a:ea typeface="HGP創英角ｺﾞｼｯｸUB" pitchFamily="50" charset="-128"/>
              </a:rPr>
              <a:t>CPU</a:t>
            </a:r>
            <a:r>
              <a:rPr lang="ja-JP" altLang="en-US" sz="1400">
                <a:solidFill>
                  <a:schemeClr val="tx2"/>
                </a:solidFill>
                <a:latin typeface="HGP創英角ｺﾞｼｯｸUB" pitchFamily="50" charset="-128"/>
                <a:ea typeface="HGP創英角ｺﾞｼｯｸUB" pitchFamily="50" charset="-128"/>
              </a:rPr>
              <a:t>使用率が１００％ほど使用されている。</a:t>
            </a:r>
          </a:p>
          <a:p>
            <a:pPr>
              <a:lnSpc>
                <a:spcPct val="140000"/>
              </a:lnSpc>
            </a:pPr>
            <a:r>
              <a:rPr lang="ja-JP" altLang="en-US" sz="1400">
                <a:solidFill>
                  <a:schemeClr val="tx2"/>
                </a:solidFill>
                <a:latin typeface="HGP創英角ｺﾞｼｯｸUB" pitchFamily="50" charset="-128"/>
                <a:ea typeface="HGP創英角ｺﾞｼｯｸUB" pitchFamily="50" charset="-128"/>
              </a:rPr>
              <a:t>・同時間帯で、アクティブセッションが３０前後から１５０まで急増した。</a:t>
            </a:r>
          </a:p>
          <a:p>
            <a:pPr>
              <a:lnSpc>
                <a:spcPct val="140000"/>
              </a:lnSpc>
            </a:pPr>
            <a:r>
              <a:rPr lang="ja-JP" altLang="en-US" sz="1400">
                <a:solidFill>
                  <a:schemeClr val="tx2"/>
                </a:solidFill>
                <a:latin typeface="HGP創英角ｺﾞｼｯｸUB" pitchFamily="50" charset="-128"/>
                <a:ea typeface="HGP創英角ｺﾞｼｯｸUB" pitchFamily="50" charset="-128"/>
              </a:rPr>
              <a:t>・同時間帯で、数秒程度の滞留が１００秒以上まで急増した。</a:t>
            </a:r>
          </a:p>
        </p:txBody>
      </p:sp>
      <p:pic>
        <p:nvPicPr>
          <p:cNvPr id="47110" name="Picture 6"/>
          <p:cNvPicPr>
            <a:picLocks noChangeAspect="1" noChangeArrowheads="1"/>
          </p:cNvPicPr>
          <p:nvPr/>
        </p:nvPicPr>
        <p:blipFill>
          <a:blip r:embed="rId4" cstate="print"/>
          <a:srcRect/>
          <a:stretch>
            <a:fillRect/>
          </a:stretch>
        </p:blipFill>
        <p:spPr bwMode="auto">
          <a:xfrm>
            <a:off x="539750" y="2214563"/>
            <a:ext cx="7610475" cy="2628900"/>
          </a:xfrm>
          <a:prstGeom prst="rect">
            <a:avLst/>
          </a:prstGeom>
          <a:noFill/>
          <a:ln w="9525" algn="ctr">
            <a:noFill/>
            <a:miter lim="800000"/>
            <a:headEnd/>
            <a:tailEnd/>
          </a:ln>
        </p:spPr>
      </p:pic>
      <p:sp>
        <p:nvSpPr>
          <p:cNvPr id="47111"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障害解析の事例</a:t>
            </a:r>
            <a:endParaRPr lang="ja-JP" altLang="en-US" sz="1600">
              <a:solidFill>
                <a:schemeClr val="tx2"/>
              </a:solidFill>
              <a:latin typeface="HGP創英角ｺﾞｼｯｸUB" pitchFamily="50" charset="-128"/>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07988" y="785813"/>
            <a:ext cx="6035675" cy="425450"/>
          </a:xfrm>
          <a:prstGeom prst="rect">
            <a:avLst/>
          </a:prstGeom>
          <a:noFill/>
          <a:ln w="9525">
            <a:noFill/>
            <a:miter lim="800000"/>
            <a:headEnd/>
            <a:tailEnd/>
          </a:ln>
        </p:spPr>
        <p:txBody>
          <a:bodyPr wrap="none" anchor="ctr"/>
          <a:lstStyle/>
          <a:p>
            <a:pPr>
              <a:buFontTx/>
              <a:buBlip>
                <a:blip r:embed="rId3"/>
              </a:buBlip>
            </a:pPr>
            <a:r>
              <a:rPr lang="ja-JP" altLang="en-US" sz="1600">
                <a:solidFill>
                  <a:schemeClr val="tx2"/>
                </a:solidFill>
                <a:latin typeface="HGP創英角ｺﾞｼｯｸUB" pitchFamily="50" charset="-128"/>
                <a:ea typeface="HGP創英角ｺﾞｼｯｸUB" pitchFamily="50" charset="-128"/>
              </a:rPr>
              <a:t> 特定（異常現象発生）時間帯の詳細分析</a:t>
            </a:r>
          </a:p>
        </p:txBody>
      </p:sp>
      <p:sp>
        <p:nvSpPr>
          <p:cNvPr id="48131" name="Rectangle 3"/>
          <p:cNvSpPr>
            <a:spLocks noChangeArrowheads="1"/>
          </p:cNvSpPr>
          <p:nvPr/>
        </p:nvSpPr>
        <p:spPr bwMode="auto">
          <a:xfrm>
            <a:off x="684213" y="4314825"/>
            <a:ext cx="4464050" cy="1008063"/>
          </a:xfrm>
          <a:prstGeom prst="rect">
            <a:avLst/>
          </a:prstGeom>
          <a:noFill/>
          <a:ln w="9525" algn="ctr">
            <a:noFill/>
            <a:miter lim="800000"/>
            <a:headEnd/>
            <a:tailEnd/>
          </a:ln>
        </p:spPr>
        <p:txBody>
          <a:bodyPr wrap="none"/>
          <a:lstStyle/>
          <a:p>
            <a:pPr>
              <a:lnSpc>
                <a:spcPct val="140000"/>
              </a:lnSpc>
            </a:pPr>
            <a:r>
              <a:rPr lang="ja-JP" altLang="en-US" sz="1400">
                <a:solidFill>
                  <a:schemeClr val="tx2"/>
                </a:solidFill>
                <a:latin typeface="HGP創英角ｺﾞｼｯｸUB" pitchFamily="50" charset="-128"/>
                <a:ea typeface="HGP創英角ｺﾞｼｯｸUB" pitchFamily="50" charset="-128"/>
              </a:rPr>
              <a:t>・「</a:t>
            </a:r>
            <a:r>
              <a:rPr lang="en-US" altLang="ja-JP" sz="1400">
                <a:solidFill>
                  <a:schemeClr val="tx2"/>
                </a:solidFill>
                <a:latin typeface="HGP創英角ｺﾞｼｯｸUB" pitchFamily="50" charset="-128"/>
                <a:ea typeface="HGP創英角ｺﾞｼｯｸUB" pitchFamily="50" charset="-128"/>
              </a:rPr>
              <a:t>15:20</a:t>
            </a:r>
            <a:r>
              <a:rPr lang="ja-JP" altLang="en-US" sz="1400">
                <a:solidFill>
                  <a:schemeClr val="tx2"/>
                </a:solidFill>
                <a:latin typeface="HGP創英角ｺﾞｼｯｸUB" pitchFamily="50" charset="-128"/>
                <a:ea typeface="HGP創英角ｺﾞｼｯｸUB" pitchFamily="50" charset="-128"/>
              </a:rPr>
              <a:t>～１５：３０」間で、接続数が「</a:t>
            </a:r>
            <a:r>
              <a:rPr lang="en-US" altLang="ja-JP" sz="1400">
                <a:solidFill>
                  <a:schemeClr val="tx2"/>
                </a:solidFill>
                <a:latin typeface="HGP創英角ｺﾞｼｯｸUB" pitchFamily="50" charset="-128"/>
                <a:ea typeface="HGP創英角ｺﾞｼｯｸUB" pitchFamily="50" charset="-128"/>
              </a:rPr>
              <a:t>411</a:t>
            </a:r>
            <a:r>
              <a:rPr lang="ja-JP" altLang="en-US" sz="1400">
                <a:solidFill>
                  <a:schemeClr val="tx2"/>
                </a:solidFill>
                <a:latin typeface="HGP創英角ｺﾞｼｯｸUB" pitchFamily="50" charset="-128"/>
                <a:ea typeface="HGP創英角ｺﾞｼｯｸUB" pitchFamily="50" charset="-128"/>
              </a:rPr>
              <a:t>→</a:t>
            </a:r>
            <a:r>
              <a:rPr lang="en-US" altLang="ja-JP" sz="1400">
                <a:solidFill>
                  <a:schemeClr val="tx2"/>
                </a:solidFill>
                <a:latin typeface="HGP創英角ｺﾞｼｯｸUB" pitchFamily="50" charset="-128"/>
                <a:ea typeface="HGP創英角ｺﾞｼｯｸUB" pitchFamily="50" charset="-128"/>
              </a:rPr>
              <a:t>432</a:t>
            </a:r>
            <a:r>
              <a:rPr lang="ja-JP" altLang="en-US" sz="1400">
                <a:solidFill>
                  <a:schemeClr val="tx2"/>
                </a:solidFill>
                <a:latin typeface="HGP創英角ｺﾞｼｯｸUB" pitchFamily="50" charset="-128"/>
                <a:ea typeface="HGP創英角ｺﾞｼｯｸUB" pitchFamily="50" charset="-128"/>
              </a:rPr>
              <a:t>」増加</a:t>
            </a:r>
          </a:p>
          <a:p>
            <a:pPr>
              <a:lnSpc>
                <a:spcPct val="140000"/>
              </a:lnSpc>
            </a:pPr>
            <a:r>
              <a:rPr lang="ja-JP" altLang="en-US" sz="1400">
                <a:solidFill>
                  <a:schemeClr val="tx2"/>
                </a:solidFill>
                <a:latin typeface="HGP創英角ｺﾞｼｯｸUB" pitchFamily="50" charset="-128"/>
                <a:ea typeface="HGP創英角ｺﾞｼｯｸUB" pitchFamily="50" charset="-128"/>
              </a:rPr>
              <a:t>・同時間帯で、アクティブセッションが「</a:t>
            </a:r>
            <a:r>
              <a:rPr lang="en-US" altLang="ja-JP" sz="1400">
                <a:solidFill>
                  <a:schemeClr val="tx2"/>
                </a:solidFill>
                <a:latin typeface="HGP創英角ｺﾞｼｯｸUB" pitchFamily="50" charset="-128"/>
                <a:ea typeface="HGP創英角ｺﾞｼｯｸUB" pitchFamily="50" charset="-128"/>
              </a:rPr>
              <a:t>30</a:t>
            </a:r>
            <a:r>
              <a:rPr lang="ja-JP" altLang="en-US" sz="1400">
                <a:solidFill>
                  <a:schemeClr val="tx2"/>
                </a:solidFill>
                <a:latin typeface="HGP創英角ｺﾞｼｯｸUB" pitchFamily="50" charset="-128"/>
                <a:ea typeface="HGP創英角ｺﾞｼｯｸUB" pitchFamily="50" charset="-128"/>
              </a:rPr>
              <a:t>→</a:t>
            </a:r>
            <a:r>
              <a:rPr lang="en-US" altLang="ja-JP" sz="1400">
                <a:solidFill>
                  <a:schemeClr val="tx2"/>
                </a:solidFill>
                <a:latin typeface="HGP創英角ｺﾞｼｯｸUB" pitchFamily="50" charset="-128"/>
                <a:ea typeface="HGP創英角ｺﾞｼｯｸUB" pitchFamily="50" charset="-128"/>
              </a:rPr>
              <a:t>153</a:t>
            </a:r>
            <a:r>
              <a:rPr lang="ja-JP" altLang="en-US" sz="1400">
                <a:solidFill>
                  <a:schemeClr val="tx2"/>
                </a:solidFill>
                <a:latin typeface="HGP創英角ｺﾞｼｯｸUB" pitchFamily="50" charset="-128"/>
                <a:ea typeface="HGP創英角ｺﾞｼｯｸUB" pitchFamily="50" charset="-128"/>
              </a:rPr>
              <a:t>」増加、</a:t>
            </a:r>
            <a:r>
              <a:rPr lang="en-US" altLang="ja-JP" sz="1400">
                <a:solidFill>
                  <a:schemeClr val="tx2"/>
                </a:solidFill>
                <a:latin typeface="HGP創英角ｺﾞｼｯｸUB" pitchFamily="50" charset="-128"/>
                <a:ea typeface="HGP創英角ｺﾞｼｯｸUB" pitchFamily="50" charset="-128"/>
              </a:rPr>
              <a:t>15:28</a:t>
            </a:r>
            <a:r>
              <a:rPr lang="ja-JP" altLang="en-US" sz="1400">
                <a:solidFill>
                  <a:schemeClr val="tx2"/>
                </a:solidFill>
                <a:latin typeface="HGP創英角ｺﾞｼｯｸUB" pitchFamily="50" charset="-128"/>
                <a:ea typeface="HGP創英角ｺﾞｼｯｸUB" pitchFamily="50" charset="-128"/>
              </a:rPr>
              <a:t>ピーク</a:t>
            </a:r>
          </a:p>
          <a:p>
            <a:pPr>
              <a:lnSpc>
                <a:spcPct val="140000"/>
              </a:lnSpc>
            </a:pPr>
            <a:r>
              <a:rPr lang="ja-JP" altLang="en-US" sz="1400">
                <a:solidFill>
                  <a:schemeClr val="tx2"/>
                </a:solidFill>
                <a:latin typeface="HGP創英角ｺﾞｼｯｸUB" pitchFamily="50" charset="-128"/>
                <a:ea typeface="HGP創英角ｺﾞｼｯｸUB" pitchFamily="50" charset="-128"/>
              </a:rPr>
              <a:t>・</a:t>
            </a:r>
            <a:r>
              <a:rPr lang="en-US" altLang="ja-JP" sz="1400">
                <a:solidFill>
                  <a:schemeClr val="tx2"/>
                </a:solidFill>
                <a:latin typeface="HGP創英角ｺﾞｼｯｸUB" pitchFamily="50" charset="-128"/>
                <a:ea typeface="HGP創英角ｺﾞｼｯｸUB" pitchFamily="50" charset="-128"/>
              </a:rPr>
              <a:t>CPU</a:t>
            </a:r>
            <a:r>
              <a:rPr lang="ja-JP" altLang="en-US" sz="1400">
                <a:solidFill>
                  <a:schemeClr val="tx2"/>
                </a:solidFill>
                <a:latin typeface="HGP創英角ｺﾞｼｯｸUB" pitchFamily="50" charset="-128"/>
                <a:ea typeface="HGP創英角ｺﾞｼｯｸUB" pitchFamily="50" charset="-128"/>
              </a:rPr>
              <a:t>使用率は、「</a:t>
            </a:r>
            <a:r>
              <a:rPr lang="en-US" altLang="ja-JP" sz="1400">
                <a:solidFill>
                  <a:schemeClr val="tx2"/>
                </a:solidFill>
                <a:latin typeface="HGP創英角ｺﾞｼｯｸUB" pitchFamily="50" charset="-128"/>
                <a:ea typeface="HGP創英角ｺﾞｼｯｸUB" pitchFamily="50" charset="-128"/>
              </a:rPr>
              <a:t>15:28</a:t>
            </a:r>
            <a:r>
              <a:rPr lang="ja-JP" altLang="en-US" sz="1400">
                <a:solidFill>
                  <a:schemeClr val="tx2"/>
                </a:solidFill>
                <a:latin typeface="HGP創英角ｺﾞｼｯｸUB" pitchFamily="50" charset="-128"/>
                <a:ea typeface="HGP創英角ｺﾞｼｯｸUB" pitchFamily="50" charset="-128"/>
              </a:rPr>
              <a:t>」で１００％になり、続いて過負荷状態</a:t>
            </a:r>
          </a:p>
        </p:txBody>
      </p:sp>
      <p:pic>
        <p:nvPicPr>
          <p:cNvPr id="48132" name="Picture 4"/>
          <p:cNvPicPr>
            <a:picLocks noChangeAspect="1" noChangeArrowheads="1"/>
          </p:cNvPicPr>
          <p:nvPr/>
        </p:nvPicPr>
        <p:blipFill>
          <a:blip r:embed="rId4" cstate="print"/>
          <a:srcRect/>
          <a:stretch>
            <a:fillRect/>
          </a:stretch>
        </p:blipFill>
        <p:spPr bwMode="auto">
          <a:xfrm>
            <a:off x="684213" y="1217613"/>
            <a:ext cx="7620000" cy="2990850"/>
          </a:xfrm>
          <a:prstGeom prst="rect">
            <a:avLst/>
          </a:prstGeom>
          <a:noFill/>
          <a:ln w="9525" algn="ctr">
            <a:noFill/>
            <a:miter lim="800000"/>
            <a:headEnd/>
            <a:tailEnd/>
          </a:ln>
        </p:spPr>
      </p:pic>
      <p:pic>
        <p:nvPicPr>
          <p:cNvPr id="48133" name="Picture 5"/>
          <p:cNvPicPr>
            <a:picLocks noChangeAspect="1" noChangeArrowheads="1"/>
          </p:cNvPicPr>
          <p:nvPr/>
        </p:nvPicPr>
        <p:blipFill>
          <a:blip r:embed="rId5" cstate="print"/>
          <a:srcRect/>
          <a:stretch>
            <a:fillRect/>
          </a:stretch>
        </p:blipFill>
        <p:spPr bwMode="auto">
          <a:xfrm>
            <a:off x="5786438" y="3786188"/>
            <a:ext cx="3051175" cy="2249487"/>
          </a:xfrm>
          <a:prstGeom prst="rect">
            <a:avLst/>
          </a:prstGeom>
          <a:noFill/>
          <a:ln w="9525" algn="ctr">
            <a:noFill/>
            <a:miter lim="800000"/>
            <a:headEnd/>
            <a:tailEnd/>
          </a:ln>
        </p:spPr>
      </p:pic>
      <p:sp>
        <p:nvSpPr>
          <p:cNvPr id="48134"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障害解析の事例</a:t>
            </a:r>
            <a:endParaRPr lang="ja-JP" altLang="en-US" sz="1600">
              <a:solidFill>
                <a:schemeClr val="tx2"/>
              </a:solidFill>
              <a:latin typeface="HGP創英角ｺﾞｼｯｸUB" pitchFamily="50" charset="-128"/>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66725" y="5394325"/>
            <a:ext cx="8640763" cy="693738"/>
          </a:xfrm>
          <a:prstGeom prst="rect">
            <a:avLst/>
          </a:prstGeom>
          <a:noFill/>
          <a:ln w="9525" algn="ctr">
            <a:noFill/>
            <a:miter lim="800000"/>
            <a:headEnd/>
            <a:tailEnd/>
          </a:ln>
        </p:spPr>
        <p:txBody>
          <a:bodyPr wrap="none"/>
          <a:lstStyle/>
          <a:p>
            <a:pPr>
              <a:lnSpc>
                <a:spcPct val="140000"/>
              </a:lnSpc>
            </a:pPr>
            <a:r>
              <a:rPr lang="ja-JP" altLang="en-US" sz="1400">
                <a:solidFill>
                  <a:schemeClr val="tx2"/>
                </a:solidFill>
                <a:latin typeface="HGP創英角ｺﾞｼｯｸUB" pitchFamily="50" charset="-128"/>
                <a:ea typeface="HGP創英角ｺﾞｼｯｸUB" pitchFamily="50" charset="-128"/>
              </a:rPr>
              <a:t>・「</a:t>
            </a:r>
            <a:r>
              <a:rPr lang="en-US" altLang="ja-JP" sz="1400">
                <a:solidFill>
                  <a:schemeClr val="tx2"/>
                </a:solidFill>
                <a:latin typeface="HGP創英角ｺﾞｼｯｸUB" pitchFamily="50" charset="-128"/>
                <a:ea typeface="HGP創英角ｺﾞｼｯｸUB" pitchFamily="50" charset="-128"/>
              </a:rPr>
              <a:t>15:20</a:t>
            </a:r>
            <a:r>
              <a:rPr lang="ja-JP" altLang="en-US" sz="1400">
                <a:solidFill>
                  <a:schemeClr val="tx2"/>
                </a:solidFill>
                <a:latin typeface="HGP創英角ｺﾞｼｯｸUB" pitchFamily="50" charset="-128"/>
                <a:ea typeface="HGP創英角ｺﾞｼｯｸUB" pitchFamily="50" charset="-128"/>
              </a:rPr>
              <a:t>～１５：４０」間で、上位滞留は「</a:t>
            </a:r>
            <a:r>
              <a:rPr lang="en-US" altLang="ja-JP" sz="1400">
                <a:solidFill>
                  <a:schemeClr val="tx2"/>
                </a:solidFill>
                <a:latin typeface="HGP創英角ｺﾞｼｯｸUB" pitchFamily="50" charset="-128"/>
                <a:ea typeface="HGP創英角ｺﾞｼｯｸUB" pitchFamily="50" charset="-128"/>
              </a:rPr>
              <a:t>buffer busy waits</a:t>
            </a:r>
            <a:r>
              <a:rPr lang="ja-JP" altLang="en-US" sz="1400">
                <a:solidFill>
                  <a:schemeClr val="tx2"/>
                </a:solidFill>
                <a:latin typeface="HGP創英角ｺﾞｼｯｸUB" pitchFamily="50" charset="-128"/>
                <a:ea typeface="HGP創英角ｺﾞｼｯｸUB" pitchFamily="50" charset="-128"/>
              </a:rPr>
              <a:t>、</a:t>
            </a:r>
            <a:r>
              <a:rPr lang="en-US" altLang="ja-JP" sz="1400">
                <a:solidFill>
                  <a:schemeClr val="tx2"/>
                </a:solidFill>
                <a:latin typeface="HGP創英角ｺﾞｼｯｸUB" pitchFamily="50" charset="-128"/>
                <a:ea typeface="HGP創英角ｺﾞｼｯｸUB" pitchFamily="50" charset="-128"/>
              </a:rPr>
              <a:t>row cache lock</a:t>
            </a:r>
            <a:r>
              <a:rPr lang="ja-JP" altLang="en-US" sz="1400">
                <a:solidFill>
                  <a:schemeClr val="tx2"/>
                </a:solidFill>
                <a:latin typeface="HGP創英角ｺﾞｼｯｸUB" pitchFamily="50" charset="-128"/>
                <a:ea typeface="HGP創英角ｺﾞｼｯｸUB" pitchFamily="50" charset="-128"/>
              </a:rPr>
              <a:t>、</a:t>
            </a:r>
            <a:r>
              <a:rPr lang="en-US" altLang="ja-JP" sz="1400">
                <a:solidFill>
                  <a:schemeClr val="tx2"/>
                </a:solidFill>
                <a:latin typeface="HGP創英角ｺﾞｼｯｸUB" pitchFamily="50" charset="-128"/>
                <a:ea typeface="HGP創英角ｺﾞｼｯｸUB" pitchFamily="50" charset="-128"/>
              </a:rPr>
              <a:t>...</a:t>
            </a:r>
            <a:r>
              <a:rPr lang="ja-JP" altLang="en-US" sz="1400">
                <a:solidFill>
                  <a:schemeClr val="tx2"/>
                </a:solidFill>
                <a:latin typeface="HGP創英角ｺﾞｼｯｸUB" pitchFamily="50" charset="-128"/>
                <a:ea typeface="HGP創英角ｺﾞｼｯｸUB" pitchFamily="50" charset="-128"/>
              </a:rPr>
              <a:t>」順で比較的に多数の滞留が発生</a:t>
            </a:r>
          </a:p>
          <a:p>
            <a:pPr>
              <a:lnSpc>
                <a:spcPct val="140000"/>
              </a:lnSpc>
            </a:pPr>
            <a:r>
              <a:rPr lang="ja-JP" altLang="en-US" sz="1400">
                <a:solidFill>
                  <a:schemeClr val="tx2"/>
                </a:solidFill>
                <a:latin typeface="HGP創英角ｺﾞｼｯｸUB" pitchFamily="50" charset="-128"/>
                <a:ea typeface="HGP創英角ｺﾞｼｯｸUB" pitchFamily="50" charset="-128"/>
              </a:rPr>
              <a:t>・ 「</a:t>
            </a:r>
            <a:r>
              <a:rPr lang="en-US" altLang="ja-JP" sz="1400">
                <a:solidFill>
                  <a:schemeClr val="tx2"/>
                </a:solidFill>
                <a:latin typeface="HGP創英角ｺﾞｼｯｸUB" pitchFamily="50" charset="-128"/>
                <a:ea typeface="HGP創英角ｺﾞｼｯｸUB" pitchFamily="50" charset="-128"/>
              </a:rPr>
              <a:t>buffer busy waits</a:t>
            </a:r>
            <a:r>
              <a:rPr lang="ja-JP" altLang="en-US" sz="1400">
                <a:solidFill>
                  <a:schemeClr val="tx2"/>
                </a:solidFill>
                <a:latin typeface="HGP創英角ｺﾞｼｯｸUB" pitchFamily="50" charset="-128"/>
                <a:ea typeface="HGP創英角ｺﾞｼｯｸUB" pitchFamily="50" charset="-128"/>
              </a:rPr>
              <a:t>」は同じブロックに対する競合現象で、全体の４２％以上の滞留を占めている</a:t>
            </a:r>
          </a:p>
        </p:txBody>
      </p:sp>
      <p:pic>
        <p:nvPicPr>
          <p:cNvPr id="49155" name="Picture 3"/>
          <p:cNvPicPr>
            <a:picLocks noChangeAspect="1" noChangeArrowheads="1"/>
          </p:cNvPicPr>
          <p:nvPr/>
        </p:nvPicPr>
        <p:blipFill>
          <a:blip r:embed="rId3" cstate="print"/>
          <a:srcRect/>
          <a:stretch>
            <a:fillRect/>
          </a:stretch>
        </p:blipFill>
        <p:spPr bwMode="auto">
          <a:xfrm>
            <a:off x="684213" y="1217613"/>
            <a:ext cx="7591425" cy="4033837"/>
          </a:xfrm>
          <a:prstGeom prst="rect">
            <a:avLst/>
          </a:prstGeom>
          <a:noFill/>
          <a:ln w="9525" algn="ctr">
            <a:noFill/>
            <a:miter lim="800000"/>
            <a:headEnd/>
            <a:tailEnd/>
          </a:ln>
        </p:spPr>
      </p:pic>
      <p:sp>
        <p:nvSpPr>
          <p:cNvPr id="49156" name="Rectangle 4"/>
          <p:cNvSpPr>
            <a:spLocks noChangeArrowheads="1"/>
          </p:cNvSpPr>
          <p:nvPr/>
        </p:nvSpPr>
        <p:spPr bwMode="auto">
          <a:xfrm>
            <a:off x="407988" y="785813"/>
            <a:ext cx="6035675" cy="425450"/>
          </a:xfrm>
          <a:prstGeom prst="rect">
            <a:avLst/>
          </a:prstGeom>
          <a:noFill/>
          <a:ln w="9525">
            <a:noFill/>
            <a:miter lim="800000"/>
            <a:headEnd/>
            <a:tailEnd/>
          </a:ln>
        </p:spPr>
        <p:txBody>
          <a:bodyPr wrap="none" anchor="ctr"/>
          <a:lstStyle/>
          <a:p>
            <a:pPr>
              <a:buFontTx/>
              <a:buBlip>
                <a:blip r:embed="rId4"/>
              </a:buBlip>
            </a:pPr>
            <a:r>
              <a:rPr lang="ja-JP" altLang="en-US" sz="1600">
                <a:solidFill>
                  <a:schemeClr val="tx2"/>
                </a:solidFill>
                <a:latin typeface="HGP創英角ｺﾞｼｯｸUB" pitchFamily="50" charset="-128"/>
                <a:ea typeface="HGP創英角ｺﾞｼｯｸUB" pitchFamily="50" charset="-128"/>
              </a:rPr>
              <a:t> 特定（異常現象発生）時間帯の詳細分析</a:t>
            </a:r>
          </a:p>
        </p:txBody>
      </p:sp>
      <p:sp>
        <p:nvSpPr>
          <p:cNvPr id="49157"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障害解析の事例</a:t>
            </a:r>
            <a:endParaRPr lang="ja-JP" altLang="en-US" sz="1600">
              <a:solidFill>
                <a:schemeClr val="tx2"/>
              </a:solidFill>
              <a:latin typeface="HGP創英角ｺﾞｼｯｸUB" pitchFamily="50" charset="-128"/>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84213" y="5054600"/>
            <a:ext cx="7632700" cy="647700"/>
          </a:xfrm>
          <a:prstGeom prst="rect">
            <a:avLst/>
          </a:prstGeom>
          <a:noFill/>
          <a:ln w="9525" algn="ctr">
            <a:noFill/>
            <a:miter lim="800000"/>
            <a:headEnd/>
            <a:tailEnd/>
          </a:ln>
        </p:spPr>
        <p:txBody>
          <a:bodyPr wrap="none"/>
          <a:lstStyle/>
          <a:p>
            <a:pPr>
              <a:lnSpc>
                <a:spcPct val="140000"/>
              </a:lnSpc>
            </a:pPr>
            <a:r>
              <a:rPr lang="ja-JP" altLang="en-US" sz="1400">
                <a:solidFill>
                  <a:schemeClr val="tx2"/>
                </a:solidFill>
                <a:latin typeface="HGP創英角ｺﾞｼｯｸUB" pitchFamily="50" charset="-128"/>
                <a:ea typeface="HGP創英角ｺﾞｼｯｸUB" pitchFamily="50" charset="-128"/>
              </a:rPr>
              <a:t>・ 最初に「</a:t>
            </a:r>
            <a:r>
              <a:rPr lang="en-US" altLang="ja-JP" sz="1400">
                <a:solidFill>
                  <a:schemeClr val="tx2"/>
                </a:solidFill>
                <a:latin typeface="HGP創英角ｺﾞｼｯｸUB" pitchFamily="50" charset="-128"/>
                <a:ea typeface="HGP創英角ｺﾞｼｯｸUB" pitchFamily="50" charset="-128"/>
              </a:rPr>
              <a:t>buffer busy waits</a:t>
            </a:r>
            <a:r>
              <a:rPr lang="ja-JP" altLang="en-US" sz="1400">
                <a:solidFill>
                  <a:schemeClr val="tx2"/>
                </a:solidFill>
                <a:latin typeface="HGP創英角ｺﾞｼｯｸUB" pitchFamily="50" charset="-128"/>
                <a:ea typeface="HGP創英角ｺﾞｼｯｸUB" pitchFamily="50" charset="-128"/>
              </a:rPr>
              <a:t>」滞留が現れ、他の滞留はその後の性能低下の悪循環で現れたようにみえる。</a:t>
            </a:r>
          </a:p>
        </p:txBody>
      </p:sp>
      <p:pic>
        <p:nvPicPr>
          <p:cNvPr id="50179" name="Picture 3"/>
          <p:cNvPicPr>
            <a:picLocks noChangeAspect="1" noChangeArrowheads="1"/>
          </p:cNvPicPr>
          <p:nvPr/>
        </p:nvPicPr>
        <p:blipFill>
          <a:blip r:embed="rId3" cstate="print"/>
          <a:srcRect/>
          <a:stretch>
            <a:fillRect/>
          </a:stretch>
        </p:blipFill>
        <p:spPr bwMode="auto">
          <a:xfrm>
            <a:off x="684213" y="1236663"/>
            <a:ext cx="7610475" cy="3676650"/>
          </a:xfrm>
          <a:prstGeom prst="rect">
            <a:avLst/>
          </a:prstGeom>
          <a:noFill/>
          <a:ln w="9525" algn="ctr">
            <a:noFill/>
            <a:miter lim="800000"/>
            <a:headEnd/>
            <a:tailEnd/>
          </a:ln>
        </p:spPr>
      </p:pic>
      <p:sp>
        <p:nvSpPr>
          <p:cNvPr id="50180" name="Rectangle 4"/>
          <p:cNvSpPr>
            <a:spLocks noChangeArrowheads="1"/>
          </p:cNvSpPr>
          <p:nvPr/>
        </p:nvSpPr>
        <p:spPr bwMode="auto">
          <a:xfrm>
            <a:off x="407988" y="785813"/>
            <a:ext cx="6035675" cy="425450"/>
          </a:xfrm>
          <a:prstGeom prst="rect">
            <a:avLst/>
          </a:prstGeom>
          <a:noFill/>
          <a:ln w="9525">
            <a:noFill/>
            <a:miter lim="800000"/>
            <a:headEnd/>
            <a:tailEnd/>
          </a:ln>
        </p:spPr>
        <p:txBody>
          <a:bodyPr wrap="none" anchor="ctr"/>
          <a:lstStyle/>
          <a:p>
            <a:pPr>
              <a:buFontTx/>
              <a:buBlip>
                <a:blip r:embed="rId4"/>
              </a:buBlip>
            </a:pPr>
            <a:r>
              <a:rPr lang="ja-JP" altLang="en-US" sz="1600">
                <a:solidFill>
                  <a:schemeClr val="tx2"/>
                </a:solidFill>
                <a:latin typeface="HGP創英角ｺﾞｼｯｸUB" pitchFamily="50" charset="-128"/>
                <a:ea typeface="HGP創英角ｺﾞｼｯｸUB" pitchFamily="50" charset="-128"/>
              </a:rPr>
              <a:t> 特定（異常現象発生）時間帯の詳細分析</a:t>
            </a:r>
          </a:p>
        </p:txBody>
      </p:sp>
      <p:sp>
        <p:nvSpPr>
          <p:cNvPr id="50181"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障害解析の事例</a:t>
            </a:r>
            <a:endParaRPr lang="ja-JP" altLang="en-US" sz="1600">
              <a:solidFill>
                <a:schemeClr val="tx2"/>
              </a:solidFill>
              <a:latin typeface="HGP創英角ｺﾞｼｯｸUB" pitchFamily="50" charset="-128"/>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571500" y="5715000"/>
            <a:ext cx="7632700" cy="357188"/>
          </a:xfrm>
          <a:prstGeom prst="rect">
            <a:avLst/>
          </a:prstGeom>
          <a:noFill/>
          <a:ln w="9525" algn="ctr">
            <a:noFill/>
            <a:miter lim="800000"/>
            <a:headEnd/>
            <a:tailEnd/>
          </a:ln>
        </p:spPr>
        <p:txBody>
          <a:bodyPr wrap="none"/>
          <a:lstStyle/>
          <a:p>
            <a:pPr>
              <a:lnSpc>
                <a:spcPct val="140000"/>
              </a:lnSpc>
            </a:pPr>
            <a:r>
              <a:rPr lang="ja-JP" altLang="en-US" sz="1400">
                <a:solidFill>
                  <a:schemeClr val="tx2"/>
                </a:solidFill>
                <a:latin typeface="HGP創英角ｺﾞｼｯｸUB" pitchFamily="50" charset="-128"/>
                <a:ea typeface="HGP創英角ｺﾞｼｯｸUB" pitchFamily="50" charset="-128"/>
              </a:rPr>
              <a:t>・ アクティブセッションの中「</a:t>
            </a:r>
            <a:r>
              <a:rPr lang="en-US" altLang="ja-JP" sz="1400">
                <a:solidFill>
                  <a:schemeClr val="tx2"/>
                </a:solidFill>
                <a:latin typeface="HGP創英角ｺﾞｼｯｸUB" pitchFamily="50" charset="-128"/>
                <a:ea typeface="HGP創英角ｺﾞｼｯｸUB" pitchFamily="50" charset="-128"/>
              </a:rPr>
              <a:t>108</a:t>
            </a:r>
            <a:r>
              <a:rPr lang="ja-JP" altLang="en-US" sz="1400">
                <a:solidFill>
                  <a:schemeClr val="tx2"/>
                </a:solidFill>
                <a:latin typeface="HGP創英角ｺﾞｼｯｸUB" pitchFamily="50" charset="-128"/>
                <a:ea typeface="HGP創英角ｺﾞｼｯｸUB" pitchFamily="50" charset="-128"/>
              </a:rPr>
              <a:t>」セッションが「</a:t>
            </a:r>
            <a:r>
              <a:rPr lang="en-US" altLang="ja-JP" sz="1400">
                <a:solidFill>
                  <a:schemeClr val="tx2"/>
                </a:solidFill>
                <a:latin typeface="HGP創英角ｺﾞｼｯｸUB" pitchFamily="50" charset="-128"/>
                <a:ea typeface="HGP創英角ｺﾞｼｯｸUB" pitchFamily="50" charset="-128"/>
              </a:rPr>
              <a:t>HISTTBL</a:t>
            </a:r>
            <a:r>
              <a:rPr lang="ja-JP" altLang="en-US" sz="1400">
                <a:solidFill>
                  <a:schemeClr val="tx2"/>
                </a:solidFill>
                <a:latin typeface="HGP創英角ｺﾞｼｯｸUB" pitchFamily="50" charset="-128"/>
                <a:ea typeface="HGP創英角ｺﾞｼｯｸUB" pitchFamily="50" charset="-128"/>
              </a:rPr>
              <a:t>」表に対する「</a:t>
            </a:r>
            <a:r>
              <a:rPr lang="en-US" altLang="ja-JP" sz="1400">
                <a:solidFill>
                  <a:schemeClr val="tx2"/>
                </a:solidFill>
                <a:latin typeface="HGP創英角ｺﾞｼｯｸUB" pitchFamily="50" charset="-128"/>
                <a:ea typeface="HGP創英角ｺﾞｼｯｸUB" pitchFamily="50" charset="-128"/>
              </a:rPr>
              <a:t>DELETE</a:t>
            </a:r>
            <a:r>
              <a:rPr lang="ja-JP" altLang="en-US" sz="1400">
                <a:solidFill>
                  <a:schemeClr val="tx2"/>
                </a:solidFill>
                <a:latin typeface="HGP創英角ｺﾞｼｯｸUB" pitchFamily="50" charset="-128"/>
                <a:ea typeface="HGP創英角ｺﾞｼｯｸUB" pitchFamily="50" charset="-128"/>
              </a:rPr>
              <a:t>、</a:t>
            </a:r>
            <a:r>
              <a:rPr lang="en-US" altLang="ja-JP" sz="1400">
                <a:solidFill>
                  <a:schemeClr val="tx2"/>
                </a:solidFill>
                <a:latin typeface="HGP創英角ｺﾞｼｯｸUB" pitchFamily="50" charset="-128"/>
                <a:ea typeface="HGP創英角ｺﾞｼｯｸUB" pitchFamily="50" charset="-128"/>
              </a:rPr>
              <a:t>INSERT</a:t>
            </a:r>
            <a:r>
              <a:rPr lang="ja-JP" altLang="en-US" sz="1400">
                <a:solidFill>
                  <a:schemeClr val="tx2"/>
                </a:solidFill>
                <a:latin typeface="HGP創英角ｺﾞｼｯｸUB" pitchFamily="50" charset="-128"/>
                <a:ea typeface="HGP創英角ｺﾞｼｯｸUB" pitchFamily="50" charset="-128"/>
              </a:rPr>
              <a:t>」作業を行っている。</a:t>
            </a:r>
          </a:p>
        </p:txBody>
      </p:sp>
      <p:sp>
        <p:nvSpPr>
          <p:cNvPr id="51203" name="Rectangle 4"/>
          <p:cNvSpPr>
            <a:spLocks noChangeArrowheads="1"/>
          </p:cNvSpPr>
          <p:nvPr/>
        </p:nvSpPr>
        <p:spPr bwMode="auto">
          <a:xfrm>
            <a:off x="407988" y="785813"/>
            <a:ext cx="6035675" cy="425450"/>
          </a:xfrm>
          <a:prstGeom prst="rect">
            <a:avLst/>
          </a:prstGeom>
          <a:noFill/>
          <a:ln w="9525">
            <a:noFill/>
            <a:miter lim="800000"/>
            <a:headEnd/>
            <a:tailEnd/>
          </a:ln>
        </p:spPr>
        <p:txBody>
          <a:bodyPr wrap="none" anchor="ctr"/>
          <a:lstStyle/>
          <a:p>
            <a:pPr>
              <a:buFontTx/>
              <a:buBlip>
                <a:blip r:embed="rId3"/>
              </a:buBlip>
            </a:pPr>
            <a:r>
              <a:rPr lang="ja-JP" altLang="en-US" sz="1600">
                <a:solidFill>
                  <a:schemeClr val="tx2"/>
                </a:solidFill>
                <a:latin typeface="HGP創英角ｺﾞｼｯｸUB" pitchFamily="50" charset="-128"/>
                <a:ea typeface="HGP創英角ｺﾞｼｯｸUB" pitchFamily="50" charset="-128"/>
              </a:rPr>
              <a:t> 特定（異常現象発生）時間帯のセッション分析</a:t>
            </a:r>
          </a:p>
        </p:txBody>
      </p:sp>
      <p:pic>
        <p:nvPicPr>
          <p:cNvPr id="51204" name="Picture 9"/>
          <p:cNvPicPr>
            <a:picLocks noChangeAspect="1" noChangeArrowheads="1"/>
          </p:cNvPicPr>
          <p:nvPr/>
        </p:nvPicPr>
        <p:blipFill>
          <a:blip r:embed="rId4" cstate="print"/>
          <a:srcRect/>
          <a:stretch>
            <a:fillRect/>
          </a:stretch>
        </p:blipFill>
        <p:spPr bwMode="auto">
          <a:xfrm>
            <a:off x="666750" y="1217613"/>
            <a:ext cx="7581900" cy="4362450"/>
          </a:xfrm>
          <a:prstGeom prst="rect">
            <a:avLst/>
          </a:prstGeom>
          <a:noFill/>
          <a:ln w="9525" algn="ctr">
            <a:noFill/>
            <a:miter lim="800000"/>
            <a:headEnd/>
            <a:tailEnd/>
          </a:ln>
        </p:spPr>
      </p:pic>
      <p:sp>
        <p:nvSpPr>
          <p:cNvPr id="51205"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障害解析の事例</a:t>
            </a:r>
            <a:endParaRPr lang="ja-JP" altLang="en-US" sz="1600">
              <a:solidFill>
                <a:schemeClr val="tx2"/>
              </a:solidFill>
              <a:latin typeface="HGP創英角ｺﾞｼｯｸUB" pitchFamily="50" charset="-128"/>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36550" y="195263"/>
            <a:ext cx="6035675" cy="425450"/>
          </a:xfrm>
          <a:prstGeom prst="rect">
            <a:avLst/>
          </a:prstGeom>
          <a:noFill/>
          <a:ln w="9525">
            <a:noFill/>
            <a:miter lim="800000"/>
            <a:headEnd/>
            <a:tailEnd/>
          </a:ln>
        </p:spPr>
        <p:txBody>
          <a:bodyPr wrap="none" anchor="ctr"/>
          <a:lstStyle/>
          <a:p>
            <a:r>
              <a:rPr lang="ja-JP" altLang="en-US" sz="2400">
                <a:latin typeface="HGP創英角ｺﾞｼｯｸUB" pitchFamily="50" charset="-128"/>
                <a:ea typeface="HGP創英角ｺﾞｼｯｸUB" pitchFamily="50" charset="-128"/>
              </a:rPr>
              <a:t>プロセスの状態と</a:t>
            </a:r>
            <a:r>
              <a:rPr lang="en-US" altLang="ja-JP" sz="2400">
                <a:latin typeface="HGP創英角ｺﾞｼｯｸUB" pitchFamily="50" charset="-128"/>
                <a:ea typeface="HGP創英角ｺﾞｼｯｸUB" pitchFamily="50" charset="-128"/>
              </a:rPr>
              <a:t>OWI</a:t>
            </a:r>
            <a:endParaRPr lang="ja-JP" altLang="en-US" sz="2400">
              <a:latin typeface="HGP創英角ｺﾞｼｯｸUB" pitchFamily="50" charset="-128"/>
              <a:ea typeface="HGP創英角ｺﾞｼｯｸUB" pitchFamily="50" charset="-128"/>
            </a:endParaRPr>
          </a:p>
        </p:txBody>
      </p:sp>
      <p:sp>
        <p:nvSpPr>
          <p:cNvPr id="7171" name="Rectangle 6"/>
          <p:cNvSpPr>
            <a:spLocks noChangeArrowheads="1"/>
          </p:cNvSpPr>
          <p:nvPr/>
        </p:nvSpPr>
        <p:spPr bwMode="auto">
          <a:xfrm>
            <a:off x="538163" y="1341438"/>
            <a:ext cx="8320087" cy="1727200"/>
          </a:xfrm>
          <a:prstGeom prst="rect">
            <a:avLst/>
          </a:prstGeom>
          <a:noFill/>
          <a:ln w="9525">
            <a:noFill/>
            <a:miter lim="800000"/>
            <a:headEnd/>
            <a:tailEnd/>
          </a:ln>
        </p:spPr>
        <p:txBody>
          <a:bodyPr wrap="none" anchor="ctr"/>
          <a:lstStyle/>
          <a:p>
            <a:r>
              <a:rPr lang="en-US" altLang="en-US" sz="1600">
                <a:latin typeface="DotumChe" pitchFamily="49" charset="-127"/>
                <a:ea typeface="DotumChe" pitchFamily="49" charset="-127"/>
              </a:rPr>
              <a:t>SQL&gt; select event, p1, p2, p3, seconds_in_wait from v$session where sid = 146;</a:t>
            </a:r>
            <a:br>
              <a:rPr lang="en-US" altLang="en-US" sz="1600">
                <a:latin typeface="DotumChe" pitchFamily="49" charset="-127"/>
                <a:ea typeface="DotumChe" pitchFamily="49" charset="-127"/>
              </a:rPr>
            </a:br>
            <a:r>
              <a:rPr lang="en-US" altLang="en-US" sz="1600">
                <a:latin typeface="DotumChe" pitchFamily="49" charset="-127"/>
                <a:ea typeface="DotumChe" pitchFamily="49" charset="-127"/>
              </a:rPr>
              <a:t/>
            </a:r>
            <a:br>
              <a:rPr lang="en-US" altLang="en-US" sz="1600">
                <a:latin typeface="DotumChe" pitchFamily="49" charset="-127"/>
                <a:ea typeface="DotumChe" pitchFamily="49" charset="-127"/>
              </a:rPr>
            </a:br>
            <a:r>
              <a:rPr lang="en-US" altLang="en-US" sz="1600">
                <a:latin typeface="DotumChe" pitchFamily="49" charset="-127"/>
                <a:ea typeface="DotumChe" pitchFamily="49" charset="-127"/>
              </a:rPr>
              <a:t>EVENT                           </a:t>
            </a:r>
            <a:r>
              <a:rPr lang="en-US" altLang="ja-JP" sz="1600">
                <a:latin typeface="DotumChe" pitchFamily="49" charset="-127"/>
                <a:ea typeface="DotumChe" pitchFamily="49" charset="-127"/>
              </a:rPr>
              <a:t>　</a:t>
            </a:r>
            <a:r>
              <a:rPr lang="en-US" altLang="en-US" sz="1600">
                <a:latin typeface="DotumChe" pitchFamily="49" charset="-127"/>
                <a:ea typeface="DotumChe" pitchFamily="49" charset="-127"/>
              </a:rPr>
              <a:t>     P1         P2         P3 SECONDS_IN_WAIT </a:t>
            </a:r>
            <a:br>
              <a:rPr lang="en-US" altLang="en-US" sz="1600">
                <a:latin typeface="DotumChe" pitchFamily="49" charset="-127"/>
                <a:ea typeface="DotumChe" pitchFamily="49" charset="-127"/>
              </a:rPr>
            </a:br>
            <a:r>
              <a:rPr lang="en-US" altLang="en-US" sz="1600">
                <a:latin typeface="DotumChe" pitchFamily="49" charset="-127"/>
                <a:ea typeface="DotumChe" pitchFamily="49" charset="-127"/>
              </a:rPr>
              <a:t>------------------------------ ---------- ---------- ---------- ---------------</a:t>
            </a:r>
            <a:br>
              <a:rPr lang="en-US" altLang="en-US" sz="1600">
                <a:latin typeface="DotumChe" pitchFamily="49" charset="-127"/>
                <a:ea typeface="DotumChe" pitchFamily="49" charset="-127"/>
              </a:rPr>
            </a:br>
            <a:r>
              <a:rPr lang="en-US" altLang="en-US" sz="1600">
                <a:latin typeface="DotumChe" pitchFamily="49" charset="-127"/>
                <a:ea typeface="DotumChe" pitchFamily="49" charset="-127"/>
              </a:rPr>
              <a:t>db file scattered read           </a:t>
            </a:r>
            <a:r>
              <a:rPr lang="en-US" altLang="ja-JP" sz="1600">
                <a:latin typeface="DotumChe" pitchFamily="49" charset="-127"/>
                <a:ea typeface="DotumChe" pitchFamily="49" charset="-127"/>
              </a:rPr>
              <a:t>  </a:t>
            </a:r>
            <a:r>
              <a:rPr lang="en-US" altLang="en-US" sz="1600">
                <a:latin typeface="DotumChe" pitchFamily="49" charset="-127"/>
                <a:ea typeface="DotumChe" pitchFamily="49" charset="-127"/>
              </a:rPr>
              <a:t>     5    </a:t>
            </a:r>
            <a:r>
              <a:rPr lang="en-US" altLang="ja-JP" sz="1600">
                <a:latin typeface="DotumChe" pitchFamily="49" charset="-127"/>
                <a:ea typeface="DotumChe" pitchFamily="49" charset="-127"/>
              </a:rPr>
              <a:t> </a:t>
            </a:r>
            <a:r>
              <a:rPr lang="en-US" altLang="en-US" sz="1600">
                <a:latin typeface="DotumChe" pitchFamily="49" charset="-127"/>
                <a:ea typeface="DotumChe" pitchFamily="49" charset="-127"/>
              </a:rPr>
              <a:t>  9548          8              12</a:t>
            </a:r>
            <a:endParaRPr lang="ja-JP" altLang="en-US" sz="1600">
              <a:latin typeface="DotumChe" pitchFamily="49" charset="-127"/>
              <a:ea typeface="DotumChe" pitchFamily="49" charset="-127"/>
            </a:endParaRPr>
          </a:p>
        </p:txBody>
      </p:sp>
      <p:sp>
        <p:nvSpPr>
          <p:cNvPr id="7172" name="Rectangle 7"/>
          <p:cNvSpPr>
            <a:spLocks noChangeArrowheads="1"/>
          </p:cNvSpPr>
          <p:nvPr/>
        </p:nvSpPr>
        <p:spPr bwMode="auto">
          <a:xfrm>
            <a:off x="538163" y="3357563"/>
            <a:ext cx="7921625" cy="1727200"/>
          </a:xfrm>
          <a:prstGeom prst="rect">
            <a:avLst/>
          </a:prstGeom>
          <a:noFill/>
          <a:ln w="9525">
            <a:noFill/>
            <a:miter lim="800000"/>
            <a:headEnd/>
            <a:tailEnd/>
          </a:ln>
        </p:spPr>
        <p:txBody>
          <a:bodyPr wrap="none" anchor="ctr"/>
          <a:lstStyle/>
          <a:p>
            <a:r>
              <a:rPr lang="en-US" altLang="en-US" sz="1200">
                <a:latin typeface="DotumChe" pitchFamily="49" charset="-127"/>
                <a:ea typeface="DotumChe" pitchFamily="49" charset="-127"/>
              </a:rPr>
              <a:t>SQL&gt; select event#, name, parameter1, parameter2, parameter3, wait_class </a:t>
            </a:r>
            <a:br>
              <a:rPr lang="en-US" altLang="en-US" sz="1200">
                <a:latin typeface="DotumChe" pitchFamily="49" charset="-127"/>
                <a:ea typeface="DotumChe" pitchFamily="49" charset="-127"/>
              </a:rPr>
            </a:br>
            <a:r>
              <a:rPr lang="en-US" altLang="en-US" sz="1200">
                <a:latin typeface="DotumChe" pitchFamily="49" charset="-127"/>
                <a:ea typeface="DotumChe" pitchFamily="49" charset="-127"/>
              </a:rPr>
              <a:t>  2  from v$event_name where name = 'db file scattered read';</a:t>
            </a:r>
            <a:br>
              <a:rPr lang="en-US" altLang="en-US" sz="1200">
                <a:latin typeface="DotumChe" pitchFamily="49" charset="-127"/>
                <a:ea typeface="DotumChe" pitchFamily="49" charset="-127"/>
              </a:rPr>
            </a:br>
            <a:r>
              <a:rPr lang="en-US" altLang="en-US" sz="1200">
                <a:latin typeface="DotumChe" pitchFamily="49" charset="-127"/>
                <a:ea typeface="DotumChe" pitchFamily="49" charset="-127"/>
              </a:rPr>
              <a:t/>
            </a:r>
            <a:br>
              <a:rPr lang="en-US" altLang="en-US" sz="1200">
                <a:latin typeface="DotumChe" pitchFamily="49" charset="-127"/>
                <a:ea typeface="DotumChe" pitchFamily="49" charset="-127"/>
              </a:rPr>
            </a:br>
            <a:r>
              <a:rPr lang="en-US" altLang="en-US" sz="1200">
                <a:latin typeface="DotumChe" pitchFamily="49" charset="-127"/>
                <a:ea typeface="DotumChe" pitchFamily="49" charset="-127"/>
              </a:rPr>
              <a:t>    EVENT# NAME                           PARAMETER1      PARAMETER2      PARAMETER3      WAIT_CLASS</a:t>
            </a:r>
            <a:br>
              <a:rPr lang="en-US" altLang="en-US" sz="1200">
                <a:latin typeface="DotumChe" pitchFamily="49" charset="-127"/>
                <a:ea typeface="DotumChe" pitchFamily="49" charset="-127"/>
              </a:rPr>
            </a:br>
            <a:r>
              <a:rPr lang="en-US" altLang="en-US" sz="1200">
                <a:latin typeface="DotumChe" pitchFamily="49" charset="-127"/>
                <a:ea typeface="DotumChe" pitchFamily="49" charset="-127"/>
              </a:rPr>
              <a:t>---------- ------------------------------ --------------- --------------- --------------- --------------</a:t>
            </a:r>
            <a:br>
              <a:rPr lang="en-US" altLang="en-US" sz="1200">
                <a:latin typeface="DotumChe" pitchFamily="49" charset="-127"/>
                <a:ea typeface="DotumChe" pitchFamily="49" charset="-127"/>
              </a:rPr>
            </a:br>
            <a:r>
              <a:rPr lang="en-US" altLang="en-US" sz="1200">
                <a:latin typeface="DotumChe" pitchFamily="49" charset="-127"/>
                <a:ea typeface="DotumChe" pitchFamily="49" charset="-127"/>
              </a:rPr>
              <a:t>       117 db file scattered read         file#           block#          blocks          User I/O</a:t>
            </a:r>
            <a:endParaRPr lang="ja-JP" altLang="en-US" sz="1200">
              <a:latin typeface="DotumChe" pitchFamily="49" charset="-127"/>
              <a:ea typeface="DotumChe" pitchFamily="49" charset="-127"/>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684213" y="3449638"/>
            <a:ext cx="7632700" cy="576262"/>
          </a:xfrm>
          <a:prstGeom prst="rect">
            <a:avLst/>
          </a:prstGeom>
          <a:noFill/>
          <a:ln w="9525" algn="ctr">
            <a:noFill/>
            <a:miter lim="800000"/>
            <a:headEnd/>
            <a:tailEnd/>
          </a:ln>
        </p:spPr>
        <p:txBody>
          <a:bodyPr/>
          <a:lstStyle/>
          <a:p>
            <a:pPr>
              <a:lnSpc>
                <a:spcPct val="140000"/>
              </a:lnSpc>
            </a:pPr>
            <a:r>
              <a:rPr lang="ja-JP" altLang="en-US" sz="1400">
                <a:solidFill>
                  <a:schemeClr val="tx2"/>
                </a:solidFill>
                <a:latin typeface="HGP創英角ｺﾞｼｯｸUB" pitchFamily="50" charset="-128"/>
                <a:ea typeface="HGP創英角ｺﾞｼｯｸUB" pitchFamily="50" charset="-128"/>
              </a:rPr>
              <a:t>・ 「</a:t>
            </a:r>
            <a:r>
              <a:rPr lang="en-US" altLang="ja-JP" sz="1400">
                <a:solidFill>
                  <a:schemeClr val="tx2"/>
                </a:solidFill>
                <a:latin typeface="HGP創英角ｺﾞｼｯｸUB" pitchFamily="50" charset="-128"/>
                <a:ea typeface="HGP創英角ｺﾞｼｯｸUB" pitchFamily="50" charset="-128"/>
              </a:rPr>
              <a:t>HISTTBL</a:t>
            </a:r>
            <a:r>
              <a:rPr lang="ja-JP" altLang="en-US" sz="1400">
                <a:solidFill>
                  <a:schemeClr val="tx2"/>
                </a:solidFill>
                <a:latin typeface="HGP創英角ｺﾞｼｯｸUB" pitchFamily="50" charset="-128"/>
                <a:ea typeface="HGP創英角ｺﾞｼｯｸUB" pitchFamily="50" charset="-128"/>
              </a:rPr>
              <a:t>」表に対する「</a:t>
            </a:r>
            <a:r>
              <a:rPr lang="en-US" altLang="ja-JP" sz="1400">
                <a:solidFill>
                  <a:schemeClr val="tx2"/>
                </a:solidFill>
                <a:latin typeface="HGP創英角ｺﾞｼｯｸUB" pitchFamily="50" charset="-128"/>
                <a:ea typeface="HGP創英角ｺﾞｼｯｸUB" pitchFamily="50" charset="-128"/>
              </a:rPr>
              <a:t>DELETE</a:t>
            </a:r>
            <a:r>
              <a:rPr lang="ja-JP" altLang="en-US" sz="1400">
                <a:solidFill>
                  <a:schemeClr val="tx2"/>
                </a:solidFill>
                <a:latin typeface="HGP創英角ｺﾞｼｯｸUB" pitchFamily="50" charset="-128"/>
                <a:ea typeface="HGP創英角ｺﾞｼｯｸUB" pitchFamily="50" charset="-128"/>
              </a:rPr>
              <a:t>、</a:t>
            </a:r>
            <a:r>
              <a:rPr lang="en-US" altLang="ja-JP" sz="1400">
                <a:solidFill>
                  <a:schemeClr val="tx2"/>
                </a:solidFill>
                <a:latin typeface="HGP創英角ｺﾞｼｯｸUB" pitchFamily="50" charset="-128"/>
                <a:ea typeface="HGP創英角ｺﾞｼｯｸUB" pitchFamily="50" charset="-128"/>
              </a:rPr>
              <a:t>INSERT</a:t>
            </a:r>
            <a:r>
              <a:rPr lang="ja-JP" altLang="en-US" sz="1400">
                <a:solidFill>
                  <a:schemeClr val="tx2"/>
                </a:solidFill>
                <a:latin typeface="HGP創英角ｺﾞｼｯｸUB" pitchFamily="50" charset="-128"/>
                <a:ea typeface="HGP創英角ｺﾞｼｯｸUB" pitchFamily="50" charset="-128"/>
              </a:rPr>
              <a:t>」を実施しているセッションの履歴（詳細）を確認すると、</a:t>
            </a:r>
          </a:p>
          <a:p>
            <a:pPr>
              <a:lnSpc>
                <a:spcPct val="140000"/>
              </a:lnSpc>
            </a:pPr>
            <a:r>
              <a:rPr lang="ja-JP" altLang="en-US" sz="1400">
                <a:solidFill>
                  <a:schemeClr val="tx2"/>
                </a:solidFill>
                <a:latin typeface="HGP創英角ｺﾞｼｯｸUB" pitchFamily="50" charset="-128"/>
                <a:ea typeface="HGP創英角ｺﾞｼｯｸUB" pitchFamily="50" charset="-128"/>
              </a:rPr>
              <a:t>  「</a:t>
            </a:r>
            <a:r>
              <a:rPr lang="en-US" altLang="ja-JP" sz="1400">
                <a:solidFill>
                  <a:schemeClr val="tx2"/>
                </a:solidFill>
                <a:latin typeface="HGP創英角ｺﾞｼｯｸUB" pitchFamily="50" charset="-128"/>
                <a:ea typeface="HGP創英角ｺﾞｼｯｸUB" pitchFamily="50" charset="-128"/>
              </a:rPr>
              <a:t>DELETE=6:36</a:t>
            </a:r>
            <a:r>
              <a:rPr lang="ja-JP" altLang="en-US" sz="1400">
                <a:solidFill>
                  <a:schemeClr val="tx2"/>
                </a:solidFill>
                <a:latin typeface="HGP創英角ｺﾞｼｯｸUB" pitchFamily="50" charset="-128"/>
                <a:ea typeface="HGP創英角ｺﾞｼｯｸUB" pitchFamily="50" charset="-128"/>
              </a:rPr>
              <a:t>」後、「</a:t>
            </a:r>
            <a:r>
              <a:rPr lang="en-US" altLang="ja-JP" sz="1400">
                <a:solidFill>
                  <a:schemeClr val="tx2"/>
                </a:solidFill>
                <a:latin typeface="HGP創英角ｺﾞｼｯｸUB" pitchFamily="50" charset="-128"/>
                <a:ea typeface="HGP創英角ｺﾞｼｯｸUB" pitchFamily="50" charset="-128"/>
              </a:rPr>
              <a:t>INSERT=1:17</a:t>
            </a:r>
            <a:r>
              <a:rPr lang="ja-JP" altLang="en-US" sz="1400">
                <a:solidFill>
                  <a:schemeClr val="tx2"/>
                </a:solidFill>
                <a:latin typeface="HGP創英角ｺﾞｼｯｸUB" pitchFamily="50" charset="-128"/>
                <a:ea typeface="HGP創英角ｺﾞｼｯｸUB" pitchFamily="50" charset="-128"/>
              </a:rPr>
              <a:t>」を発行している。</a:t>
            </a:r>
            <a:endParaRPr lang="en-US" altLang="ja-JP" sz="1400">
              <a:solidFill>
                <a:schemeClr val="tx2"/>
              </a:solidFill>
              <a:latin typeface="HGP創英角ｺﾞｼｯｸUB" pitchFamily="50" charset="-128"/>
              <a:ea typeface="HGP創英角ｺﾞｼｯｸUB" pitchFamily="50" charset="-128"/>
            </a:endParaRPr>
          </a:p>
        </p:txBody>
      </p:sp>
      <p:sp>
        <p:nvSpPr>
          <p:cNvPr id="52227" name="Rectangle 3"/>
          <p:cNvSpPr>
            <a:spLocks noChangeArrowheads="1"/>
          </p:cNvSpPr>
          <p:nvPr/>
        </p:nvSpPr>
        <p:spPr bwMode="auto">
          <a:xfrm>
            <a:off x="407988" y="857250"/>
            <a:ext cx="6035675" cy="425450"/>
          </a:xfrm>
          <a:prstGeom prst="rect">
            <a:avLst/>
          </a:prstGeom>
          <a:noFill/>
          <a:ln w="9525">
            <a:noFill/>
            <a:miter lim="800000"/>
            <a:headEnd/>
            <a:tailEnd/>
          </a:ln>
        </p:spPr>
        <p:txBody>
          <a:bodyPr wrap="none" anchor="ctr"/>
          <a:lstStyle/>
          <a:p>
            <a:pPr>
              <a:buFontTx/>
              <a:buBlip>
                <a:blip r:embed="rId3"/>
              </a:buBlip>
            </a:pPr>
            <a:r>
              <a:rPr lang="ja-JP" altLang="en-US" sz="1600">
                <a:solidFill>
                  <a:schemeClr val="tx2"/>
                </a:solidFill>
                <a:latin typeface="HGP創英角ｺﾞｼｯｸUB" pitchFamily="50" charset="-128"/>
                <a:ea typeface="HGP創英角ｺﾞｼｯｸUB" pitchFamily="50" charset="-128"/>
              </a:rPr>
              <a:t> 特定（異常現象発生）時間帯のセッション分析</a:t>
            </a:r>
          </a:p>
        </p:txBody>
      </p:sp>
      <p:pic>
        <p:nvPicPr>
          <p:cNvPr id="52228" name="Picture 8"/>
          <p:cNvPicPr>
            <a:picLocks noChangeAspect="1" noChangeArrowheads="1"/>
          </p:cNvPicPr>
          <p:nvPr/>
        </p:nvPicPr>
        <p:blipFill>
          <a:blip r:embed="rId4" cstate="print"/>
          <a:srcRect/>
          <a:stretch>
            <a:fillRect/>
          </a:stretch>
        </p:blipFill>
        <p:spPr bwMode="auto">
          <a:xfrm>
            <a:off x="685800" y="1260475"/>
            <a:ext cx="7620000" cy="2152650"/>
          </a:xfrm>
          <a:prstGeom prst="rect">
            <a:avLst/>
          </a:prstGeom>
          <a:noFill/>
          <a:ln w="9525" algn="ctr">
            <a:noFill/>
            <a:miter lim="800000"/>
            <a:headEnd/>
            <a:tailEnd/>
          </a:ln>
        </p:spPr>
      </p:pic>
      <p:sp>
        <p:nvSpPr>
          <p:cNvPr id="52229"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障害解析の事例</a:t>
            </a:r>
            <a:endParaRPr lang="ja-JP" altLang="en-US" sz="1600">
              <a:solidFill>
                <a:schemeClr val="tx2"/>
              </a:solidFill>
              <a:latin typeface="HGP創英角ｺﾞｼｯｸUB" pitchFamily="50" charset="-128"/>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11188" y="5715000"/>
            <a:ext cx="7632700" cy="360363"/>
          </a:xfrm>
          <a:prstGeom prst="rect">
            <a:avLst/>
          </a:prstGeom>
          <a:noFill/>
          <a:ln w="9525" algn="ctr">
            <a:noFill/>
            <a:miter lim="800000"/>
            <a:headEnd/>
            <a:tailEnd/>
          </a:ln>
        </p:spPr>
        <p:txBody>
          <a:bodyPr wrap="none"/>
          <a:lstStyle/>
          <a:p>
            <a:pPr>
              <a:lnSpc>
                <a:spcPct val="140000"/>
              </a:lnSpc>
            </a:pPr>
            <a:r>
              <a:rPr lang="ja-JP" altLang="en-US" sz="1400">
                <a:solidFill>
                  <a:schemeClr val="tx2"/>
                </a:solidFill>
                <a:latin typeface="HGP創英角ｺﾞｼｯｸUB" pitchFamily="50" charset="-128"/>
                <a:ea typeface="HGP創英角ｺﾞｼｯｸUB" pitchFamily="50" charset="-128"/>
              </a:rPr>
              <a:t>・ 「</a:t>
            </a:r>
            <a:r>
              <a:rPr lang="en-US" altLang="ja-JP" sz="1400">
                <a:solidFill>
                  <a:schemeClr val="tx2"/>
                </a:solidFill>
                <a:latin typeface="HGP創英角ｺﾞｼｯｸUB" pitchFamily="50" charset="-128"/>
                <a:ea typeface="HGP創英角ｺﾞｼｯｸUB" pitchFamily="50" charset="-128"/>
              </a:rPr>
              <a:t>DELETE FROM HISTTBL...</a:t>
            </a:r>
            <a:r>
              <a:rPr lang="ja-JP" altLang="en-US" sz="1400">
                <a:solidFill>
                  <a:schemeClr val="tx2"/>
                </a:solidFill>
                <a:latin typeface="HGP創英角ｺﾞｼｯｸUB" pitchFamily="50" charset="-128"/>
                <a:ea typeface="HGP創英角ｺﾞｼｯｸUB" pitchFamily="50" charset="-128"/>
              </a:rPr>
              <a:t>」は終日発行されているが、「</a:t>
            </a:r>
            <a:r>
              <a:rPr lang="en-US" altLang="ja-JP" sz="1400">
                <a:solidFill>
                  <a:schemeClr val="tx2"/>
                </a:solidFill>
                <a:latin typeface="HGP創英角ｺﾞｼｯｸUB" pitchFamily="50" charset="-128"/>
                <a:ea typeface="HGP創英角ｺﾞｼｯｸUB" pitchFamily="50" charset="-128"/>
              </a:rPr>
              <a:t>15:20:00 </a:t>
            </a:r>
            <a:r>
              <a:rPr lang="ja-JP" altLang="en-US" sz="1400">
                <a:solidFill>
                  <a:schemeClr val="tx2"/>
                </a:solidFill>
                <a:latin typeface="HGP創英角ｺﾞｼｯｸUB" pitchFamily="50" charset="-128"/>
                <a:ea typeface="HGP創英角ｺﾞｼｯｸUB" pitchFamily="50" charset="-128"/>
              </a:rPr>
              <a:t>～ </a:t>
            </a:r>
            <a:r>
              <a:rPr lang="en-US" altLang="ja-JP" sz="1400">
                <a:solidFill>
                  <a:schemeClr val="tx2"/>
                </a:solidFill>
                <a:latin typeface="HGP創英角ｺﾞｼｯｸUB" pitchFamily="50" charset="-128"/>
                <a:ea typeface="HGP創英角ｺﾞｼｯｸUB" pitchFamily="50" charset="-128"/>
              </a:rPr>
              <a:t>15:30:00</a:t>
            </a:r>
            <a:r>
              <a:rPr lang="ja-JP" altLang="en-US" sz="1400">
                <a:solidFill>
                  <a:schemeClr val="tx2"/>
                </a:solidFill>
                <a:latin typeface="HGP創英角ｺﾞｼｯｸUB" pitchFamily="50" charset="-128"/>
                <a:ea typeface="HGP創英角ｺﾞｼｯｸUB" pitchFamily="50" charset="-128"/>
              </a:rPr>
              <a:t>」で集中して発行されている。</a:t>
            </a:r>
            <a:endParaRPr lang="en-US" altLang="ja-JP" sz="1400">
              <a:solidFill>
                <a:schemeClr val="tx2"/>
              </a:solidFill>
              <a:latin typeface="HGP創英角ｺﾞｼｯｸUB" pitchFamily="50" charset="-128"/>
              <a:ea typeface="HGP創英角ｺﾞｼｯｸUB" pitchFamily="50" charset="-128"/>
            </a:endParaRPr>
          </a:p>
        </p:txBody>
      </p:sp>
      <p:sp>
        <p:nvSpPr>
          <p:cNvPr id="53251" name="Rectangle 3"/>
          <p:cNvSpPr>
            <a:spLocks noChangeArrowheads="1"/>
          </p:cNvSpPr>
          <p:nvPr/>
        </p:nvSpPr>
        <p:spPr bwMode="auto">
          <a:xfrm>
            <a:off x="407988" y="822325"/>
            <a:ext cx="6035675" cy="425450"/>
          </a:xfrm>
          <a:prstGeom prst="rect">
            <a:avLst/>
          </a:prstGeom>
          <a:noFill/>
          <a:ln w="9525">
            <a:noFill/>
            <a:miter lim="800000"/>
            <a:headEnd/>
            <a:tailEnd/>
          </a:ln>
        </p:spPr>
        <p:txBody>
          <a:bodyPr wrap="none" anchor="ctr"/>
          <a:lstStyle/>
          <a:p>
            <a:pPr>
              <a:buFontTx/>
              <a:buBlip>
                <a:blip r:embed="rId3"/>
              </a:buBlip>
            </a:pPr>
            <a:r>
              <a:rPr lang="ja-JP" altLang="en-US" sz="1600">
                <a:solidFill>
                  <a:schemeClr val="tx2"/>
                </a:solidFill>
                <a:latin typeface="HGP創英角ｺﾞｼｯｸUB" pitchFamily="50" charset="-128"/>
                <a:ea typeface="HGP創英角ｺﾞｼｯｸUB" pitchFamily="50" charset="-128"/>
              </a:rPr>
              <a:t> 特定</a:t>
            </a:r>
            <a:r>
              <a:rPr lang="en-US" altLang="ja-JP" sz="1600">
                <a:solidFill>
                  <a:schemeClr val="tx2"/>
                </a:solidFill>
                <a:latin typeface="HGP創英角ｺﾞｼｯｸUB" pitchFamily="50" charset="-128"/>
                <a:ea typeface="HGP創英角ｺﾞｼｯｸUB" pitchFamily="50" charset="-128"/>
              </a:rPr>
              <a:t>SQL</a:t>
            </a:r>
            <a:r>
              <a:rPr lang="ja-JP" altLang="en-US" sz="1600">
                <a:solidFill>
                  <a:schemeClr val="tx2"/>
                </a:solidFill>
                <a:latin typeface="HGP創英角ｺﾞｼｯｸUB" pitchFamily="50" charset="-128"/>
                <a:ea typeface="HGP創英角ｺﾞｼｯｸUB" pitchFamily="50" charset="-128"/>
              </a:rPr>
              <a:t>分析</a:t>
            </a:r>
          </a:p>
        </p:txBody>
      </p:sp>
      <p:pic>
        <p:nvPicPr>
          <p:cNvPr id="53252" name="Picture 10"/>
          <p:cNvPicPr>
            <a:picLocks noChangeAspect="1" noChangeArrowheads="1"/>
          </p:cNvPicPr>
          <p:nvPr/>
        </p:nvPicPr>
        <p:blipFill>
          <a:blip r:embed="rId4" cstate="print"/>
          <a:srcRect/>
          <a:stretch>
            <a:fillRect/>
          </a:stretch>
        </p:blipFill>
        <p:spPr bwMode="auto">
          <a:xfrm>
            <a:off x="685800" y="1143000"/>
            <a:ext cx="7620000" cy="4600575"/>
          </a:xfrm>
          <a:prstGeom prst="rect">
            <a:avLst/>
          </a:prstGeom>
          <a:noFill/>
          <a:ln w="9525" algn="ctr">
            <a:noFill/>
            <a:miter lim="800000"/>
            <a:headEnd/>
            <a:tailEnd/>
          </a:ln>
        </p:spPr>
      </p:pic>
      <p:sp>
        <p:nvSpPr>
          <p:cNvPr id="53253" name="Rectangle 10"/>
          <p:cNvSpPr>
            <a:spLocks noChangeArrowheads="1"/>
          </p:cNvSpPr>
          <p:nvPr/>
        </p:nvSpPr>
        <p:spPr bwMode="auto">
          <a:xfrm>
            <a:off x="325438" y="203200"/>
            <a:ext cx="6103937"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障害解析の事例</a:t>
            </a:r>
            <a:endParaRPr lang="ja-JP" altLang="en-US" sz="1600">
              <a:solidFill>
                <a:schemeClr val="tx2"/>
              </a:solidFill>
              <a:latin typeface="HGP創英角ｺﾞｼｯｸUB" pitchFamily="50" charset="-128"/>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11188" y="5715000"/>
            <a:ext cx="7632700" cy="360363"/>
          </a:xfrm>
          <a:prstGeom prst="rect">
            <a:avLst/>
          </a:prstGeom>
          <a:noFill/>
          <a:ln w="9525" algn="ctr">
            <a:noFill/>
            <a:miter lim="800000"/>
            <a:headEnd/>
            <a:tailEnd/>
          </a:ln>
        </p:spPr>
        <p:txBody>
          <a:bodyPr wrap="none"/>
          <a:lstStyle/>
          <a:p>
            <a:pPr>
              <a:lnSpc>
                <a:spcPct val="140000"/>
              </a:lnSpc>
            </a:pPr>
            <a:r>
              <a:rPr lang="ja-JP" altLang="en-US" sz="1400">
                <a:solidFill>
                  <a:schemeClr val="tx2"/>
                </a:solidFill>
                <a:latin typeface="HGP創英角ｺﾞｼｯｸUB" pitchFamily="50" charset="-128"/>
                <a:ea typeface="HGP創英角ｺﾞｼｯｸUB" pitchFamily="50" charset="-128"/>
              </a:rPr>
              <a:t>・ 「</a:t>
            </a:r>
            <a:r>
              <a:rPr lang="en-US" altLang="ja-JP" sz="1400">
                <a:solidFill>
                  <a:schemeClr val="tx2"/>
                </a:solidFill>
                <a:latin typeface="HGP創英角ｺﾞｼｯｸUB" pitchFamily="50" charset="-128"/>
                <a:ea typeface="HGP創英角ｺﾞｼｯｸUB" pitchFamily="50" charset="-128"/>
              </a:rPr>
              <a:t>INSERT INTO HISTTBL...</a:t>
            </a:r>
            <a:r>
              <a:rPr lang="ja-JP" altLang="en-US" sz="1400">
                <a:solidFill>
                  <a:schemeClr val="tx2"/>
                </a:solidFill>
                <a:latin typeface="HGP創英角ｺﾞｼｯｸUB" pitchFamily="50" charset="-128"/>
                <a:ea typeface="HGP創英角ｺﾞｼｯｸUB" pitchFamily="50" charset="-128"/>
              </a:rPr>
              <a:t>」も終日発行されているが、「</a:t>
            </a:r>
            <a:r>
              <a:rPr lang="en-US" altLang="ja-JP" sz="1400">
                <a:solidFill>
                  <a:schemeClr val="tx2"/>
                </a:solidFill>
                <a:latin typeface="HGP創英角ｺﾞｼｯｸUB" pitchFamily="50" charset="-128"/>
                <a:ea typeface="HGP創英角ｺﾞｼｯｸUB" pitchFamily="50" charset="-128"/>
              </a:rPr>
              <a:t>15:20:00 </a:t>
            </a:r>
            <a:r>
              <a:rPr lang="ja-JP" altLang="en-US" sz="1400">
                <a:solidFill>
                  <a:schemeClr val="tx2"/>
                </a:solidFill>
                <a:latin typeface="HGP創英角ｺﾞｼｯｸUB" pitchFamily="50" charset="-128"/>
                <a:ea typeface="HGP創英角ｺﾞｼｯｸUB" pitchFamily="50" charset="-128"/>
              </a:rPr>
              <a:t>～ </a:t>
            </a:r>
            <a:r>
              <a:rPr lang="en-US" altLang="ja-JP" sz="1400">
                <a:solidFill>
                  <a:schemeClr val="tx2"/>
                </a:solidFill>
                <a:latin typeface="HGP創英角ｺﾞｼｯｸUB" pitchFamily="50" charset="-128"/>
                <a:ea typeface="HGP創英角ｺﾞｼｯｸUB" pitchFamily="50" charset="-128"/>
              </a:rPr>
              <a:t>15:30:00</a:t>
            </a:r>
            <a:r>
              <a:rPr lang="ja-JP" altLang="en-US" sz="1400">
                <a:solidFill>
                  <a:schemeClr val="tx2"/>
                </a:solidFill>
                <a:latin typeface="HGP創英角ｺﾞｼｯｸUB" pitchFamily="50" charset="-128"/>
                <a:ea typeface="HGP創英角ｺﾞｼｯｸUB" pitchFamily="50" charset="-128"/>
              </a:rPr>
              <a:t>」で集中して発行されている。</a:t>
            </a:r>
            <a:endParaRPr lang="en-US" altLang="ja-JP" sz="1400">
              <a:solidFill>
                <a:schemeClr val="tx2"/>
              </a:solidFill>
              <a:latin typeface="HGP創英角ｺﾞｼｯｸUB" pitchFamily="50" charset="-128"/>
              <a:ea typeface="HGP創英角ｺﾞｼｯｸUB" pitchFamily="50" charset="-128"/>
            </a:endParaRPr>
          </a:p>
        </p:txBody>
      </p:sp>
      <p:sp>
        <p:nvSpPr>
          <p:cNvPr id="54275" name="Rectangle 3"/>
          <p:cNvSpPr>
            <a:spLocks noChangeArrowheads="1"/>
          </p:cNvSpPr>
          <p:nvPr/>
        </p:nvSpPr>
        <p:spPr bwMode="auto">
          <a:xfrm>
            <a:off x="407988" y="865188"/>
            <a:ext cx="6035675" cy="425450"/>
          </a:xfrm>
          <a:prstGeom prst="rect">
            <a:avLst/>
          </a:prstGeom>
          <a:noFill/>
          <a:ln w="9525">
            <a:noFill/>
            <a:miter lim="800000"/>
            <a:headEnd/>
            <a:tailEnd/>
          </a:ln>
        </p:spPr>
        <p:txBody>
          <a:bodyPr wrap="none" anchor="ctr"/>
          <a:lstStyle/>
          <a:p>
            <a:pPr>
              <a:buFontTx/>
              <a:buBlip>
                <a:blip r:embed="rId3"/>
              </a:buBlip>
            </a:pPr>
            <a:r>
              <a:rPr lang="ja-JP" altLang="en-US" sz="1600">
                <a:solidFill>
                  <a:schemeClr val="tx2"/>
                </a:solidFill>
                <a:latin typeface="HGP創英角ｺﾞｼｯｸUB" pitchFamily="50" charset="-128"/>
                <a:ea typeface="HGP創英角ｺﾞｼｯｸUB" pitchFamily="50" charset="-128"/>
              </a:rPr>
              <a:t> 特定</a:t>
            </a:r>
            <a:r>
              <a:rPr lang="en-US" altLang="ja-JP" sz="1600">
                <a:solidFill>
                  <a:schemeClr val="tx2"/>
                </a:solidFill>
                <a:latin typeface="HGP創英角ｺﾞｼｯｸUB" pitchFamily="50" charset="-128"/>
                <a:ea typeface="HGP創英角ｺﾞｼｯｸUB" pitchFamily="50" charset="-128"/>
              </a:rPr>
              <a:t>SQL</a:t>
            </a:r>
            <a:r>
              <a:rPr lang="ja-JP" altLang="en-US" sz="1600">
                <a:solidFill>
                  <a:schemeClr val="tx2"/>
                </a:solidFill>
                <a:latin typeface="HGP創英角ｺﾞｼｯｸUB" pitchFamily="50" charset="-128"/>
                <a:ea typeface="HGP創英角ｺﾞｼｯｸUB" pitchFamily="50" charset="-128"/>
              </a:rPr>
              <a:t>分析</a:t>
            </a:r>
          </a:p>
        </p:txBody>
      </p:sp>
      <p:pic>
        <p:nvPicPr>
          <p:cNvPr id="54276" name="Picture 11"/>
          <p:cNvPicPr>
            <a:picLocks noChangeAspect="1" noChangeArrowheads="1"/>
          </p:cNvPicPr>
          <p:nvPr/>
        </p:nvPicPr>
        <p:blipFill>
          <a:blip r:embed="rId4" cstate="print"/>
          <a:srcRect/>
          <a:stretch>
            <a:fillRect/>
          </a:stretch>
        </p:blipFill>
        <p:spPr bwMode="auto">
          <a:xfrm>
            <a:off x="671513" y="1287463"/>
            <a:ext cx="7629525" cy="4419600"/>
          </a:xfrm>
          <a:prstGeom prst="rect">
            <a:avLst/>
          </a:prstGeom>
          <a:noFill/>
          <a:ln w="9525" algn="ctr">
            <a:noFill/>
            <a:miter lim="800000"/>
            <a:headEnd/>
            <a:tailEnd/>
          </a:ln>
        </p:spPr>
      </p:pic>
      <p:sp>
        <p:nvSpPr>
          <p:cNvPr id="54277"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障害解析の事例</a:t>
            </a:r>
            <a:endParaRPr lang="ja-JP" altLang="en-US" sz="1600">
              <a:solidFill>
                <a:schemeClr val="tx2"/>
              </a:solidFill>
              <a:latin typeface="HGP創英角ｺﾞｼｯｸUB" pitchFamily="50" charset="-128"/>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11188" y="4170363"/>
            <a:ext cx="7632700" cy="360362"/>
          </a:xfrm>
          <a:prstGeom prst="rect">
            <a:avLst/>
          </a:prstGeom>
          <a:noFill/>
          <a:ln w="9525" algn="ctr">
            <a:noFill/>
            <a:miter lim="800000"/>
            <a:headEnd/>
            <a:tailEnd/>
          </a:ln>
        </p:spPr>
        <p:txBody>
          <a:bodyPr wrap="none"/>
          <a:lstStyle/>
          <a:p>
            <a:pPr>
              <a:lnSpc>
                <a:spcPct val="140000"/>
              </a:lnSpc>
            </a:pPr>
            <a:r>
              <a:rPr lang="ja-JP" altLang="en-US" sz="1400">
                <a:solidFill>
                  <a:schemeClr val="tx2"/>
                </a:solidFill>
                <a:latin typeface="HGP創英角ｺﾞｼｯｸUB" pitchFamily="50" charset="-128"/>
                <a:ea typeface="HGP創英角ｺﾞｼｯｸUB" pitchFamily="50" charset="-128"/>
              </a:rPr>
              <a:t>・ </a:t>
            </a:r>
            <a:r>
              <a:rPr lang="en-US" altLang="ja-JP" sz="1400">
                <a:solidFill>
                  <a:schemeClr val="tx2"/>
                </a:solidFill>
                <a:latin typeface="HGP創英角ｺﾞｼｯｸUB" pitchFamily="50" charset="-128"/>
                <a:ea typeface="HGP創英角ｺﾞｼｯｸUB" pitchFamily="50" charset="-128"/>
              </a:rPr>
              <a:t>CPU</a:t>
            </a:r>
            <a:r>
              <a:rPr lang="ja-JP" altLang="en-US" sz="1400">
                <a:solidFill>
                  <a:schemeClr val="tx2"/>
                </a:solidFill>
                <a:latin typeface="HGP創英角ｺﾞｼｯｸUB" pitchFamily="50" charset="-128"/>
                <a:ea typeface="HGP創英角ｺﾞｼｯｸUB" pitchFamily="50" charset="-128"/>
              </a:rPr>
              <a:t>使用率が高い</a:t>
            </a:r>
            <a:r>
              <a:rPr lang="en-US" altLang="ja-JP" sz="1400">
                <a:solidFill>
                  <a:schemeClr val="tx2"/>
                </a:solidFill>
                <a:latin typeface="HGP創英角ｺﾞｼｯｸUB" pitchFamily="50" charset="-128"/>
                <a:ea typeface="HGP創英角ｺﾞｼｯｸUB" pitchFamily="50" charset="-128"/>
              </a:rPr>
              <a:t>SQL</a:t>
            </a:r>
            <a:r>
              <a:rPr lang="ja-JP" altLang="en-US" sz="1400">
                <a:solidFill>
                  <a:schemeClr val="tx2"/>
                </a:solidFill>
                <a:latin typeface="HGP創英角ｺﾞｼｯｸUB" pitchFamily="50" charset="-128"/>
                <a:ea typeface="HGP創英角ｺﾞｼｯｸUB" pitchFamily="50" charset="-128"/>
              </a:rPr>
              <a:t>の検索結果、「</a:t>
            </a:r>
            <a:r>
              <a:rPr lang="en-US" altLang="ja-JP" sz="1400">
                <a:solidFill>
                  <a:schemeClr val="tx2"/>
                </a:solidFill>
                <a:latin typeface="HGP創英角ｺﾞｼｯｸUB" pitchFamily="50" charset="-128"/>
                <a:ea typeface="HGP創英角ｺﾞｼｯｸUB" pitchFamily="50" charset="-128"/>
              </a:rPr>
              <a:t>15:20:00 </a:t>
            </a:r>
            <a:r>
              <a:rPr lang="ja-JP" altLang="en-US" sz="1400">
                <a:solidFill>
                  <a:schemeClr val="tx2"/>
                </a:solidFill>
                <a:latin typeface="HGP創英角ｺﾞｼｯｸUB" pitchFamily="50" charset="-128"/>
                <a:ea typeface="HGP創英角ｺﾞｼｯｸUB" pitchFamily="50" charset="-128"/>
              </a:rPr>
              <a:t>～ </a:t>
            </a:r>
            <a:r>
              <a:rPr lang="en-US" altLang="ja-JP" sz="1400">
                <a:solidFill>
                  <a:schemeClr val="tx2"/>
                </a:solidFill>
                <a:latin typeface="HGP創英角ｺﾞｼｯｸUB" pitchFamily="50" charset="-128"/>
                <a:ea typeface="HGP創英角ｺﾞｼｯｸUB" pitchFamily="50" charset="-128"/>
              </a:rPr>
              <a:t>15:30:00</a:t>
            </a:r>
            <a:r>
              <a:rPr lang="ja-JP" altLang="en-US" sz="1400">
                <a:solidFill>
                  <a:schemeClr val="tx2"/>
                </a:solidFill>
                <a:latin typeface="HGP創英角ｺﾞｼｯｸUB" pitchFamily="50" charset="-128"/>
                <a:ea typeface="HGP創英角ｺﾞｼｯｸUB" pitchFamily="50" charset="-128"/>
              </a:rPr>
              <a:t>」時間帯で集中している。</a:t>
            </a:r>
          </a:p>
        </p:txBody>
      </p:sp>
      <p:sp>
        <p:nvSpPr>
          <p:cNvPr id="55299" name="Rectangle 3"/>
          <p:cNvSpPr>
            <a:spLocks noChangeArrowheads="1"/>
          </p:cNvSpPr>
          <p:nvPr/>
        </p:nvSpPr>
        <p:spPr bwMode="auto">
          <a:xfrm>
            <a:off x="407988" y="857250"/>
            <a:ext cx="6035675" cy="425450"/>
          </a:xfrm>
          <a:prstGeom prst="rect">
            <a:avLst/>
          </a:prstGeom>
          <a:noFill/>
          <a:ln w="9525">
            <a:noFill/>
            <a:miter lim="800000"/>
            <a:headEnd/>
            <a:tailEnd/>
          </a:ln>
        </p:spPr>
        <p:txBody>
          <a:bodyPr wrap="none" anchor="ctr"/>
          <a:lstStyle/>
          <a:p>
            <a:pPr>
              <a:buFontTx/>
              <a:buBlip>
                <a:blip r:embed="rId3"/>
              </a:buBlip>
            </a:pPr>
            <a:r>
              <a:rPr lang="ja-JP" altLang="en-US" sz="1600">
                <a:solidFill>
                  <a:schemeClr val="tx2"/>
                </a:solidFill>
                <a:latin typeface="HGP創英角ｺﾞｼｯｸUB" pitchFamily="50" charset="-128"/>
                <a:ea typeface="HGP創英角ｺﾞｼｯｸUB" pitchFamily="50" charset="-128"/>
              </a:rPr>
              <a:t> 特定</a:t>
            </a:r>
            <a:r>
              <a:rPr lang="en-US" altLang="ja-JP" sz="1600">
                <a:solidFill>
                  <a:schemeClr val="tx2"/>
                </a:solidFill>
                <a:latin typeface="HGP創英角ｺﾞｼｯｸUB" pitchFamily="50" charset="-128"/>
                <a:ea typeface="HGP創英角ｺﾞｼｯｸUB" pitchFamily="50" charset="-128"/>
              </a:rPr>
              <a:t>SQL</a:t>
            </a:r>
            <a:r>
              <a:rPr lang="ja-JP" altLang="en-US" sz="1600">
                <a:solidFill>
                  <a:schemeClr val="tx2"/>
                </a:solidFill>
                <a:latin typeface="HGP創英角ｺﾞｼｯｸUB" pitchFamily="50" charset="-128"/>
                <a:ea typeface="HGP創英角ｺﾞｼｯｸUB" pitchFamily="50" charset="-128"/>
              </a:rPr>
              <a:t>分析</a:t>
            </a:r>
          </a:p>
        </p:txBody>
      </p:sp>
      <p:pic>
        <p:nvPicPr>
          <p:cNvPr id="55300" name="Picture 10"/>
          <p:cNvPicPr>
            <a:picLocks noChangeAspect="1" noChangeArrowheads="1"/>
          </p:cNvPicPr>
          <p:nvPr/>
        </p:nvPicPr>
        <p:blipFill>
          <a:blip r:embed="rId4" cstate="print"/>
          <a:srcRect/>
          <a:stretch>
            <a:fillRect/>
          </a:stretch>
        </p:blipFill>
        <p:spPr bwMode="auto">
          <a:xfrm>
            <a:off x="661988" y="1260475"/>
            <a:ext cx="7629525" cy="2838450"/>
          </a:xfrm>
          <a:prstGeom prst="rect">
            <a:avLst/>
          </a:prstGeom>
          <a:noFill/>
          <a:ln w="9525" algn="ctr">
            <a:noFill/>
            <a:miter lim="800000"/>
            <a:headEnd/>
            <a:tailEnd/>
          </a:ln>
        </p:spPr>
      </p:pic>
      <p:sp>
        <p:nvSpPr>
          <p:cNvPr id="55301"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障害解析の事例</a:t>
            </a:r>
            <a:endParaRPr lang="ja-JP" altLang="en-US" sz="1600">
              <a:solidFill>
                <a:schemeClr val="tx2"/>
              </a:solidFill>
              <a:latin typeface="HGP創英角ｺﾞｼｯｸUB" pitchFamily="50" charset="-128"/>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407988" y="857250"/>
            <a:ext cx="6035675" cy="425450"/>
          </a:xfrm>
          <a:prstGeom prst="rect">
            <a:avLst/>
          </a:prstGeom>
          <a:noFill/>
          <a:ln w="9525">
            <a:noFill/>
            <a:miter lim="800000"/>
            <a:headEnd/>
            <a:tailEnd/>
          </a:ln>
        </p:spPr>
        <p:txBody>
          <a:bodyPr wrap="none" anchor="ctr"/>
          <a:lstStyle/>
          <a:p>
            <a:pPr>
              <a:buFontTx/>
              <a:buBlip>
                <a:blip r:embed="rId3"/>
              </a:buBlip>
            </a:pPr>
            <a:r>
              <a:rPr lang="ja-JP" altLang="en-US" sz="1600">
                <a:solidFill>
                  <a:schemeClr val="tx2"/>
                </a:solidFill>
                <a:latin typeface="HGP創英角ｺﾞｼｯｸUB" pitchFamily="50" charset="-128"/>
                <a:ea typeface="HGP創英角ｺﾞｼｯｸUB" pitchFamily="50" charset="-128"/>
              </a:rPr>
              <a:t> 診断</a:t>
            </a:r>
            <a:r>
              <a:rPr lang="en-US" altLang="ja-JP" sz="1600">
                <a:solidFill>
                  <a:schemeClr val="tx2"/>
                </a:solidFill>
                <a:latin typeface="HGP創英角ｺﾞｼｯｸUB" pitchFamily="50" charset="-128"/>
                <a:ea typeface="HGP創英角ｺﾞｼｯｸUB" pitchFamily="50" charset="-128"/>
              </a:rPr>
              <a:t>/</a:t>
            </a:r>
            <a:r>
              <a:rPr lang="ja-JP" altLang="en-US" sz="1600">
                <a:solidFill>
                  <a:schemeClr val="tx2"/>
                </a:solidFill>
                <a:latin typeface="HGP創英角ｺﾞｼｯｸUB" pitchFamily="50" charset="-128"/>
                <a:ea typeface="HGP創英角ｺﾞｼｯｸUB" pitchFamily="50" charset="-128"/>
              </a:rPr>
              <a:t>分析サマリー</a:t>
            </a:r>
          </a:p>
        </p:txBody>
      </p:sp>
      <p:sp>
        <p:nvSpPr>
          <p:cNvPr id="56323" name="Rectangle 3"/>
          <p:cNvSpPr>
            <a:spLocks noChangeArrowheads="1"/>
          </p:cNvSpPr>
          <p:nvPr/>
        </p:nvSpPr>
        <p:spPr bwMode="auto">
          <a:xfrm>
            <a:off x="611188" y="1276350"/>
            <a:ext cx="8175625" cy="2160588"/>
          </a:xfrm>
          <a:prstGeom prst="rect">
            <a:avLst/>
          </a:prstGeom>
          <a:noFill/>
          <a:ln w="9525" algn="ctr">
            <a:solidFill>
              <a:srgbClr val="FF0000"/>
            </a:solidFill>
            <a:miter lim="800000"/>
            <a:headEnd/>
            <a:tailEnd/>
          </a:ln>
        </p:spPr>
        <p:txBody>
          <a:bodyPr/>
          <a:lstStyle/>
          <a:p>
            <a:pPr>
              <a:lnSpc>
                <a:spcPts val="2200"/>
              </a:lnSpc>
              <a:buFont typeface="Wingdings" pitchFamily="2" charset="2"/>
              <a:buChar char="ü"/>
            </a:pPr>
            <a:r>
              <a:rPr lang="ja-JP" altLang="en-US" sz="1400">
                <a:solidFill>
                  <a:schemeClr val="tx2"/>
                </a:solidFill>
                <a:latin typeface="HGP創英角ｺﾞｼｯｸUB" pitchFamily="50" charset="-128"/>
                <a:ea typeface="HGP創英角ｺﾞｼｯｸUB" pitchFamily="50" charset="-128"/>
              </a:rPr>
              <a:t> 「</a:t>
            </a:r>
            <a:r>
              <a:rPr lang="en-US" altLang="ja-JP" sz="1400">
                <a:solidFill>
                  <a:schemeClr val="tx2"/>
                </a:solidFill>
                <a:latin typeface="HGP創英角ｺﾞｼｯｸUB" pitchFamily="50" charset="-128"/>
                <a:ea typeface="HGP創英角ｺﾞｼｯｸUB" pitchFamily="50" charset="-128"/>
              </a:rPr>
              <a:t>15:26</a:t>
            </a:r>
            <a:r>
              <a:rPr lang="ja-JP" altLang="en-US" sz="1400">
                <a:solidFill>
                  <a:schemeClr val="tx2"/>
                </a:solidFill>
                <a:latin typeface="HGP創英角ｺﾞｼｯｸUB" pitchFamily="50" charset="-128"/>
                <a:ea typeface="HGP創英角ｺﾞｼｯｸUB" pitchFamily="50" charset="-128"/>
              </a:rPr>
              <a:t>」頃からデータベースへ接続が増え、既存のセッションと合わせて、</a:t>
            </a:r>
          </a:p>
          <a:p>
            <a:pPr>
              <a:lnSpc>
                <a:spcPts val="2200"/>
              </a:lnSpc>
            </a:pPr>
            <a:r>
              <a:rPr lang="ja-JP" altLang="en-US" sz="1400">
                <a:solidFill>
                  <a:schemeClr val="tx2"/>
                </a:solidFill>
                <a:latin typeface="HGP創英角ｺﾞｼｯｸUB" pitchFamily="50" charset="-128"/>
                <a:ea typeface="HGP創英角ｺﾞｼｯｸUB" pitchFamily="50" charset="-128"/>
              </a:rPr>
              <a:t>   「</a:t>
            </a:r>
            <a:r>
              <a:rPr lang="en-US" altLang="ja-JP" sz="1400">
                <a:solidFill>
                  <a:schemeClr val="tx2"/>
                </a:solidFill>
                <a:latin typeface="HGP創英角ｺﾞｼｯｸUB" pitchFamily="50" charset="-128"/>
                <a:ea typeface="HGP創英角ｺﾞｼｯｸUB" pitchFamily="50" charset="-128"/>
              </a:rPr>
              <a:t>HISTTBL</a:t>
            </a:r>
            <a:r>
              <a:rPr lang="ja-JP" altLang="en-US" sz="1400">
                <a:solidFill>
                  <a:schemeClr val="tx2"/>
                </a:solidFill>
                <a:latin typeface="HGP創英角ｺﾞｼｯｸUB" pitchFamily="50" charset="-128"/>
                <a:ea typeface="HGP創英角ｺﾞｼｯｸUB" pitchFamily="50" charset="-128"/>
              </a:rPr>
              <a:t>」表に対する集中的なデータ削除・追加作業を実施した。</a:t>
            </a:r>
          </a:p>
          <a:p>
            <a:pPr>
              <a:lnSpc>
                <a:spcPts val="2200"/>
              </a:lnSpc>
              <a:buFont typeface="Wingdings" pitchFamily="2" charset="2"/>
              <a:buChar char="ü"/>
            </a:pPr>
            <a:r>
              <a:rPr lang="ja-JP" altLang="en-US" sz="1400">
                <a:solidFill>
                  <a:schemeClr val="tx2"/>
                </a:solidFill>
                <a:latin typeface="HGP創英角ｺﾞｼｯｸUB" pitchFamily="50" charset="-128"/>
                <a:ea typeface="HGP創英角ｺﾞｼｯｸUB" pitchFamily="50" charset="-128"/>
              </a:rPr>
              <a:t> 作業量の増加と同じデータ（ブロック）に対する大量の同時変更作業で滞留が急増で</a:t>
            </a:r>
            <a:r>
              <a:rPr lang="en-US" altLang="ja-JP" sz="1400">
                <a:solidFill>
                  <a:schemeClr val="tx2"/>
                </a:solidFill>
                <a:latin typeface="HGP創英角ｺﾞｼｯｸUB" pitchFamily="50" charset="-128"/>
                <a:ea typeface="HGP創英角ｺﾞｼｯｸUB" pitchFamily="50" charset="-128"/>
              </a:rPr>
              <a:t>CPU</a:t>
            </a:r>
            <a:r>
              <a:rPr lang="ja-JP" altLang="en-US" sz="1400">
                <a:solidFill>
                  <a:schemeClr val="tx2"/>
                </a:solidFill>
                <a:latin typeface="HGP創英角ｺﾞｼｯｸUB" pitchFamily="50" charset="-128"/>
                <a:ea typeface="HGP創英角ｺﾞｼｯｸUB" pitchFamily="50" charset="-128"/>
              </a:rPr>
              <a:t>が限界に達した。</a:t>
            </a:r>
          </a:p>
          <a:p>
            <a:pPr>
              <a:lnSpc>
                <a:spcPts val="2200"/>
              </a:lnSpc>
              <a:buFont typeface="Wingdings" pitchFamily="2" charset="2"/>
              <a:buChar char="ü"/>
            </a:pPr>
            <a:r>
              <a:rPr lang="ja-JP" altLang="en-US" sz="1400">
                <a:solidFill>
                  <a:schemeClr val="tx2"/>
                </a:solidFill>
                <a:latin typeface="HGP創英角ｺﾞｼｯｸUB" pitchFamily="50" charset="-128"/>
                <a:ea typeface="HGP創英角ｺﾞｼｯｸUB" pitchFamily="50" charset="-128"/>
              </a:rPr>
              <a:t> このようなシステムの過負荷によって、</a:t>
            </a:r>
            <a:r>
              <a:rPr lang="en-US" altLang="ja-JP" sz="1400">
                <a:solidFill>
                  <a:schemeClr val="tx2"/>
                </a:solidFill>
                <a:latin typeface="HGP創英角ｺﾞｼｯｸUB" pitchFamily="50" charset="-128"/>
                <a:ea typeface="HGP創英角ｺﾞｼｯｸUB" pitchFamily="50" charset="-128"/>
              </a:rPr>
              <a:t>Oracle</a:t>
            </a:r>
            <a:r>
              <a:rPr lang="ja-JP" altLang="en-US" sz="1400">
                <a:solidFill>
                  <a:schemeClr val="tx2"/>
                </a:solidFill>
                <a:latin typeface="HGP創英角ｺﾞｼｯｸUB" pitchFamily="50" charset="-128"/>
                <a:ea typeface="HGP創英角ｺﾞｼｯｸUB" pitchFamily="50" charset="-128"/>
              </a:rPr>
              <a:t>クラスタウェアの定期的な死活監視活動のハートビート</a:t>
            </a:r>
            <a:r>
              <a:rPr lang="en-US" altLang="ja-JP" sz="1400">
                <a:solidFill>
                  <a:schemeClr val="tx2"/>
                </a:solidFill>
                <a:latin typeface="HGP創英角ｺﾞｼｯｸUB" pitchFamily="50" charset="-128"/>
                <a:ea typeface="HGP創英角ｺﾞｼｯｸUB" pitchFamily="50" charset="-128"/>
              </a:rPr>
              <a:t>(1</a:t>
            </a:r>
            <a:r>
              <a:rPr lang="ja-JP" altLang="en-US" sz="1400">
                <a:solidFill>
                  <a:schemeClr val="tx2"/>
                </a:solidFill>
                <a:latin typeface="HGP創英角ｺﾞｼｯｸUB" pitchFamily="50" charset="-128"/>
                <a:ea typeface="HGP創英角ｺﾞｼｯｸUB" pitchFamily="50" charset="-128"/>
              </a:rPr>
              <a:t>回</a:t>
            </a:r>
            <a:r>
              <a:rPr lang="en-US" altLang="ja-JP" sz="1400">
                <a:solidFill>
                  <a:schemeClr val="tx2"/>
                </a:solidFill>
                <a:latin typeface="HGP創英角ｺﾞｼｯｸUB" pitchFamily="50" charset="-128"/>
                <a:ea typeface="HGP創英角ｺﾞｼｯｸUB" pitchFamily="50" charset="-128"/>
              </a:rPr>
              <a:t>/1</a:t>
            </a:r>
            <a:r>
              <a:rPr lang="ja-JP" altLang="en-US" sz="1400">
                <a:solidFill>
                  <a:schemeClr val="tx2"/>
                </a:solidFill>
                <a:latin typeface="HGP創英角ｺﾞｼｯｸUB" pitchFamily="50" charset="-128"/>
                <a:ea typeface="HGP創英角ｺﾞｼｯｸUB" pitchFamily="50" charset="-128"/>
              </a:rPr>
              <a:t>秒</a:t>
            </a:r>
            <a:r>
              <a:rPr lang="en-US" altLang="ja-JP" sz="1400">
                <a:solidFill>
                  <a:schemeClr val="tx2"/>
                </a:solidFill>
                <a:latin typeface="HGP創英角ｺﾞｼｯｸUB" pitchFamily="50" charset="-128"/>
                <a:ea typeface="HGP創英角ｺﾞｼｯｸUB" pitchFamily="50" charset="-128"/>
              </a:rPr>
              <a:t>)</a:t>
            </a:r>
          </a:p>
          <a:p>
            <a:pPr>
              <a:lnSpc>
                <a:spcPts val="2200"/>
              </a:lnSpc>
              <a:buFont typeface="Wingdings" pitchFamily="2" charset="2"/>
              <a:buNone/>
            </a:pPr>
            <a:r>
              <a:rPr lang="ja-JP" altLang="en-US" sz="1400">
                <a:solidFill>
                  <a:schemeClr val="tx2"/>
                </a:solidFill>
                <a:latin typeface="HGP創英角ｺﾞｼｯｸUB" pitchFamily="50" charset="-128"/>
                <a:ea typeface="HGP創英角ｺﾞｼｯｸUB" pitchFamily="50" charset="-128"/>
              </a:rPr>
              <a:t>　 送信が、決まった時間内に正常の応答を得られなくなった。</a:t>
            </a:r>
          </a:p>
          <a:p>
            <a:pPr>
              <a:lnSpc>
                <a:spcPts val="2200"/>
              </a:lnSpc>
              <a:buFont typeface="Wingdings" pitchFamily="2" charset="2"/>
              <a:buChar char="ü"/>
            </a:pPr>
            <a:r>
              <a:rPr lang="ja-JP" altLang="en-US" sz="1400">
                <a:solidFill>
                  <a:schemeClr val="tx2"/>
                </a:solidFill>
                <a:latin typeface="HGP創英角ｺﾞｼｯｸUB" pitchFamily="50" charset="-128"/>
                <a:ea typeface="HGP創英角ｺﾞｼｯｸUB" pitchFamily="50" charset="-128"/>
              </a:rPr>
              <a:t> ノード障害（データベース停止、ハングなど）と判断し、 </a:t>
            </a:r>
            <a:r>
              <a:rPr lang="en-US" altLang="ja-JP" sz="1400">
                <a:solidFill>
                  <a:schemeClr val="tx2"/>
                </a:solidFill>
                <a:latin typeface="HGP創英角ｺﾞｼｯｸUB" pitchFamily="50" charset="-128"/>
                <a:ea typeface="HGP創英角ｺﾞｼｯｸUB" pitchFamily="50" charset="-128"/>
              </a:rPr>
              <a:t>Oracle</a:t>
            </a:r>
            <a:r>
              <a:rPr lang="ja-JP" altLang="en-US" sz="1400">
                <a:solidFill>
                  <a:schemeClr val="tx2"/>
                </a:solidFill>
                <a:latin typeface="HGP創英角ｺﾞｼｯｸUB" pitchFamily="50" charset="-128"/>
                <a:ea typeface="HGP創英角ｺﾞｼｯｸUB" pitchFamily="50" charset="-128"/>
              </a:rPr>
              <a:t>クラスタウェアが</a:t>
            </a:r>
            <a:r>
              <a:rPr lang="en-US" altLang="ja-JP" sz="1400">
                <a:solidFill>
                  <a:schemeClr val="tx2"/>
                </a:solidFill>
                <a:latin typeface="HGP創英角ｺﾞｼｯｸUB" pitchFamily="50" charset="-128"/>
                <a:ea typeface="HGP創英角ｺﾞｼｯｸUB" pitchFamily="50" charset="-128"/>
              </a:rPr>
              <a:t>OS</a:t>
            </a:r>
            <a:r>
              <a:rPr lang="ja-JP" altLang="en-US" sz="1400">
                <a:solidFill>
                  <a:schemeClr val="tx2"/>
                </a:solidFill>
                <a:latin typeface="HGP創英角ｺﾞｼｯｸUB" pitchFamily="50" charset="-128"/>
                <a:ea typeface="HGP創英角ｺﾞｼｯｸUB" pitchFamily="50" charset="-128"/>
              </a:rPr>
              <a:t>の再起動を実施した。</a:t>
            </a:r>
            <a:r>
              <a:rPr lang="en-US" altLang="ja-JP" sz="1400">
                <a:solidFill>
                  <a:schemeClr val="tx2"/>
                </a:solidFill>
                <a:latin typeface="HGP創英角ｺﾞｼｯｸUB" pitchFamily="50" charset="-128"/>
                <a:ea typeface="HGP創英角ｺﾞｼｯｸUB" pitchFamily="50" charset="-128"/>
              </a:rPr>
              <a:t> </a:t>
            </a:r>
            <a:endParaRPr lang="ja-JP" altLang="en-US" sz="1400">
              <a:solidFill>
                <a:schemeClr val="tx2"/>
              </a:solidFill>
              <a:latin typeface="HGP創英角ｺﾞｼｯｸUB" pitchFamily="50" charset="-128"/>
              <a:ea typeface="HGP創英角ｺﾞｼｯｸUB" pitchFamily="50" charset="-128"/>
            </a:endParaRPr>
          </a:p>
        </p:txBody>
      </p:sp>
      <p:sp>
        <p:nvSpPr>
          <p:cNvPr id="56324" name="Rectangle 4"/>
          <p:cNvSpPr>
            <a:spLocks noChangeArrowheads="1"/>
          </p:cNvSpPr>
          <p:nvPr/>
        </p:nvSpPr>
        <p:spPr bwMode="auto">
          <a:xfrm>
            <a:off x="407988" y="3767138"/>
            <a:ext cx="6035675" cy="425450"/>
          </a:xfrm>
          <a:prstGeom prst="rect">
            <a:avLst/>
          </a:prstGeom>
          <a:noFill/>
          <a:ln w="9525">
            <a:noFill/>
            <a:miter lim="800000"/>
            <a:headEnd/>
            <a:tailEnd/>
          </a:ln>
        </p:spPr>
        <p:txBody>
          <a:bodyPr wrap="none" anchor="ctr"/>
          <a:lstStyle/>
          <a:p>
            <a:pPr>
              <a:buFontTx/>
              <a:buBlip>
                <a:blip r:embed="rId3"/>
              </a:buBlip>
            </a:pPr>
            <a:r>
              <a:rPr lang="ja-JP" altLang="en-US" sz="1600">
                <a:solidFill>
                  <a:schemeClr val="tx2"/>
                </a:solidFill>
                <a:latin typeface="HGP創英角ｺﾞｼｯｸUB" pitchFamily="50" charset="-128"/>
                <a:ea typeface="HGP創英角ｺﾞｼｯｸUB" pitchFamily="50" charset="-128"/>
              </a:rPr>
              <a:t> 改善（チューニング）案</a:t>
            </a:r>
          </a:p>
        </p:txBody>
      </p:sp>
      <p:sp>
        <p:nvSpPr>
          <p:cNvPr id="56325" name="Rectangle 5"/>
          <p:cNvSpPr>
            <a:spLocks noChangeArrowheads="1"/>
          </p:cNvSpPr>
          <p:nvPr/>
        </p:nvSpPr>
        <p:spPr bwMode="auto">
          <a:xfrm>
            <a:off x="611188" y="4186238"/>
            <a:ext cx="8175625" cy="1671637"/>
          </a:xfrm>
          <a:prstGeom prst="rect">
            <a:avLst/>
          </a:prstGeom>
          <a:noFill/>
          <a:ln w="9525" algn="ctr">
            <a:solidFill>
              <a:srgbClr val="FF0000"/>
            </a:solidFill>
            <a:miter lim="800000"/>
            <a:headEnd/>
            <a:tailEnd/>
          </a:ln>
        </p:spPr>
        <p:txBody>
          <a:bodyPr/>
          <a:lstStyle/>
          <a:p>
            <a:pPr>
              <a:lnSpc>
                <a:spcPts val="2200"/>
              </a:lnSpc>
              <a:buFont typeface="Wingdings" pitchFamily="2" charset="2"/>
              <a:buChar char="ü"/>
            </a:pPr>
            <a:r>
              <a:rPr lang="ja-JP" altLang="en-US" sz="1400">
                <a:solidFill>
                  <a:schemeClr val="tx2"/>
                </a:solidFill>
                <a:latin typeface="HGP創英角ｺﾞｼｯｸUB" pitchFamily="50" charset="-128"/>
                <a:ea typeface="HGP創英角ｺﾞｼｯｸUB" pitchFamily="50" charset="-128"/>
              </a:rPr>
              <a:t> 「</a:t>
            </a:r>
            <a:r>
              <a:rPr lang="en-US" altLang="ja-JP" sz="1400">
                <a:solidFill>
                  <a:schemeClr val="tx2"/>
                </a:solidFill>
                <a:latin typeface="HGP創英角ｺﾞｼｯｸUB" pitchFamily="50" charset="-128"/>
                <a:ea typeface="HGP創英角ｺﾞｼｯｸUB" pitchFamily="50" charset="-128"/>
              </a:rPr>
              <a:t>HISTTBL</a:t>
            </a:r>
            <a:r>
              <a:rPr lang="ja-JP" altLang="en-US" sz="1400">
                <a:solidFill>
                  <a:schemeClr val="tx2"/>
                </a:solidFill>
                <a:latin typeface="HGP創英角ｺﾞｼｯｸUB" pitchFamily="50" charset="-128"/>
                <a:ea typeface="HGP創英角ｺﾞｼｯｸUB" pitchFamily="50" charset="-128"/>
              </a:rPr>
              <a:t>」表に対するデータ削除・追加作業が集中しないようにロードバランスを行う。</a:t>
            </a:r>
          </a:p>
          <a:p>
            <a:pPr>
              <a:lnSpc>
                <a:spcPts val="2200"/>
              </a:lnSpc>
              <a:buFont typeface="Wingdings" pitchFamily="2" charset="2"/>
              <a:buNone/>
            </a:pPr>
            <a:r>
              <a:rPr lang="ja-JP" altLang="en-US" sz="1400">
                <a:solidFill>
                  <a:schemeClr val="tx2"/>
                </a:solidFill>
                <a:latin typeface="HGP創英角ｺﾞｼｯｸUB" pitchFamily="50" charset="-128"/>
                <a:ea typeface="HGP創英角ｺﾞｼｯｸUB" pitchFamily="50" charset="-128"/>
              </a:rPr>
              <a:t>　　→ 実施時間帯の分散、他ノードへの接続分散</a:t>
            </a:r>
          </a:p>
          <a:p>
            <a:pPr>
              <a:lnSpc>
                <a:spcPts val="2200"/>
              </a:lnSpc>
              <a:buFont typeface="Wingdings" pitchFamily="2" charset="2"/>
              <a:buChar char="ü"/>
            </a:pPr>
            <a:r>
              <a:rPr lang="ja-JP" altLang="en-US" sz="1400">
                <a:solidFill>
                  <a:schemeClr val="tx2"/>
                </a:solidFill>
                <a:latin typeface="HGP創英角ｺﾞｼｯｸUB" pitchFamily="50" charset="-128"/>
                <a:ea typeface="HGP創英角ｺﾞｼｯｸUB" pitchFamily="50" charset="-128"/>
              </a:rPr>
              <a:t> 同じブロックに対する競合が発生しないように「</a:t>
            </a:r>
            <a:r>
              <a:rPr lang="en-US" altLang="ja-JP" sz="1400">
                <a:solidFill>
                  <a:schemeClr val="tx2"/>
                </a:solidFill>
                <a:latin typeface="HGP創英角ｺﾞｼｯｸUB" pitchFamily="50" charset="-128"/>
                <a:ea typeface="HGP創英角ｺﾞｼｯｸUB" pitchFamily="50" charset="-128"/>
              </a:rPr>
              <a:t>HISTTBL</a:t>
            </a:r>
            <a:r>
              <a:rPr lang="ja-JP" altLang="en-US" sz="1400">
                <a:solidFill>
                  <a:schemeClr val="tx2"/>
                </a:solidFill>
                <a:latin typeface="HGP創英角ｺﾞｼｯｸUB" pitchFamily="50" charset="-128"/>
                <a:ea typeface="HGP創英角ｺﾞｼｯｸUB" pitchFamily="50" charset="-128"/>
              </a:rPr>
              <a:t>」表のデータを分散する。</a:t>
            </a:r>
          </a:p>
          <a:p>
            <a:pPr>
              <a:lnSpc>
                <a:spcPts val="2200"/>
              </a:lnSpc>
              <a:buFont typeface="Wingdings" pitchFamily="2" charset="2"/>
              <a:buNone/>
            </a:pPr>
            <a:r>
              <a:rPr lang="ja-JP" altLang="en-US" sz="1400">
                <a:solidFill>
                  <a:schemeClr val="tx2"/>
                </a:solidFill>
                <a:latin typeface="HGP創英角ｺﾞｼｯｸUB" pitchFamily="50" charset="-128"/>
                <a:ea typeface="HGP創英角ｺﾞｼｯｸUB" pitchFamily="50" charset="-128"/>
              </a:rPr>
              <a:t>　　→ パーティション化、</a:t>
            </a:r>
            <a:r>
              <a:rPr lang="en-US" altLang="ja-JP" sz="1400">
                <a:solidFill>
                  <a:schemeClr val="tx2"/>
                </a:solidFill>
                <a:latin typeface="HGP創英角ｺﾞｼｯｸUB" pitchFamily="50" charset="-128"/>
                <a:ea typeface="HGP創英角ｺﾞｼｯｸUB" pitchFamily="50" charset="-128"/>
              </a:rPr>
              <a:t>1</a:t>
            </a:r>
            <a:r>
              <a:rPr lang="ja-JP" altLang="en-US" sz="1400">
                <a:solidFill>
                  <a:schemeClr val="tx2"/>
                </a:solidFill>
                <a:latin typeface="HGP創英角ｺﾞｼｯｸUB" pitchFamily="50" charset="-128"/>
                <a:ea typeface="HGP創英角ｺﾞｼｯｸUB" pitchFamily="50" charset="-128"/>
              </a:rPr>
              <a:t>ブロックサイズの調整、</a:t>
            </a:r>
            <a:r>
              <a:rPr lang="en-US" altLang="ja-JP" sz="1400">
                <a:solidFill>
                  <a:schemeClr val="tx2"/>
                </a:solidFill>
                <a:latin typeface="HGP創英角ｺﾞｼｯｸUB" pitchFamily="50" charset="-128"/>
                <a:ea typeface="HGP創英角ｺﾞｼｯｸUB" pitchFamily="50" charset="-128"/>
              </a:rPr>
              <a:t>1</a:t>
            </a:r>
            <a:r>
              <a:rPr lang="ja-JP" altLang="en-US" sz="1400">
                <a:solidFill>
                  <a:schemeClr val="tx2"/>
                </a:solidFill>
                <a:latin typeface="HGP創英角ｺﾞｼｯｸUB" pitchFamily="50" charset="-128"/>
                <a:ea typeface="HGP創英角ｺﾞｼｯｸUB" pitchFamily="50" charset="-128"/>
              </a:rPr>
              <a:t>ブロック当りの格納データ件数の調整</a:t>
            </a:r>
          </a:p>
          <a:p>
            <a:pPr>
              <a:lnSpc>
                <a:spcPts val="2200"/>
              </a:lnSpc>
              <a:buFont typeface="Wingdings" pitchFamily="2" charset="2"/>
              <a:buChar char="ü"/>
            </a:pPr>
            <a:r>
              <a:rPr lang="en-US" altLang="ja-JP" sz="1400">
                <a:solidFill>
                  <a:schemeClr val="tx2"/>
                </a:solidFill>
                <a:latin typeface="HGP創英角ｺﾞｼｯｸUB" pitchFamily="50" charset="-128"/>
                <a:ea typeface="HGP創英角ｺﾞｼｯｸUB" pitchFamily="50" charset="-128"/>
              </a:rPr>
              <a:t> CPU</a:t>
            </a:r>
            <a:r>
              <a:rPr lang="ja-JP" altLang="en-US" sz="1400">
                <a:solidFill>
                  <a:schemeClr val="tx2"/>
                </a:solidFill>
                <a:latin typeface="HGP創英角ｺﾞｼｯｸUB" pitchFamily="50" charset="-128"/>
                <a:ea typeface="HGP創英角ｺﾞｼｯｸUB" pitchFamily="50" charset="-128"/>
              </a:rPr>
              <a:t>使用率、アクティブセッション数、滞留、</a:t>
            </a:r>
            <a:r>
              <a:rPr lang="en-US" altLang="ja-JP" sz="1400">
                <a:solidFill>
                  <a:schemeClr val="tx2"/>
                </a:solidFill>
                <a:latin typeface="HGP創英角ｺﾞｼｯｸUB" pitchFamily="50" charset="-128"/>
                <a:ea typeface="HGP創英角ｺﾞｼｯｸUB" pitchFamily="50" charset="-128"/>
              </a:rPr>
              <a:t>DB</a:t>
            </a:r>
            <a:r>
              <a:rPr lang="ja-JP" altLang="en-US" sz="1400">
                <a:solidFill>
                  <a:schemeClr val="tx2"/>
                </a:solidFill>
                <a:latin typeface="HGP創英角ｺﾞｼｯｸUB" pitchFamily="50" charset="-128"/>
                <a:ea typeface="HGP創英角ｺﾞｼｯｸUB" pitchFamily="50" charset="-128"/>
              </a:rPr>
              <a:t>接続数に対する予兆監視を行う</a:t>
            </a:r>
          </a:p>
        </p:txBody>
      </p:sp>
      <p:sp>
        <p:nvSpPr>
          <p:cNvPr id="56326"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障害解析の事例</a:t>
            </a:r>
            <a:endParaRPr lang="ja-JP" altLang="en-US" sz="1600">
              <a:solidFill>
                <a:schemeClr val="tx2"/>
              </a:solidFill>
              <a:latin typeface="HGP創英角ｺﾞｼｯｸUB" pitchFamily="50" charset="-128"/>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466725" y="785813"/>
            <a:ext cx="8353425" cy="1069975"/>
          </a:xfrm>
          <a:prstGeom prst="rect">
            <a:avLst/>
          </a:prstGeom>
          <a:noFill/>
          <a:ln w="12700" algn="ctr">
            <a:noFill/>
            <a:miter lim="800000"/>
            <a:headEnd/>
            <a:tailEnd/>
          </a:ln>
        </p:spPr>
        <p:txBody>
          <a:bodyPr lIns="90000" tIns="46800" rIns="90000" bIns="46800">
            <a:spAutoFit/>
          </a:bodyPr>
          <a:lstStyle/>
          <a:p>
            <a:pPr>
              <a:buClr>
                <a:schemeClr val="tx1"/>
              </a:buClr>
            </a:pPr>
            <a:r>
              <a:rPr lang="ja-JP" altLang="en-US" sz="1600" b="1">
                <a:latin typeface="HGPｺﾞｼｯｸE" pitchFamily="50" charset="-128"/>
              </a:rPr>
              <a:t>　一日のトレンドグラフから、負荷の高い時間帯をマウス操作（</a:t>
            </a:r>
            <a:r>
              <a:rPr lang="en-US" altLang="ja-JP" sz="1600" b="1">
                <a:latin typeface="HGPｺﾞｼｯｸE" pitchFamily="50" charset="-128"/>
              </a:rPr>
              <a:t>SHIFT+</a:t>
            </a:r>
            <a:r>
              <a:rPr lang="ja-JP" altLang="en-US" sz="1600" b="1">
                <a:latin typeface="HGPｺﾞｼｯｸE" pitchFamily="50" charset="-128"/>
              </a:rPr>
              <a:t>ドラッグ＆ドロップ）で拡大し詳細を確認。　さらに、ダブルクリックでその時点での処理をしているセッション、</a:t>
            </a:r>
            <a:r>
              <a:rPr lang="en-US" altLang="ja-JP" sz="1600" b="1">
                <a:latin typeface="HGPｺﾞｼｯｸE" pitchFamily="50" charset="-128"/>
              </a:rPr>
              <a:t>SQL</a:t>
            </a:r>
            <a:r>
              <a:rPr lang="ja-JP" altLang="en-US" sz="1600" b="1">
                <a:latin typeface="HGPｺﾞｼｯｸE" pitchFamily="50" charset="-128"/>
              </a:rPr>
              <a:t>を参照。</a:t>
            </a:r>
          </a:p>
          <a:p>
            <a:pPr>
              <a:buClr>
                <a:schemeClr val="tx1"/>
              </a:buClr>
            </a:pPr>
            <a:r>
              <a:rPr lang="ja-JP" altLang="en-US" sz="1600" b="1">
                <a:latin typeface="HGPｺﾞｼｯｸE" pitchFamily="50" charset="-128"/>
              </a:rPr>
              <a:t>　個別のセッション情報では、その時点での</a:t>
            </a:r>
            <a:r>
              <a:rPr lang="en-US" altLang="ja-JP" sz="1600" b="1">
                <a:latin typeface="HGPｺﾞｼｯｸE" pitchFamily="50" charset="-128"/>
              </a:rPr>
              <a:t>CPU</a:t>
            </a:r>
            <a:r>
              <a:rPr lang="ja-JP" altLang="en-US" sz="1600" b="1">
                <a:latin typeface="HGPｺﾞｼｯｸE" pitchFamily="50" charset="-128"/>
              </a:rPr>
              <a:t>利用量・</a:t>
            </a:r>
            <a:r>
              <a:rPr lang="en-US" altLang="ja-JP" sz="1600" b="1">
                <a:latin typeface="HGPｺﾞｼｯｸE" pitchFamily="50" charset="-128"/>
              </a:rPr>
              <a:t>PGA</a:t>
            </a:r>
            <a:r>
              <a:rPr lang="ja-JP" altLang="en-US" sz="1600" b="1">
                <a:latin typeface="HGPｺﾞｼｯｸE" pitchFamily="50" charset="-128"/>
              </a:rPr>
              <a:t>利用量・データアクセス量・</a:t>
            </a:r>
            <a:r>
              <a:rPr lang="en-US" altLang="ja-JP" sz="1600" b="1">
                <a:latin typeface="HGPｺﾞｼｯｸE" pitchFamily="50" charset="-128"/>
              </a:rPr>
              <a:t>SQL</a:t>
            </a:r>
            <a:r>
              <a:rPr lang="ja-JP" altLang="en-US" sz="1600" b="1">
                <a:latin typeface="HGPｺﾞｼｯｸE" pitchFamily="50" charset="-128"/>
              </a:rPr>
              <a:t>実行時間、マシン名などが確認できます。</a:t>
            </a:r>
            <a:endParaRPr lang="ja-JP" altLang="en-US" sz="1600" b="1">
              <a:latin typeface="HGPｺﾞｼｯｸE" pitchFamily="50" charset="-128"/>
              <a:sym typeface="Wingdings" pitchFamily="2" charset="2"/>
            </a:endParaRPr>
          </a:p>
        </p:txBody>
      </p:sp>
      <p:grpSp>
        <p:nvGrpSpPr>
          <p:cNvPr id="57347" name="Group 4"/>
          <p:cNvGrpSpPr>
            <a:grpSpLocks/>
          </p:cNvGrpSpPr>
          <p:nvPr/>
        </p:nvGrpSpPr>
        <p:grpSpPr bwMode="auto">
          <a:xfrm>
            <a:off x="1474788" y="1938338"/>
            <a:ext cx="6337300" cy="3990975"/>
            <a:chOff x="1201" y="1253"/>
            <a:chExt cx="3992" cy="2514"/>
          </a:xfrm>
        </p:grpSpPr>
        <p:sp>
          <p:nvSpPr>
            <p:cNvPr id="57349" name="Line 2"/>
            <p:cNvSpPr>
              <a:spLocks noChangeShapeType="1"/>
            </p:cNvSpPr>
            <p:nvPr/>
          </p:nvSpPr>
          <p:spPr bwMode="auto">
            <a:xfrm flipV="1">
              <a:off x="4016" y="2031"/>
              <a:ext cx="694" cy="0"/>
            </a:xfrm>
            <a:prstGeom prst="line">
              <a:avLst/>
            </a:prstGeom>
            <a:noFill/>
            <a:ln w="12700">
              <a:solidFill>
                <a:srgbClr val="FF0000"/>
              </a:solidFill>
              <a:round/>
              <a:headEnd/>
              <a:tailEnd type="triangle" w="med" len="med"/>
            </a:ln>
            <a:effectLst>
              <a:prstShdw prst="shdw17" dist="17961" dir="2700000">
                <a:srgbClr val="990000"/>
              </a:prstShdw>
            </a:effectLst>
          </p:spPr>
          <p:txBody>
            <a:bodyPr lIns="90000" tIns="46800" rIns="90000" bIns="46800">
              <a:spAutoFit/>
            </a:bodyPr>
            <a:lstStyle/>
            <a:p>
              <a:endParaRPr lang="ja-JP" altLang="en-US"/>
            </a:p>
          </p:txBody>
        </p:sp>
        <p:sp>
          <p:nvSpPr>
            <p:cNvPr id="1045507" name="Text Box 3"/>
            <p:cNvSpPr txBox="1">
              <a:spLocks noChangeArrowheads="1"/>
            </p:cNvSpPr>
            <p:nvPr/>
          </p:nvSpPr>
          <p:spPr bwMode="auto">
            <a:xfrm>
              <a:off x="2744" y="2143"/>
              <a:ext cx="2209" cy="164"/>
            </a:xfrm>
            <a:prstGeom prst="rect">
              <a:avLst/>
            </a:prstGeom>
            <a:noFill/>
            <a:ln w="15875" cmpd="dbl" algn="ctr">
              <a:solidFill>
                <a:schemeClr val="tx1"/>
              </a:solidFill>
              <a:miter lim="800000"/>
              <a:headEnd/>
              <a:tailEnd/>
            </a:ln>
            <a:effectLst>
              <a:prstShdw prst="shdw17" dist="17961" dir="2700000">
                <a:schemeClr val="tx1">
                  <a:gamma/>
                  <a:shade val="60000"/>
                  <a:invGamma/>
                </a:schemeClr>
              </a:prstShdw>
            </a:effectLst>
          </p:spPr>
          <p:txBody>
            <a:bodyPr lIns="90000" tIns="46800" rIns="90000" bIns="46800">
              <a:spAutoFit/>
            </a:bodyPr>
            <a:lstStyle/>
            <a:p>
              <a:pPr>
                <a:defRPr/>
              </a:pPr>
              <a:r>
                <a:rPr lang="ja-JP" altLang="en-US" sz="1000" dirty="0">
                  <a:latin typeface="HGPｺﾞｼｯｸE" pitchFamily="50" charset="-128"/>
                  <a:ea typeface="ＭＳ Ｐゴシック" charset="-128"/>
                </a:rPr>
                <a:t>タイムスライス：詳細分析</a:t>
              </a:r>
            </a:p>
          </p:txBody>
        </p:sp>
        <p:pic>
          <p:nvPicPr>
            <p:cNvPr id="57351" name="Picture 6" descr="image03"/>
            <p:cNvPicPr>
              <a:picLocks noChangeAspect="1" noChangeArrowheads="1"/>
            </p:cNvPicPr>
            <p:nvPr/>
          </p:nvPicPr>
          <p:blipFill>
            <a:blip r:embed="rId2" cstate="print"/>
            <a:srcRect/>
            <a:stretch>
              <a:fillRect/>
            </a:stretch>
          </p:blipFill>
          <p:spPr bwMode="auto">
            <a:xfrm>
              <a:off x="1271" y="1253"/>
              <a:ext cx="3922" cy="653"/>
            </a:xfrm>
            <a:prstGeom prst="rect">
              <a:avLst/>
            </a:prstGeom>
            <a:noFill/>
            <a:ln w="9525">
              <a:noFill/>
              <a:miter lim="800000"/>
              <a:headEnd/>
              <a:tailEnd/>
            </a:ln>
          </p:spPr>
        </p:pic>
        <p:pic>
          <p:nvPicPr>
            <p:cNvPr id="57352" name="Picture 8" descr="image04"/>
            <p:cNvPicPr>
              <a:picLocks noChangeAspect="1" noChangeArrowheads="1"/>
            </p:cNvPicPr>
            <p:nvPr/>
          </p:nvPicPr>
          <p:blipFill>
            <a:blip r:embed="rId3" cstate="print"/>
            <a:srcRect/>
            <a:stretch>
              <a:fillRect/>
            </a:stretch>
          </p:blipFill>
          <p:spPr bwMode="auto">
            <a:xfrm>
              <a:off x="2744" y="2315"/>
              <a:ext cx="2209" cy="1452"/>
            </a:xfrm>
            <a:prstGeom prst="rect">
              <a:avLst/>
            </a:prstGeom>
            <a:noFill/>
            <a:ln w="9525">
              <a:noFill/>
              <a:miter lim="800000"/>
              <a:headEnd/>
              <a:tailEnd/>
            </a:ln>
          </p:spPr>
        </p:pic>
        <p:sp>
          <p:nvSpPr>
            <p:cNvPr id="57353" name="Rectangle 9"/>
            <p:cNvSpPr>
              <a:spLocks noChangeArrowheads="1"/>
            </p:cNvSpPr>
            <p:nvPr/>
          </p:nvSpPr>
          <p:spPr bwMode="auto">
            <a:xfrm>
              <a:off x="4049" y="1496"/>
              <a:ext cx="442" cy="239"/>
            </a:xfrm>
            <a:prstGeom prst="rect">
              <a:avLst/>
            </a:prstGeom>
            <a:noFill/>
            <a:ln w="12700" cap="rnd" algn="ctr">
              <a:solidFill>
                <a:srgbClr val="FF0000"/>
              </a:solidFill>
              <a:prstDash val="sysDot"/>
              <a:miter lim="800000"/>
              <a:headEnd/>
              <a:tailEnd/>
            </a:ln>
            <a:effectLst>
              <a:prstShdw prst="shdw17" dist="17961" dir="2700000">
                <a:srgbClr val="990000"/>
              </a:prstShdw>
            </a:effectLst>
          </p:spPr>
          <p:txBody>
            <a:bodyPr lIns="90000" tIns="46800" rIns="90000" bIns="46800" anchor="ctr">
              <a:spAutoFit/>
            </a:bodyPr>
            <a:lstStyle/>
            <a:p>
              <a:endParaRPr lang="ja-JP" altLang="en-US"/>
            </a:p>
          </p:txBody>
        </p:sp>
        <p:sp>
          <p:nvSpPr>
            <p:cNvPr id="57354" name="AutoShape 10"/>
            <p:cNvSpPr>
              <a:spLocks noChangeArrowheads="1"/>
            </p:cNvSpPr>
            <p:nvPr/>
          </p:nvSpPr>
          <p:spPr bwMode="auto">
            <a:xfrm rot="-5400000">
              <a:off x="4052" y="1835"/>
              <a:ext cx="497" cy="424"/>
            </a:xfrm>
            <a:prstGeom prst="leftArrow">
              <a:avLst>
                <a:gd name="adj1" fmla="val 50000"/>
                <a:gd name="adj2" fmla="val 29304"/>
              </a:avLst>
            </a:prstGeom>
            <a:gradFill rotWithShape="1">
              <a:gsLst>
                <a:gs pos="0">
                  <a:srgbClr val="FFFFFF"/>
                </a:gs>
                <a:gs pos="100000">
                  <a:srgbClr val="FF0000"/>
                </a:gs>
              </a:gsLst>
              <a:lin ang="5400000" scaled="1"/>
            </a:gradFill>
            <a:ln w="12700" algn="ctr">
              <a:solidFill>
                <a:srgbClr val="FF0000"/>
              </a:solidFill>
              <a:miter lim="800000"/>
              <a:headEnd/>
              <a:tailEnd/>
            </a:ln>
            <a:effectLst>
              <a:prstShdw prst="shdw17" dist="17961" dir="2700000">
                <a:srgbClr val="990000"/>
              </a:prstShdw>
            </a:effectLst>
          </p:spPr>
          <p:txBody>
            <a:bodyPr vert="eaVert" lIns="90000" tIns="46800" rIns="90000" bIns="46800" anchor="ctr"/>
            <a:lstStyle/>
            <a:p>
              <a:r>
                <a:rPr lang="ja-JP" altLang="en-US"/>
                <a:t>拡大</a:t>
              </a:r>
            </a:p>
          </p:txBody>
        </p:sp>
        <p:sp>
          <p:nvSpPr>
            <p:cNvPr id="57355" name="Text Box 11"/>
            <p:cNvSpPr txBox="1">
              <a:spLocks noChangeArrowheads="1"/>
            </p:cNvSpPr>
            <p:nvPr/>
          </p:nvSpPr>
          <p:spPr bwMode="auto">
            <a:xfrm>
              <a:off x="1435" y="2163"/>
              <a:ext cx="1017" cy="192"/>
            </a:xfrm>
            <a:prstGeom prst="rect">
              <a:avLst/>
            </a:prstGeom>
            <a:noFill/>
            <a:ln w="12700" algn="ctr">
              <a:noFill/>
              <a:miter lim="800000"/>
              <a:headEnd/>
              <a:tailEnd/>
            </a:ln>
            <a:effectLst>
              <a:prstShdw prst="shdw17" dist="17961" dir="2700000">
                <a:srgbClr val="94958E"/>
              </a:prstShdw>
            </a:effectLst>
          </p:spPr>
          <p:txBody>
            <a:bodyPr lIns="90000" tIns="46800" rIns="90000" bIns="46800">
              <a:spAutoFit/>
            </a:bodyPr>
            <a:lstStyle/>
            <a:p>
              <a:endParaRPr lang="ja-JP" altLang="en-US">
                <a:latin typeface="HGPｺﾞｼｯｸE" pitchFamily="50" charset="-128"/>
              </a:endParaRPr>
            </a:p>
          </p:txBody>
        </p:sp>
        <p:sp>
          <p:nvSpPr>
            <p:cNvPr id="57356" name="Line 13"/>
            <p:cNvSpPr>
              <a:spLocks noChangeShapeType="1"/>
            </p:cNvSpPr>
            <p:nvPr/>
          </p:nvSpPr>
          <p:spPr bwMode="auto">
            <a:xfrm>
              <a:off x="2452" y="1321"/>
              <a:ext cx="0" cy="779"/>
            </a:xfrm>
            <a:prstGeom prst="line">
              <a:avLst/>
            </a:prstGeom>
            <a:noFill/>
            <a:ln w="12700">
              <a:solidFill>
                <a:srgbClr val="FF0000"/>
              </a:solidFill>
              <a:prstDash val="dash"/>
              <a:round/>
              <a:headEnd/>
              <a:tailEnd/>
            </a:ln>
            <a:effectLst>
              <a:prstShdw prst="shdw17" dist="17961" dir="2700000">
                <a:srgbClr val="990000"/>
              </a:prstShdw>
            </a:effectLst>
          </p:spPr>
          <p:txBody>
            <a:bodyPr lIns="90000" tIns="46800" rIns="90000" bIns="46800">
              <a:spAutoFit/>
            </a:bodyPr>
            <a:lstStyle/>
            <a:p>
              <a:endParaRPr lang="ja-JP" altLang="en-US"/>
            </a:p>
          </p:txBody>
        </p:sp>
        <p:sp>
          <p:nvSpPr>
            <p:cNvPr id="57357" name="Line 14"/>
            <p:cNvSpPr>
              <a:spLocks noChangeShapeType="1"/>
            </p:cNvSpPr>
            <p:nvPr/>
          </p:nvSpPr>
          <p:spPr bwMode="auto">
            <a:xfrm>
              <a:off x="4780" y="1321"/>
              <a:ext cx="0" cy="779"/>
            </a:xfrm>
            <a:prstGeom prst="line">
              <a:avLst/>
            </a:prstGeom>
            <a:noFill/>
            <a:ln w="12700">
              <a:solidFill>
                <a:srgbClr val="FF0000"/>
              </a:solidFill>
              <a:prstDash val="dash"/>
              <a:round/>
              <a:headEnd/>
              <a:tailEnd/>
            </a:ln>
            <a:effectLst>
              <a:prstShdw prst="shdw17" dist="17961" dir="2700000">
                <a:srgbClr val="990000"/>
              </a:prstShdw>
            </a:effectLst>
          </p:spPr>
          <p:txBody>
            <a:bodyPr lIns="90000" tIns="46800" rIns="90000" bIns="46800">
              <a:spAutoFit/>
            </a:bodyPr>
            <a:lstStyle/>
            <a:p>
              <a:endParaRPr lang="ja-JP" altLang="en-US"/>
            </a:p>
          </p:txBody>
        </p:sp>
        <p:sp>
          <p:nvSpPr>
            <p:cNvPr id="57358" name="Text Box 15"/>
            <p:cNvSpPr txBox="1">
              <a:spLocks noChangeArrowheads="1"/>
            </p:cNvSpPr>
            <p:nvPr/>
          </p:nvSpPr>
          <p:spPr bwMode="auto">
            <a:xfrm>
              <a:off x="3070" y="1954"/>
              <a:ext cx="923" cy="154"/>
            </a:xfrm>
            <a:prstGeom prst="rect">
              <a:avLst/>
            </a:prstGeom>
            <a:noFill/>
            <a:ln w="12700" algn="ctr">
              <a:noFill/>
              <a:miter lim="800000"/>
              <a:headEnd/>
              <a:tailEnd/>
            </a:ln>
            <a:effectLst>
              <a:prstShdw prst="shdw17" dist="17961" dir="2700000">
                <a:srgbClr val="94958E"/>
              </a:prstShdw>
            </a:effectLst>
          </p:spPr>
          <p:txBody>
            <a:bodyPr wrap="none" lIns="90000" tIns="46800" rIns="90000" bIns="46800">
              <a:spAutoFit/>
            </a:bodyPr>
            <a:lstStyle/>
            <a:p>
              <a:r>
                <a:rPr lang="ja-JP" altLang="en-US" sz="1000">
                  <a:latin typeface="HGPｺﾞｼｯｸE" pitchFamily="50" charset="-128"/>
                </a:rPr>
                <a:t>システムサービスタイム</a:t>
              </a:r>
            </a:p>
          </p:txBody>
        </p:sp>
        <p:sp>
          <p:nvSpPr>
            <p:cNvPr id="57359" name="Line 16"/>
            <p:cNvSpPr>
              <a:spLocks noChangeShapeType="1"/>
            </p:cNvSpPr>
            <p:nvPr/>
          </p:nvSpPr>
          <p:spPr bwMode="auto">
            <a:xfrm flipH="1">
              <a:off x="2487" y="2031"/>
              <a:ext cx="556" cy="0"/>
            </a:xfrm>
            <a:prstGeom prst="line">
              <a:avLst/>
            </a:prstGeom>
            <a:noFill/>
            <a:ln w="12700">
              <a:solidFill>
                <a:srgbClr val="FF0000"/>
              </a:solidFill>
              <a:round/>
              <a:headEnd/>
              <a:tailEnd type="triangle" w="med" len="med"/>
            </a:ln>
            <a:effectLst>
              <a:prstShdw prst="shdw17" dist="17961" dir="2700000">
                <a:srgbClr val="990000"/>
              </a:prstShdw>
            </a:effectLst>
          </p:spPr>
          <p:txBody>
            <a:bodyPr lIns="90000" tIns="46800" rIns="90000" bIns="46800">
              <a:spAutoFit/>
            </a:bodyPr>
            <a:lstStyle/>
            <a:p>
              <a:endParaRPr lang="ja-JP" altLang="en-US"/>
            </a:p>
          </p:txBody>
        </p:sp>
        <p:sp>
          <p:nvSpPr>
            <p:cNvPr id="57360" name="Line 17"/>
            <p:cNvSpPr>
              <a:spLocks noChangeShapeType="1"/>
            </p:cNvSpPr>
            <p:nvPr/>
          </p:nvSpPr>
          <p:spPr bwMode="auto">
            <a:xfrm>
              <a:off x="1583" y="1321"/>
              <a:ext cx="0" cy="779"/>
            </a:xfrm>
            <a:prstGeom prst="line">
              <a:avLst/>
            </a:prstGeom>
            <a:noFill/>
            <a:ln w="12700">
              <a:solidFill>
                <a:srgbClr val="FF0000"/>
              </a:solidFill>
              <a:prstDash val="dash"/>
              <a:round/>
              <a:headEnd/>
              <a:tailEnd/>
            </a:ln>
            <a:effectLst>
              <a:prstShdw prst="shdw17" dist="17961" dir="2700000">
                <a:srgbClr val="990000"/>
              </a:prstShdw>
            </a:effectLst>
          </p:spPr>
          <p:txBody>
            <a:bodyPr lIns="90000" tIns="46800" rIns="90000" bIns="46800">
              <a:spAutoFit/>
            </a:bodyPr>
            <a:lstStyle/>
            <a:p>
              <a:endParaRPr lang="ja-JP" altLang="en-US"/>
            </a:p>
          </p:txBody>
        </p:sp>
        <p:sp>
          <p:nvSpPr>
            <p:cNvPr id="57361" name="Text Box 18"/>
            <p:cNvSpPr txBox="1">
              <a:spLocks noChangeArrowheads="1"/>
            </p:cNvSpPr>
            <p:nvPr/>
          </p:nvSpPr>
          <p:spPr bwMode="auto">
            <a:xfrm>
              <a:off x="1757" y="1954"/>
              <a:ext cx="490" cy="154"/>
            </a:xfrm>
            <a:prstGeom prst="rect">
              <a:avLst/>
            </a:prstGeom>
            <a:noFill/>
            <a:ln w="12700" algn="ctr">
              <a:noFill/>
              <a:miter lim="800000"/>
              <a:headEnd/>
              <a:tailEnd/>
            </a:ln>
            <a:effectLst>
              <a:prstShdw prst="shdw17" dist="17961" dir="2700000">
                <a:srgbClr val="94958E"/>
              </a:prstShdw>
            </a:effectLst>
          </p:spPr>
          <p:txBody>
            <a:bodyPr wrap="none" lIns="90000" tIns="46800" rIns="90000" bIns="46800">
              <a:spAutoFit/>
            </a:bodyPr>
            <a:lstStyle/>
            <a:p>
              <a:r>
                <a:rPr lang="ja-JP" altLang="en-US" sz="1000">
                  <a:latin typeface="HGPｺﾞｼｯｸE" pitchFamily="50" charset="-128"/>
                </a:rPr>
                <a:t>バッチ処理</a:t>
              </a:r>
            </a:p>
          </p:txBody>
        </p:sp>
        <p:sp>
          <p:nvSpPr>
            <p:cNvPr id="57362" name="Line 19"/>
            <p:cNvSpPr>
              <a:spLocks noChangeShapeType="1"/>
            </p:cNvSpPr>
            <p:nvPr/>
          </p:nvSpPr>
          <p:spPr bwMode="auto">
            <a:xfrm flipH="1">
              <a:off x="1583" y="2031"/>
              <a:ext cx="209" cy="0"/>
            </a:xfrm>
            <a:prstGeom prst="line">
              <a:avLst/>
            </a:prstGeom>
            <a:noFill/>
            <a:ln w="12700">
              <a:solidFill>
                <a:srgbClr val="FF0000"/>
              </a:solidFill>
              <a:round/>
              <a:headEnd/>
              <a:tailEnd type="triangle" w="med" len="med"/>
            </a:ln>
            <a:effectLst>
              <a:prstShdw prst="shdw17" dist="17961" dir="2700000">
                <a:srgbClr val="990000"/>
              </a:prstShdw>
            </a:effectLst>
          </p:spPr>
          <p:txBody>
            <a:bodyPr lIns="90000" tIns="46800" rIns="90000" bIns="46800">
              <a:spAutoFit/>
            </a:bodyPr>
            <a:lstStyle/>
            <a:p>
              <a:endParaRPr lang="ja-JP" altLang="en-US"/>
            </a:p>
          </p:txBody>
        </p:sp>
        <p:sp>
          <p:nvSpPr>
            <p:cNvPr id="57363" name="Line 20"/>
            <p:cNvSpPr>
              <a:spLocks noChangeShapeType="1"/>
            </p:cNvSpPr>
            <p:nvPr/>
          </p:nvSpPr>
          <p:spPr bwMode="auto">
            <a:xfrm flipV="1">
              <a:off x="2209" y="2031"/>
              <a:ext cx="208" cy="0"/>
            </a:xfrm>
            <a:prstGeom prst="line">
              <a:avLst/>
            </a:prstGeom>
            <a:noFill/>
            <a:ln w="12700">
              <a:solidFill>
                <a:srgbClr val="FF0000"/>
              </a:solidFill>
              <a:round/>
              <a:headEnd/>
              <a:tailEnd type="triangle" w="med" len="med"/>
            </a:ln>
            <a:effectLst>
              <a:prstShdw prst="shdw17" dist="17961" dir="2700000">
                <a:srgbClr val="990000"/>
              </a:prstShdw>
            </a:effectLst>
          </p:spPr>
          <p:txBody>
            <a:bodyPr lIns="90000" tIns="46800" rIns="90000" bIns="46800">
              <a:spAutoFit/>
            </a:bodyPr>
            <a:lstStyle/>
            <a:p>
              <a:endParaRPr lang="ja-JP" altLang="en-US"/>
            </a:p>
          </p:txBody>
        </p:sp>
        <p:sp>
          <p:nvSpPr>
            <p:cNvPr id="1045525" name="Rectangle 21"/>
            <p:cNvSpPr>
              <a:spLocks noChangeArrowheads="1"/>
            </p:cNvSpPr>
            <p:nvPr/>
          </p:nvSpPr>
          <p:spPr bwMode="auto">
            <a:xfrm>
              <a:off x="1306" y="2273"/>
              <a:ext cx="1007" cy="703"/>
            </a:xfrm>
            <a:prstGeom prst="rect">
              <a:avLst/>
            </a:prstGeom>
            <a:noFill/>
            <a:ln w="12700" algn="ctr">
              <a:solidFill>
                <a:schemeClr val="tx1"/>
              </a:solidFill>
              <a:prstDash val="dash"/>
              <a:miter lim="800000"/>
              <a:headEnd/>
              <a:tailEnd/>
            </a:ln>
            <a:effectLst>
              <a:prstShdw prst="shdw17" dist="17961" dir="2700000">
                <a:schemeClr val="tx1">
                  <a:gamma/>
                  <a:shade val="60000"/>
                  <a:invGamma/>
                </a:schemeClr>
              </a:prstShdw>
            </a:effectLst>
          </p:spPr>
          <p:txBody>
            <a:bodyPr lIns="90000" tIns="46800" rIns="90000" bIns="46800"/>
            <a:lstStyle/>
            <a:p>
              <a:pPr>
                <a:defRPr/>
              </a:pPr>
              <a:r>
                <a:rPr lang="ja-JP" altLang="en-US" sz="900" dirty="0">
                  <a:latin typeface="HGPｺﾞｼｯｸE" pitchFamily="50" charset="-128"/>
                  <a:ea typeface="ＭＳ Ｐゴシック" charset="-128"/>
                </a:rPr>
                <a:t>各メイン指標を確認</a:t>
              </a:r>
            </a:p>
            <a:p>
              <a:pPr marL="715963" lvl="1" indent="-258763">
                <a:buFont typeface="Wingdings" pitchFamily="2" charset="2"/>
                <a:buChar char="ü"/>
                <a:defRPr/>
              </a:pPr>
              <a:r>
                <a:rPr lang="en-US" altLang="ja-JP" sz="900" dirty="0">
                  <a:latin typeface="HGPｺﾞｼｯｸE" pitchFamily="50" charset="-128"/>
                  <a:ea typeface="ＭＳ Ｐゴシック" charset="-128"/>
                </a:rPr>
                <a:t>CPU</a:t>
              </a:r>
              <a:r>
                <a:rPr lang="ja-JP" altLang="en-US" sz="900" dirty="0">
                  <a:latin typeface="HGPｺﾞｼｯｸE" pitchFamily="50" charset="-128"/>
                  <a:ea typeface="ＭＳ Ｐゴシック" charset="-128"/>
                </a:rPr>
                <a:t>利用率</a:t>
              </a:r>
            </a:p>
            <a:p>
              <a:pPr marL="715963" lvl="1" indent="-258763">
                <a:buFont typeface="Wingdings" pitchFamily="2" charset="2"/>
                <a:buChar char="ü"/>
                <a:defRPr/>
              </a:pPr>
              <a:r>
                <a:rPr lang="en-US" altLang="ja-JP" sz="900" dirty="0">
                  <a:latin typeface="HGPｺﾞｼｯｸE" pitchFamily="50" charset="-128"/>
                  <a:ea typeface="ＭＳ Ｐゴシック" charset="-128"/>
                </a:rPr>
                <a:t>Active Session</a:t>
              </a:r>
              <a:r>
                <a:rPr lang="ja-JP" altLang="en-US" sz="900" dirty="0">
                  <a:latin typeface="HGPｺﾞｼｯｸE" pitchFamily="50" charset="-128"/>
                  <a:ea typeface="ＭＳ Ｐゴシック" charset="-128"/>
                </a:rPr>
                <a:t>数</a:t>
              </a:r>
            </a:p>
            <a:p>
              <a:pPr marL="715963" lvl="1" indent="-258763">
                <a:buFont typeface="Wingdings" pitchFamily="2" charset="2"/>
                <a:buChar char="ü"/>
                <a:defRPr/>
              </a:pPr>
              <a:r>
                <a:rPr lang="en-US" altLang="ja-JP" sz="900" dirty="0">
                  <a:latin typeface="HGPｺﾞｼｯｸE" pitchFamily="50" charset="-128"/>
                  <a:ea typeface="ＭＳ Ｐゴシック" charset="-128"/>
                </a:rPr>
                <a:t>SQL</a:t>
              </a:r>
              <a:r>
                <a:rPr lang="ja-JP" altLang="en-US" sz="900" dirty="0">
                  <a:latin typeface="HGPｺﾞｼｯｸE" pitchFamily="50" charset="-128"/>
                  <a:ea typeface="ＭＳ Ｐゴシック" charset="-128"/>
                </a:rPr>
                <a:t>実行回数</a:t>
              </a:r>
            </a:p>
            <a:p>
              <a:pPr marL="715963" lvl="1" indent="-258763">
                <a:buFont typeface="Wingdings" pitchFamily="2" charset="2"/>
                <a:buChar char="ü"/>
                <a:defRPr/>
              </a:pPr>
              <a:r>
                <a:rPr lang="ja-JP" altLang="en-US" sz="900" dirty="0">
                  <a:latin typeface="HGPｺﾞｼｯｸE" pitchFamily="50" charset="-128"/>
                  <a:ea typeface="ＭＳ Ｐゴシック" charset="-128"/>
                </a:rPr>
                <a:t>ラッチ</a:t>
              </a:r>
            </a:p>
            <a:p>
              <a:pPr marL="715963" lvl="1" indent="-258763">
                <a:buFont typeface="Wingdings" pitchFamily="2" charset="2"/>
                <a:buChar char="ü"/>
                <a:defRPr/>
              </a:pPr>
              <a:r>
                <a:rPr lang="ja-JP" altLang="en-US" sz="900" dirty="0">
                  <a:latin typeface="HGPｺﾞｼｯｸE" pitchFamily="50" charset="-128"/>
                  <a:ea typeface="ＭＳ Ｐゴシック" charset="-128"/>
                </a:rPr>
                <a:t>ロック 　など</a:t>
              </a:r>
            </a:p>
          </p:txBody>
        </p:sp>
        <p:sp>
          <p:nvSpPr>
            <p:cNvPr id="57365" name="Line 22"/>
            <p:cNvSpPr>
              <a:spLocks noChangeShapeType="1"/>
            </p:cNvSpPr>
            <p:nvPr/>
          </p:nvSpPr>
          <p:spPr bwMode="auto">
            <a:xfrm>
              <a:off x="1201" y="1410"/>
              <a:ext cx="70" cy="0"/>
            </a:xfrm>
            <a:prstGeom prst="line">
              <a:avLst/>
            </a:prstGeom>
            <a:noFill/>
            <a:ln w="12700">
              <a:solidFill>
                <a:srgbClr val="0000FF"/>
              </a:solidFill>
              <a:round/>
              <a:headEnd/>
              <a:tailEnd type="triangle" w="med" len="med"/>
            </a:ln>
            <a:effectLst>
              <a:prstShdw prst="shdw17" dist="17961" dir="2700000">
                <a:srgbClr val="000099"/>
              </a:prstShdw>
            </a:effectLst>
          </p:spPr>
          <p:txBody>
            <a:bodyPr wrap="none" lIns="90000" tIns="46800" rIns="90000" bIns="46800">
              <a:spAutoFit/>
            </a:bodyPr>
            <a:lstStyle/>
            <a:p>
              <a:endParaRPr lang="ja-JP" altLang="en-US"/>
            </a:p>
          </p:txBody>
        </p:sp>
        <p:sp>
          <p:nvSpPr>
            <p:cNvPr id="57366" name="Line 23"/>
            <p:cNvSpPr>
              <a:spLocks noChangeShapeType="1"/>
            </p:cNvSpPr>
            <p:nvPr/>
          </p:nvSpPr>
          <p:spPr bwMode="auto">
            <a:xfrm>
              <a:off x="1201" y="1410"/>
              <a:ext cx="0" cy="966"/>
            </a:xfrm>
            <a:prstGeom prst="line">
              <a:avLst/>
            </a:prstGeom>
            <a:noFill/>
            <a:ln w="12700">
              <a:solidFill>
                <a:srgbClr val="0000FF"/>
              </a:solidFill>
              <a:round/>
              <a:headEnd/>
              <a:tailEnd/>
            </a:ln>
            <a:effectLst>
              <a:prstShdw prst="shdw17" dist="17961" dir="2700000">
                <a:srgbClr val="000099"/>
              </a:prstShdw>
            </a:effectLst>
          </p:spPr>
          <p:txBody>
            <a:bodyPr lIns="90000" tIns="46800" rIns="90000" bIns="46800">
              <a:spAutoFit/>
            </a:bodyPr>
            <a:lstStyle/>
            <a:p>
              <a:endParaRPr lang="ja-JP" altLang="en-US"/>
            </a:p>
          </p:txBody>
        </p:sp>
        <p:sp>
          <p:nvSpPr>
            <p:cNvPr id="57367" name="Rectangle 24"/>
            <p:cNvSpPr>
              <a:spLocks noChangeArrowheads="1"/>
            </p:cNvSpPr>
            <p:nvPr/>
          </p:nvSpPr>
          <p:spPr bwMode="auto">
            <a:xfrm>
              <a:off x="2320" y="1291"/>
              <a:ext cx="122" cy="239"/>
            </a:xfrm>
            <a:prstGeom prst="rect">
              <a:avLst/>
            </a:prstGeom>
            <a:noFill/>
            <a:ln w="12700" algn="ctr">
              <a:solidFill>
                <a:srgbClr val="3366FF"/>
              </a:solidFill>
              <a:miter lim="800000"/>
              <a:headEnd/>
              <a:tailEnd/>
            </a:ln>
            <a:effectLst>
              <a:prstShdw prst="shdw17" dist="17961" dir="2700000">
                <a:srgbClr val="1F3D99"/>
              </a:prstShdw>
            </a:effectLst>
          </p:spPr>
          <p:txBody>
            <a:bodyPr wrap="none" lIns="90000" tIns="46800" rIns="90000" bIns="46800" anchor="ctr">
              <a:spAutoFit/>
            </a:bodyPr>
            <a:lstStyle/>
            <a:p>
              <a:endParaRPr lang="ja-JP" altLang="en-US"/>
            </a:p>
          </p:txBody>
        </p:sp>
        <p:sp>
          <p:nvSpPr>
            <p:cNvPr id="57368" name="Line 25"/>
            <p:cNvSpPr>
              <a:spLocks noChangeShapeType="1"/>
            </p:cNvSpPr>
            <p:nvPr/>
          </p:nvSpPr>
          <p:spPr bwMode="auto">
            <a:xfrm>
              <a:off x="1201" y="2376"/>
              <a:ext cx="70" cy="0"/>
            </a:xfrm>
            <a:prstGeom prst="line">
              <a:avLst/>
            </a:prstGeom>
            <a:noFill/>
            <a:ln w="12700">
              <a:solidFill>
                <a:srgbClr val="0000FF"/>
              </a:solidFill>
              <a:round/>
              <a:headEnd/>
              <a:tailEnd/>
            </a:ln>
            <a:effectLst>
              <a:prstShdw prst="shdw17" dist="17961" dir="2700000">
                <a:srgbClr val="000099"/>
              </a:prstShdw>
            </a:effectLst>
          </p:spPr>
          <p:txBody>
            <a:bodyPr wrap="none" lIns="90000" tIns="46800" rIns="90000" bIns="46800">
              <a:spAutoFit/>
            </a:bodyPr>
            <a:lstStyle/>
            <a:p>
              <a:endParaRPr lang="ja-JP" altLang="en-US"/>
            </a:p>
          </p:txBody>
        </p:sp>
        <p:sp>
          <p:nvSpPr>
            <p:cNvPr id="57369" name="Line 25"/>
            <p:cNvSpPr>
              <a:spLocks noChangeShapeType="1"/>
            </p:cNvSpPr>
            <p:nvPr/>
          </p:nvSpPr>
          <p:spPr bwMode="auto">
            <a:xfrm flipH="1">
              <a:off x="3512" y="2432"/>
              <a:ext cx="3" cy="840"/>
            </a:xfrm>
            <a:prstGeom prst="line">
              <a:avLst/>
            </a:prstGeom>
            <a:noFill/>
            <a:ln w="12700">
              <a:solidFill>
                <a:srgbClr val="FF0000"/>
              </a:solidFill>
              <a:round/>
              <a:headEnd/>
              <a:tailEnd/>
            </a:ln>
            <a:effectLst>
              <a:prstShdw prst="shdw17" dist="17961" dir="2700000">
                <a:srgbClr val="990000"/>
              </a:prstShdw>
            </a:effectLst>
          </p:spPr>
          <p:txBody>
            <a:bodyPr lIns="90000" tIns="46800" rIns="90000" bIns="46800" anchor="ctr">
              <a:spAutoFit/>
            </a:bodyPr>
            <a:lstStyle/>
            <a:p>
              <a:endParaRPr lang="ja-JP" altLang="en-US"/>
            </a:p>
          </p:txBody>
        </p:sp>
        <p:sp>
          <p:nvSpPr>
            <p:cNvPr id="57370" name="Line 26"/>
            <p:cNvSpPr>
              <a:spLocks noChangeShapeType="1"/>
            </p:cNvSpPr>
            <p:nvPr/>
          </p:nvSpPr>
          <p:spPr bwMode="auto">
            <a:xfrm>
              <a:off x="3512" y="3047"/>
              <a:ext cx="90" cy="408"/>
            </a:xfrm>
            <a:prstGeom prst="line">
              <a:avLst/>
            </a:prstGeom>
            <a:noFill/>
            <a:ln w="12700">
              <a:solidFill>
                <a:srgbClr val="FF0000"/>
              </a:solidFill>
              <a:round/>
              <a:headEnd/>
              <a:tailEnd type="triangle" w="med" len="med"/>
            </a:ln>
            <a:effectLst>
              <a:prstShdw prst="shdw17" dist="17961" dir="2700000">
                <a:srgbClr val="990000"/>
              </a:prstShdw>
            </a:effectLst>
          </p:spPr>
          <p:txBody>
            <a:bodyPr lIns="90000" tIns="46800" rIns="90000" bIns="46800" anchor="ctr">
              <a:spAutoFit/>
            </a:bodyPr>
            <a:lstStyle/>
            <a:p>
              <a:endParaRPr lang="ja-JP" altLang="en-US"/>
            </a:p>
          </p:txBody>
        </p:sp>
        <p:sp>
          <p:nvSpPr>
            <p:cNvPr id="57371" name="Text Box 27"/>
            <p:cNvSpPr txBox="1">
              <a:spLocks noChangeArrowheads="1"/>
            </p:cNvSpPr>
            <p:nvPr/>
          </p:nvSpPr>
          <p:spPr bwMode="auto">
            <a:xfrm>
              <a:off x="3512" y="3497"/>
              <a:ext cx="1446" cy="152"/>
            </a:xfrm>
            <a:prstGeom prst="rect">
              <a:avLst/>
            </a:prstGeom>
            <a:solidFill>
              <a:schemeClr val="bg1"/>
            </a:solidFill>
            <a:ln w="12700" algn="ctr">
              <a:solidFill>
                <a:srgbClr val="FF0000"/>
              </a:solidFill>
              <a:prstDash val="dash"/>
              <a:miter lim="800000"/>
              <a:headEnd/>
              <a:tailEnd/>
            </a:ln>
            <a:effectLst>
              <a:prstShdw prst="shdw17" dist="17961" dir="2700000">
                <a:srgbClr val="990000"/>
              </a:prstShdw>
            </a:effectLst>
          </p:spPr>
          <p:txBody>
            <a:bodyPr wrap="none" lIns="90000" tIns="46800" rIns="90000" bIns="46800">
              <a:spAutoFit/>
            </a:bodyPr>
            <a:lstStyle/>
            <a:p>
              <a:r>
                <a:rPr lang="ja-JP" altLang="en-US" sz="900"/>
                <a:t>その時点でのセッション、</a:t>
              </a:r>
              <a:r>
                <a:rPr lang="en-US" altLang="ja-JP" sz="900"/>
                <a:t>SQL</a:t>
              </a:r>
              <a:r>
                <a:rPr lang="ja-JP" altLang="en-US" sz="900"/>
                <a:t>をリストアップ</a:t>
              </a:r>
            </a:p>
          </p:txBody>
        </p:sp>
      </p:grpSp>
      <p:sp>
        <p:nvSpPr>
          <p:cNvPr id="57348"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簡単な使い方</a:t>
            </a:r>
            <a:r>
              <a:rPr lang="ja-JP" altLang="en-US" sz="1600">
                <a:latin typeface="Impact" pitchFamily="34" charset="0"/>
                <a:ea typeface="HGP創英角ｺﾞｼｯｸUB" pitchFamily="50" charset="-128"/>
              </a:rPr>
              <a:t>：全体の状況把握と拡大分析</a:t>
            </a:r>
            <a:endParaRPr lang="ja-JP" altLang="en-US" sz="1600">
              <a:solidFill>
                <a:schemeClr val="tx2"/>
              </a:solidFill>
              <a:latin typeface="HGP創英角ｺﾞｼｯｸUB" pitchFamily="50" charset="-128"/>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7" descr="image01"/>
          <p:cNvPicPr>
            <a:picLocks noChangeAspect="1" noChangeArrowheads="1"/>
          </p:cNvPicPr>
          <p:nvPr/>
        </p:nvPicPr>
        <p:blipFill>
          <a:blip r:embed="rId2" cstate="print"/>
          <a:srcRect/>
          <a:stretch>
            <a:fillRect/>
          </a:stretch>
        </p:blipFill>
        <p:spPr bwMode="auto">
          <a:xfrm>
            <a:off x="1403350" y="2435225"/>
            <a:ext cx="2881313" cy="2271713"/>
          </a:xfrm>
          <a:prstGeom prst="rect">
            <a:avLst/>
          </a:prstGeom>
          <a:noFill/>
          <a:ln w="9525">
            <a:noFill/>
            <a:miter lim="800000"/>
            <a:headEnd/>
            <a:tailEnd/>
          </a:ln>
        </p:spPr>
      </p:pic>
      <p:pic>
        <p:nvPicPr>
          <p:cNvPr id="58371" name="Picture 8" descr="image03"/>
          <p:cNvPicPr>
            <a:picLocks noChangeAspect="1" noChangeArrowheads="1"/>
          </p:cNvPicPr>
          <p:nvPr/>
        </p:nvPicPr>
        <p:blipFill>
          <a:blip r:embed="rId3" cstate="print"/>
          <a:srcRect/>
          <a:stretch>
            <a:fillRect/>
          </a:stretch>
        </p:blipFill>
        <p:spPr bwMode="auto">
          <a:xfrm>
            <a:off x="4930775" y="2001838"/>
            <a:ext cx="2881313" cy="2273300"/>
          </a:xfrm>
          <a:prstGeom prst="rect">
            <a:avLst/>
          </a:prstGeom>
          <a:noFill/>
          <a:ln w="9525">
            <a:noFill/>
            <a:miter lim="800000"/>
            <a:headEnd/>
            <a:tailEnd/>
          </a:ln>
        </p:spPr>
      </p:pic>
      <p:pic>
        <p:nvPicPr>
          <p:cNvPr id="58372" name="Picture 9" descr="image04"/>
          <p:cNvPicPr>
            <a:picLocks noChangeAspect="1" noChangeArrowheads="1"/>
          </p:cNvPicPr>
          <p:nvPr/>
        </p:nvPicPr>
        <p:blipFill>
          <a:blip r:embed="rId4" cstate="print"/>
          <a:srcRect/>
          <a:stretch>
            <a:fillRect/>
          </a:stretch>
        </p:blipFill>
        <p:spPr bwMode="auto">
          <a:xfrm>
            <a:off x="4498975" y="3763963"/>
            <a:ext cx="2879725" cy="2271712"/>
          </a:xfrm>
          <a:prstGeom prst="rect">
            <a:avLst/>
          </a:prstGeom>
          <a:noFill/>
          <a:ln w="9525">
            <a:noFill/>
            <a:miter lim="800000"/>
            <a:headEnd/>
            <a:tailEnd/>
          </a:ln>
        </p:spPr>
      </p:pic>
      <p:sp>
        <p:nvSpPr>
          <p:cNvPr id="1049619" name="Freeform 19"/>
          <p:cNvSpPr>
            <a:spLocks/>
          </p:cNvSpPr>
          <p:nvPr/>
        </p:nvSpPr>
        <p:spPr bwMode="auto">
          <a:xfrm rot="1368847">
            <a:off x="3922713" y="2724150"/>
            <a:ext cx="1096962" cy="1079500"/>
          </a:xfrm>
          <a:custGeom>
            <a:avLst/>
            <a:gdLst>
              <a:gd name="T0" fmla="*/ 0 w 1683"/>
              <a:gd name="T1" fmla="*/ 778 h 778"/>
              <a:gd name="T2" fmla="*/ 1444 w 1683"/>
              <a:gd name="T3" fmla="*/ 75 h 778"/>
              <a:gd name="T4" fmla="*/ 1414 w 1683"/>
              <a:gd name="T5" fmla="*/ 45 h 778"/>
              <a:gd name="T6" fmla="*/ 1683 w 1683"/>
              <a:gd name="T7" fmla="*/ 0 h 778"/>
              <a:gd name="T8" fmla="*/ 1601 w 1683"/>
              <a:gd name="T9" fmla="*/ 194 h 778"/>
              <a:gd name="T10" fmla="*/ 1571 w 1683"/>
              <a:gd name="T11" fmla="*/ 150 h 778"/>
              <a:gd name="T12" fmla="*/ 0 w 1683"/>
              <a:gd name="T13" fmla="*/ 778 h 778"/>
              <a:gd name="T14" fmla="*/ 0 60000 65536"/>
              <a:gd name="T15" fmla="*/ 0 60000 65536"/>
              <a:gd name="T16" fmla="*/ 0 60000 65536"/>
              <a:gd name="T17" fmla="*/ 0 60000 65536"/>
              <a:gd name="T18" fmla="*/ 0 60000 65536"/>
              <a:gd name="T19" fmla="*/ 0 60000 65536"/>
              <a:gd name="T20" fmla="*/ 0 60000 65536"/>
              <a:gd name="T21" fmla="*/ 0 w 1683"/>
              <a:gd name="T22" fmla="*/ 0 h 778"/>
              <a:gd name="T23" fmla="*/ 1683 w 1683"/>
              <a:gd name="T24" fmla="*/ 778 h 7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3" h="778">
                <a:moveTo>
                  <a:pt x="0" y="778"/>
                </a:moveTo>
                <a:lnTo>
                  <a:pt x="1444" y="75"/>
                </a:lnTo>
                <a:lnTo>
                  <a:pt x="1414" y="45"/>
                </a:lnTo>
                <a:lnTo>
                  <a:pt x="1683" y="0"/>
                </a:lnTo>
                <a:lnTo>
                  <a:pt x="1601" y="194"/>
                </a:lnTo>
                <a:lnTo>
                  <a:pt x="1571" y="150"/>
                </a:lnTo>
                <a:lnTo>
                  <a:pt x="0" y="778"/>
                </a:lnTo>
                <a:close/>
              </a:path>
            </a:pathLst>
          </a:custGeom>
          <a:gradFill rotWithShape="0">
            <a:gsLst>
              <a:gs pos="0">
                <a:srgbClr val="FFFFFF"/>
              </a:gs>
              <a:gs pos="100000">
                <a:srgbClr val="3366CC"/>
              </a:gs>
            </a:gsLst>
            <a:lin ang="5400000" scaled="1"/>
          </a:gradFill>
          <a:ln w="12700">
            <a:noFill/>
            <a:round/>
            <a:headEnd/>
            <a:tailEnd/>
          </a:ln>
          <a:effectLst>
            <a:outerShdw dist="35921" dir="2700000" algn="ctr" rotWithShape="0">
              <a:srgbClr val="000099"/>
            </a:outerShdw>
          </a:effectLst>
        </p:spPr>
        <p:txBody>
          <a:bodyPr wrap="none"/>
          <a:lstStyle/>
          <a:p>
            <a:pPr>
              <a:defRPr/>
            </a:pPr>
            <a:endParaRPr lang="ja-JP" altLang="en-US" dirty="0">
              <a:latin typeface="Arial" charset="0"/>
              <a:ea typeface="ＭＳ Ｐゴシック" charset="-128"/>
            </a:endParaRPr>
          </a:p>
        </p:txBody>
      </p:sp>
      <p:sp>
        <p:nvSpPr>
          <p:cNvPr id="1049620" name="Freeform 20"/>
          <p:cNvSpPr>
            <a:spLocks/>
          </p:cNvSpPr>
          <p:nvPr/>
        </p:nvSpPr>
        <p:spPr bwMode="auto">
          <a:xfrm rot="2983019">
            <a:off x="3698081" y="4028282"/>
            <a:ext cx="1096963" cy="1079500"/>
          </a:xfrm>
          <a:custGeom>
            <a:avLst/>
            <a:gdLst>
              <a:gd name="T0" fmla="*/ 0 w 1683"/>
              <a:gd name="T1" fmla="*/ 778 h 778"/>
              <a:gd name="T2" fmla="*/ 1444 w 1683"/>
              <a:gd name="T3" fmla="*/ 75 h 778"/>
              <a:gd name="T4" fmla="*/ 1414 w 1683"/>
              <a:gd name="T5" fmla="*/ 45 h 778"/>
              <a:gd name="T6" fmla="*/ 1683 w 1683"/>
              <a:gd name="T7" fmla="*/ 0 h 778"/>
              <a:gd name="T8" fmla="*/ 1601 w 1683"/>
              <a:gd name="T9" fmla="*/ 194 h 778"/>
              <a:gd name="T10" fmla="*/ 1571 w 1683"/>
              <a:gd name="T11" fmla="*/ 150 h 778"/>
              <a:gd name="T12" fmla="*/ 0 w 1683"/>
              <a:gd name="T13" fmla="*/ 778 h 778"/>
              <a:gd name="T14" fmla="*/ 0 60000 65536"/>
              <a:gd name="T15" fmla="*/ 0 60000 65536"/>
              <a:gd name="T16" fmla="*/ 0 60000 65536"/>
              <a:gd name="T17" fmla="*/ 0 60000 65536"/>
              <a:gd name="T18" fmla="*/ 0 60000 65536"/>
              <a:gd name="T19" fmla="*/ 0 60000 65536"/>
              <a:gd name="T20" fmla="*/ 0 60000 65536"/>
              <a:gd name="T21" fmla="*/ 0 w 1683"/>
              <a:gd name="T22" fmla="*/ 0 h 778"/>
              <a:gd name="T23" fmla="*/ 1683 w 1683"/>
              <a:gd name="T24" fmla="*/ 778 h 7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3" h="778">
                <a:moveTo>
                  <a:pt x="0" y="778"/>
                </a:moveTo>
                <a:lnTo>
                  <a:pt x="1444" y="75"/>
                </a:lnTo>
                <a:lnTo>
                  <a:pt x="1414" y="45"/>
                </a:lnTo>
                <a:lnTo>
                  <a:pt x="1683" y="0"/>
                </a:lnTo>
                <a:lnTo>
                  <a:pt x="1601" y="194"/>
                </a:lnTo>
                <a:lnTo>
                  <a:pt x="1571" y="150"/>
                </a:lnTo>
                <a:lnTo>
                  <a:pt x="0" y="778"/>
                </a:lnTo>
                <a:close/>
              </a:path>
            </a:pathLst>
          </a:custGeom>
          <a:gradFill rotWithShape="0">
            <a:gsLst>
              <a:gs pos="0">
                <a:srgbClr val="FFFFFF"/>
              </a:gs>
              <a:gs pos="100000">
                <a:srgbClr val="3366CC"/>
              </a:gs>
            </a:gsLst>
            <a:lin ang="5400000" scaled="1"/>
          </a:gradFill>
          <a:ln w="12700">
            <a:noFill/>
            <a:round/>
            <a:headEnd/>
            <a:tailEnd/>
          </a:ln>
          <a:effectLst>
            <a:outerShdw dist="35921" dir="2700000" algn="ctr" rotWithShape="0">
              <a:srgbClr val="000099"/>
            </a:outerShdw>
          </a:effectLst>
        </p:spPr>
        <p:txBody>
          <a:bodyPr rot="10800000" vert="eaVert" wrap="none"/>
          <a:lstStyle/>
          <a:p>
            <a:pPr>
              <a:defRPr/>
            </a:pPr>
            <a:endParaRPr lang="ja-JP" altLang="en-US" dirty="0">
              <a:latin typeface="Arial" charset="0"/>
              <a:ea typeface="ＭＳ Ｐゴシック" charset="-128"/>
            </a:endParaRPr>
          </a:p>
        </p:txBody>
      </p:sp>
      <p:grpSp>
        <p:nvGrpSpPr>
          <p:cNvPr id="58375" name="Group 21"/>
          <p:cNvGrpSpPr>
            <a:grpSpLocks/>
          </p:cNvGrpSpPr>
          <p:nvPr/>
        </p:nvGrpSpPr>
        <p:grpSpPr bwMode="auto">
          <a:xfrm>
            <a:off x="1258888" y="2363788"/>
            <a:ext cx="1943100" cy="506412"/>
            <a:chOff x="2602" y="1499"/>
            <a:chExt cx="1002" cy="468"/>
          </a:xfrm>
        </p:grpSpPr>
        <p:sp>
          <p:nvSpPr>
            <p:cNvPr id="1049622" name="Oval 22"/>
            <p:cNvSpPr>
              <a:spLocks noChangeArrowheads="1"/>
            </p:cNvSpPr>
            <p:nvPr/>
          </p:nvSpPr>
          <p:spPr bwMode="auto">
            <a:xfrm>
              <a:off x="2750" y="1669"/>
              <a:ext cx="846" cy="298"/>
            </a:xfrm>
            <a:prstGeom prst="ellipse">
              <a:avLst/>
            </a:prstGeom>
            <a:gradFill rotWithShape="1">
              <a:gsLst>
                <a:gs pos="0">
                  <a:schemeClr val="bg2"/>
                </a:gs>
                <a:gs pos="100000">
                  <a:schemeClr val="bg2">
                    <a:gamma/>
                    <a:tint val="0"/>
                    <a:invGamma/>
                  </a:schemeClr>
                </a:gs>
              </a:gsLst>
              <a:path path="shape">
                <a:fillToRect l="50000" t="50000" r="50000" b="50000"/>
              </a:path>
            </a:gradFill>
            <a:ln w="9525">
              <a:noFill/>
              <a:round/>
              <a:headEnd/>
              <a:tailEnd/>
            </a:ln>
            <a:effectLst/>
          </p:spPr>
          <p:txBody>
            <a:bodyPr wrap="none" anchor="ctr"/>
            <a:lstStyle/>
            <a:p>
              <a:pPr algn="ctr">
                <a:defRPr/>
              </a:pPr>
              <a:endParaRPr lang="ja-JP" altLang="en-US" dirty="0">
                <a:latin typeface="Impact" pitchFamily="34" charset="0"/>
                <a:ea typeface="HGP創英角ｺﾞｼｯｸUB" pitchFamily="50" charset="-128"/>
              </a:endParaRPr>
            </a:p>
          </p:txBody>
        </p:sp>
        <p:sp>
          <p:nvSpPr>
            <p:cNvPr id="58387" name="Oval 23"/>
            <p:cNvSpPr>
              <a:spLocks noChangeArrowheads="1"/>
            </p:cNvSpPr>
            <p:nvPr/>
          </p:nvSpPr>
          <p:spPr bwMode="auto">
            <a:xfrm>
              <a:off x="2602" y="1523"/>
              <a:ext cx="1002" cy="322"/>
            </a:xfrm>
            <a:prstGeom prst="ellipse">
              <a:avLst/>
            </a:prstGeom>
            <a:solidFill>
              <a:schemeClr val="bg1"/>
            </a:solidFill>
            <a:ln w="9525">
              <a:noFill/>
              <a:round/>
              <a:headEnd/>
              <a:tailEnd/>
            </a:ln>
          </p:spPr>
          <p:txBody>
            <a:bodyPr wrap="none" anchor="ctr"/>
            <a:lstStyle/>
            <a:p>
              <a:pPr algn="ctr"/>
              <a:endParaRPr lang="ja-JP" altLang="en-US">
                <a:latin typeface="Impact" pitchFamily="34" charset="0"/>
                <a:ea typeface="HGP創英角ｺﾞｼｯｸUB" pitchFamily="50" charset="-128"/>
              </a:endParaRPr>
            </a:p>
          </p:txBody>
        </p:sp>
        <p:sp>
          <p:nvSpPr>
            <p:cNvPr id="58388" name="Oval 24"/>
            <p:cNvSpPr>
              <a:spLocks noChangeArrowheads="1"/>
            </p:cNvSpPr>
            <p:nvPr/>
          </p:nvSpPr>
          <p:spPr bwMode="auto">
            <a:xfrm>
              <a:off x="2648" y="1499"/>
              <a:ext cx="910" cy="322"/>
            </a:xfrm>
            <a:prstGeom prst="ellipse">
              <a:avLst/>
            </a:prstGeom>
            <a:gradFill rotWithShape="1">
              <a:gsLst>
                <a:gs pos="0">
                  <a:srgbClr val="DBF1F8"/>
                </a:gs>
                <a:gs pos="50000">
                  <a:srgbClr val="80CFE8"/>
                </a:gs>
                <a:gs pos="100000">
                  <a:srgbClr val="DBF1F8"/>
                </a:gs>
              </a:gsLst>
              <a:lin ang="5400000" scaled="1"/>
            </a:gradFill>
            <a:ln w="9525">
              <a:noFill/>
              <a:round/>
              <a:headEnd/>
              <a:tailEnd/>
            </a:ln>
          </p:spPr>
          <p:txBody>
            <a:bodyPr wrap="none" anchor="ctr"/>
            <a:lstStyle/>
            <a:p>
              <a:pPr algn="ctr"/>
              <a:r>
                <a:rPr lang="ja-JP" altLang="en-US" sz="1600">
                  <a:latin typeface="Impact" pitchFamily="34" charset="0"/>
                  <a:ea typeface="HGP創英角ｺﾞｼｯｸUB" pitchFamily="50" charset="-128"/>
                </a:rPr>
                <a:t>セッションリスト</a:t>
              </a:r>
            </a:p>
          </p:txBody>
        </p:sp>
      </p:grpSp>
      <p:grpSp>
        <p:nvGrpSpPr>
          <p:cNvPr id="58376" name="Group 25"/>
          <p:cNvGrpSpPr>
            <a:grpSpLocks/>
          </p:cNvGrpSpPr>
          <p:nvPr/>
        </p:nvGrpSpPr>
        <p:grpSpPr bwMode="auto">
          <a:xfrm>
            <a:off x="6084888" y="1928813"/>
            <a:ext cx="1943100" cy="506412"/>
            <a:chOff x="2602" y="1499"/>
            <a:chExt cx="1002" cy="468"/>
          </a:xfrm>
        </p:grpSpPr>
        <p:sp>
          <p:nvSpPr>
            <p:cNvPr id="1049626" name="Oval 26"/>
            <p:cNvSpPr>
              <a:spLocks noChangeArrowheads="1"/>
            </p:cNvSpPr>
            <p:nvPr/>
          </p:nvSpPr>
          <p:spPr bwMode="auto">
            <a:xfrm>
              <a:off x="2750" y="1669"/>
              <a:ext cx="846" cy="298"/>
            </a:xfrm>
            <a:prstGeom prst="ellipse">
              <a:avLst/>
            </a:prstGeom>
            <a:gradFill rotWithShape="1">
              <a:gsLst>
                <a:gs pos="0">
                  <a:schemeClr val="bg2"/>
                </a:gs>
                <a:gs pos="100000">
                  <a:schemeClr val="bg2">
                    <a:gamma/>
                    <a:tint val="0"/>
                    <a:invGamma/>
                  </a:schemeClr>
                </a:gs>
              </a:gsLst>
              <a:path path="shape">
                <a:fillToRect l="50000" t="50000" r="50000" b="50000"/>
              </a:path>
            </a:gradFill>
            <a:ln w="9525">
              <a:noFill/>
              <a:round/>
              <a:headEnd/>
              <a:tailEnd/>
            </a:ln>
            <a:effectLst/>
          </p:spPr>
          <p:txBody>
            <a:bodyPr wrap="none" anchor="ctr"/>
            <a:lstStyle/>
            <a:p>
              <a:pPr algn="ctr">
                <a:defRPr/>
              </a:pPr>
              <a:endParaRPr lang="ja-JP" altLang="en-US" dirty="0">
                <a:latin typeface="Impact" pitchFamily="34" charset="0"/>
                <a:ea typeface="HGP創英角ｺﾞｼｯｸUB" pitchFamily="50" charset="-128"/>
              </a:endParaRPr>
            </a:p>
          </p:txBody>
        </p:sp>
        <p:sp>
          <p:nvSpPr>
            <p:cNvPr id="58384" name="Oval 27"/>
            <p:cNvSpPr>
              <a:spLocks noChangeArrowheads="1"/>
            </p:cNvSpPr>
            <p:nvPr/>
          </p:nvSpPr>
          <p:spPr bwMode="auto">
            <a:xfrm>
              <a:off x="2602" y="1523"/>
              <a:ext cx="1002" cy="322"/>
            </a:xfrm>
            <a:prstGeom prst="ellipse">
              <a:avLst/>
            </a:prstGeom>
            <a:solidFill>
              <a:schemeClr val="bg1"/>
            </a:solidFill>
            <a:ln w="9525">
              <a:noFill/>
              <a:round/>
              <a:headEnd/>
              <a:tailEnd/>
            </a:ln>
          </p:spPr>
          <p:txBody>
            <a:bodyPr wrap="none" anchor="ctr"/>
            <a:lstStyle/>
            <a:p>
              <a:pPr algn="ctr"/>
              <a:endParaRPr lang="ja-JP" altLang="en-US">
                <a:latin typeface="Impact" pitchFamily="34" charset="0"/>
                <a:ea typeface="HGP創英角ｺﾞｼｯｸUB" pitchFamily="50" charset="-128"/>
              </a:endParaRPr>
            </a:p>
          </p:txBody>
        </p:sp>
        <p:sp>
          <p:nvSpPr>
            <p:cNvPr id="58385" name="Oval 28"/>
            <p:cNvSpPr>
              <a:spLocks noChangeArrowheads="1"/>
            </p:cNvSpPr>
            <p:nvPr/>
          </p:nvSpPr>
          <p:spPr bwMode="auto">
            <a:xfrm>
              <a:off x="2648" y="1499"/>
              <a:ext cx="910" cy="322"/>
            </a:xfrm>
            <a:prstGeom prst="ellipse">
              <a:avLst/>
            </a:prstGeom>
            <a:gradFill rotWithShape="1">
              <a:gsLst>
                <a:gs pos="0">
                  <a:srgbClr val="DBF1F8"/>
                </a:gs>
                <a:gs pos="50000">
                  <a:srgbClr val="80CFE8"/>
                </a:gs>
                <a:gs pos="100000">
                  <a:srgbClr val="DBF1F8"/>
                </a:gs>
              </a:gsLst>
              <a:lin ang="5400000" scaled="1"/>
            </a:gradFill>
            <a:ln w="9525">
              <a:noFill/>
              <a:round/>
              <a:headEnd/>
              <a:tailEnd/>
            </a:ln>
          </p:spPr>
          <p:txBody>
            <a:bodyPr wrap="none" anchor="ctr"/>
            <a:lstStyle/>
            <a:p>
              <a:pPr algn="ctr"/>
              <a:r>
                <a:rPr lang="ja-JP" altLang="en-US" sz="1600">
                  <a:latin typeface="Impact" pitchFamily="34" charset="0"/>
                  <a:ea typeface="HGP創英角ｺﾞｼｯｸUB" pitchFamily="50" charset="-128"/>
                </a:rPr>
                <a:t>セッション詳細</a:t>
              </a:r>
            </a:p>
          </p:txBody>
        </p:sp>
      </p:grpSp>
      <p:grpSp>
        <p:nvGrpSpPr>
          <p:cNvPr id="58377" name="Group 29"/>
          <p:cNvGrpSpPr>
            <a:grpSpLocks/>
          </p:cNvGrpSpPr>
          <p:nvPr/>
        </p:nvGrpSpPr>
        <p:grpSpPr bwMode="auto">
          <a:xfrm>
            <a:off x="5505450" y="3762375"/>
            <a:ext cx="1943100" cy="506413"/>
            <a:chOff x="2602" y="1499"/>
            <a:chExt cx="1002" cy="468"/>
          </a:xfrm>
        </p:grpSpPr>
        <p:sp>
          <p:nvSpPr>
            <p:cNvPr id="1049630" name="Oval 30"/>
            <p:cNvSpPr>
              <a:spLocks noChangeArrowheads="1"/>
            </p:cNvSpPr>
            <p:nvPr/>
          </p:nvSpPr>
          <p:spPr bwMode="auto">
            <a:xfrm>
              <a:off x="2750" y="1669"/>
              <a:ext cx="846" cy="298"/>
            </a:xfrm>
            <a:prstGeom prst="ellipse">
              <a:avLst/>
            </a:prstGeom>
            <a:gradFill rotWithShape="1">
              <a:gsLst>
                <a:gs pos="0">
                  <a:schemeClr val="bg2"/>
                </a:gs>
                <a:gs pos="100000">
                  <a:schemeClr val="bg2">
                    <a:gamma/>
                    <a:tint val="0"/>
                    <a:invGamma/>
                  </a:schemeClr>
                </a:gs>
              </a:gsLst>
              <a:path path="shape">
                <a:fillToRect l="50000" t="50000" r="50000" b="50000"/>
              </a:path>
            </a:gradFill>
            <a:ln w="9525">
              <a:noFill/>
              <a:round/>
              <a:headEnd/>
              <a:tailEnd/>
            </a:ln>
            <a:effectLst/>
          </p:spPr>
          <p:txBody>
            <a:bodyPr wrap="none" anchor="ctr"/>
            <a:lstStyle/>
            <a:p>
              <a:pPr algn="ctr">
                <a:defRPr/>
              </a:pPr>
              <a:endParaRPr lang="ja-JP" altLang="en-US" dirty="0">
                <a:latin typeface="Impact" pitchFamily="34" charset="0"/>
                <a:ea typeface="HGP創英角ｺﾞｼｯｸUB" pitchFamily="50" charset="-128"/>
              </a:endParaRPr>
            </a:p>
          </p:txBody>
        </p:sp>
        <p:sp>
          <p:nvSpPr>
            <p:cNvPr id="58381" name="Oval 31"/>
            <p:cNvSpPr>
              <a:spLocks noChangeArrowheads="1"/>
            </p:cNvSpPr>
            <p:nvPr/>
          </p:nvSpPr>
          <p:spPr bwMode="auto">
            <a:xfrm>
              <a:off x="2602" y="1523"/>
              <a:ext cx="1002" cy="322"/>
            </a:xfrm>
            <a:prstGeom prst="ellipse">
              <a:avLst/>
            </a:prstGeom>
            <a:solidFill>
              <a:schemeClr val="bg1"/>
            </a:solidFill>
            <a:ln w="9525">
              <a:noFill/>
              <a:round/>
              <a:headEnd/>
              <a:tailEnd/>
            </a:ln>
          </p:spPr>
          <p:txBody>
            <a:bodyPr wrap="none" anchor="ctr"/>
            <a:lstStyle/>
            <a:p>
              <a:pPr algn="ctr"/>
              <a:endParaRPr lang="ja-JP" altLang="en-US">
                <a:latin typeface="Impact" pitchFamily="34" charset="0"/>
                <a:ea typeface="HGP創英角ｺﾞｼｯｸUB" pitchFamily="50" charset="-128"/>
              </a:endParaRPr>
            </a:p>
          </p:txBody>
        </p:sp>
        <p:sp>
          <p:nvSpPr>
            <p:cNvPr id="58382" name="Oval 32"/>
            <p:cNvSpPr>
              <a:spLocks noChangeArrowheads="1"/>
            </p:cNvSpPr>
            <p:nvPr/>
          </p:nvSpPr>
          <p:spPr bwMode="auto">
            <a:xfrm>
              <a:off x="2648" y="1499"/>
              <a:ext cx="910" cy="322"/>
            </a:xfrm>
            <a:prstGeom prst="ellipse">
              <a:avLst/>
            </a:prstGeom>
            <a:gradFill rotWithShape="1">
              <a:gsLst>
                <a:gs pos="0">
                  <a:srgbClr val="DBF1F8"/>
                </a:gs>
                <a:gs pos="50000">
                  <a:srgbClr val="80CFE8"/>
                </a:gs>
                <a:gs pos="100000">
                  <a:srgbClr val="DBF1F8"/>
                </a:gs>
              </a:gsLst>
              <a:lin ang="5400000" scaled="1"/>
            </a:gradFill>
            <a:ln w="9525">
              <a:noFill/>
              <a:round/>
              <a:headEnd/>
              <a:tailEnd/>
            </a:ln>
          </p:spPr>
          <p:txBody>
            <a:bodyPr wrap="none" anchor="ctr"/>
            <a:lstStyle/>
            <a:p>
              <a:pPr algn="ctr"/>
              <a:r>
                <a:rPr lang="en-US" altLang="ja-JP" sz="1600">
                  <a:latin typeface="Impact" pitchFamily="34" charset="0"/>
                  <a:ea typeface="HGP創英角ｺﾞｼｯｸUB" pitchFamily="50" charset="-128"/>
                </a:rPr>
                <a:t>SQL</a:t>
              </a:r>
              <a:r>
                <a:rPr lang="ja-JP" altLang="en-US" sz="1600">
                  <a:latin typeface="Impact" pitchFamily="34" charset="0"/>
                  <a:ea typeface="HGP創英角ｺﾞｼｯｸUB" pitchFamily="50" charset="-128"/>
                </a:rPr>
                <a:t>詳細</a:t>
              </a:r>
            </a:p>
          </p:txBody>
        </p:sp>
      </p:grpSp>
      <p:sp>
        <p:nvSpPr>
          <p:cNvPr id="58378" name="Text Box 4"/>
          <p:cNvSpPr txBox="1">
            <a:spLocks noChangeArrowheads="1"/>
          </p:cNvSpPr>
          <p:nvPr/>
        </p:nvSpPr>
        <p:spPr bwMode="auto">
          <a:xfrm>
            <a:off x="466725" y="836613"/>
            <a:ext cx="8353425" cy="1069975"/>
          </a:xfrm>
          <a:prstGeom prst="rect">
            <a:avLst/>
          </a:prstGeom>
          <a:noFill/>
          <a:ln w="12700" algn="ctr">
            <a:noFill/>
            <a:miter lim="800000"/>
            <a:headEnd/>
            <a:tailEnd/>
          </a:ln>
        </p:spPr>
        <p:txBody>
          <a:bodyPr lIns="90000" tIns="46800" rIns="90000" bIns="46800">
            <a:spAutoFit/>
          </a:bodyPr>
          <a:lstStyle/>
          <a:p>
            <a:pPr>
              <a:buClr>
                <a:schemeClr val="tx1"/>
              </a:buClr>
            </a:pPr>
            <a:r>
              <a:rPr lang="ja-JP" altLang="en-US" sz="1600" b="1">
                <a:latin typeface="HGPｺﾞｼｯｸE" pitchFamily="50" charset="-128"/>
              </a:rPr>
              <a:t>セッション情報、</a:t>
            </a:r>
            <a:r>
              <a:rPr lang="en-US" altLang="ja-JP" sz="1600" b="1">
                <a:latin typeface="HGPｺﾞｼｯｸE" pitchFamily="50" charset="-128"/>
              </a:rPr>
              <a:t>SQL</a:t>
            </a:r>
            <a:r>
              <a:rPr lang="ja-JP" altLang="en-US" sz="1600" b="1">
                <a:latin typeface="HGPｺﾞｼｯｸE" pitchFamily="50" charset="-128"/>
              </a:rPr>
              <a:t>情報は多角的に分析できます。</a:t>
            </a:r>
          </a:p>
          <a:p>
            <a:pPr marL="1308100" lvl="2" indent="-342900">
              <a:buClr>
                <a:schemeClr val="accent1"/>
              </a:buClr>
              <a:buFont typeface="Wingdings" pitchFamily="2" charset="2"/>
              <a:buChar char="l"/>
            </a:pPr>
            <a:r>
              <a:rPr lang="ja-JP" altLang="en-US" sz="1600" b="1">
                <a:latin typeface="HGPｺﾞｼｯｸE" pitchFamily="50" charset="-128"/>
                <a:sym typeface="Wingdings" pitchFamily="2" charset="2"/>
              </a:rPr>
              <a:t>１つのセッションの稼働状況をグラフ＆</a:t>
            </a:r>
            <a:r>
              <a:rPr lang="en-US" altLang="ja-JP" sz="1600" b="1">
                <a:latin typeface="HGPｺﾞｼｯｸE" pitchFamily="50" charset="-128"/>
                <a:sym typeface="Wingdings" pitchFamily="2" charset="2"/>
              </a:rPr>
              <a:t>SQL</a:t>
            </a:r>
            <a:r>
              <a:rPr lang="ja-JP" altLang="en-US" sz="1600" b="1">
                <a:latin typeface="HGPｺﾞｼｯｸE" pitchFamily="50" charset="-128"/>
                <a:sym typeface="Wingdings" pitchFamily="2" charset="2"/>
              </a:rPr>
              <a:t>履歴で追跡</a:t>
            </a:r>
          </a:p>
          <a:p>
            <a:pPr marL="1308100" lvl="2" indent="-342900">
              <a:buClr>
                <a:schemeClr val="accent1"/>
              </a:buClr>
              <a:buFont typeface="Wingdings" pitchFamily="2" charset="2"/>
              <a:buChar char="l"/>
            </a:pPr>
            <a:r>
              <a:rPr lang="en-US" altLang="ja-JP" sz="1600" b="1">
                <a:latin typeface="HGPｺﾞｼｯｸE" pitchFamily="50" charset="-128"/>
                <a:sym typeface="Wingdings" pitchFamily="2" charset="2"/>
              </a:rPr>
              <a:t>1</a:t>
            </a:r>
            <a:r>
              <a:rPr lang="ja-JP" altLang="en-US" sz="1600" b="1">
                <a:latin typeface="HGPｺﾞｼｯｸE" pitchFamily="50" charset="-128"/>
                <a:sym typeface="Wingdings" pitchFamily="2" charset="2"/>
              </a:rPr>
              <a:t>つの</a:t>
            </a:r>
            <a:r>
              <a:rPr lang="en-US" altLang="ja-JP" sz="1600" b="1">
                <a:latin typeface="HGPｺﾞｼｯｸE" pitchFamily="50" charset="-128"/>
                <a:sym typeface="Wingdings" pitchFamily="2" charset="2"/>
              </a:rPr>
              <a:t>SQL</a:t>
            </a:r>
            <a:r>
              <a:rPr lang="ja-JP" altLang="en-US" sz="1600" b="1">
                <a:latin typeface="HGPｺﾞｼｯｸE" pitchFamily="50" charset="-128"/>
                <a:sym typeface="Wingdings" pitchFamily="2" charset="2"/>
              </a:rPr>
              <a:t>の実行状況を時系列に参照</a:t>
            </a:r>
          </a:p>
          <a:p>
            <a:pPr>
              <a:buClr>
                <a:schemeClr val="accent1"/>
              </a:buClr>
              <a:buFont typeface="Wingdings" pitchFamily="2" charset="2"/>
              <a:buNone/>
            </a:pPr>
            <a:r>
              <a:rPr lang="ja-JP" altLang="en-US" sz="1600" b="1">
                <a:latin typeface="HGPｺﾞｼｯｸE" pitchFamily="50" charset="-128"/>
                <a:sym typeface="Wingdings" pitchFamily="2" charset="2"/>
              </a:rPr>
              <a:t>これらは、様々な画面から参照でき、自然にドリルダウンの感覚で参照できます。</a:t>
            </a:r>
          </a:p>
        </p:txBody>
      </p:sp>
      <p:sp>
        <p:nvSpPr>
          <p:cNvPr id="58379"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簡単な使い方</a:t>
            </a:r>
            <a:r>
              <a:rPr lang="ja-JP" altLang="en-US" sz="1600">
                <a:latin typeface="Impact" pitchFamily="34" charset="0"/>
                <a:ea typeface="HGP創英角ｺﾞｼｯｸUB" pitchFamily="50" charset="-128"/>
              </a:rPr>
              <a:t>：セッション毎、</a:t>
            </a:r>
            <a:r>
              <a:rPr lang="en-US" altLang="ja-JP" sz="1600">
                <a:latin typeface="Impact" pitchFamily="34" charset="0"/>
                <a:ea typeface="HGP創英角ｺﾞｼｯｸUB" pitchFamily="50" charset="-128"/>
              </a:rPr>
              <a:t>SQL</a:t>
            </a:r>
            <a:r>
              <a:rPr lang="ja-JP" altLang="en-US" sz="1600">
                <a:latin typeface="Impact" pitchFamily="34" charset="0"/>
                <a:ea typeface="HGP創英角ｺﾞｼｯｸUB" pitchFamily="50" charset="-128"/>
              </a:rPr>
              <a:t>毎の詳細追跡確認</a:t>
            </a:r>
            <a:endParaRPr lang="ja-JP" altLang="en-US" sz="1600">
              <a:solidFill>
                <a:schemeClr val="tx2"/>
              </a:solidFill>
              <a:latin typeface="HGP創英角ｺﾞｼｯｸUB" pitchFamily="50" charset="-128"/>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95288" y="195263"/>
            <a:ext cx="4883150" cy="425450"/>
          </a:xfrm>
          <a:prstGeom prst="rect">
            <a:avLst/>
          </a:prstGeom>
          <a:noFill/>
          <a:ln w="9525">
            <a:noFill/>
            <a:miter lim="800000"/>
            <a:headEnd/>
            <a:tailEnd/>
          </a:ln>
        </p:spPr>
        <p:txBody>
          <a:bodyPr wrap="none" anchor="ctr"/>
          <a:lstStyle/>
          <a:p>
            <a:pPr latinLnBrk="1"/>
            <a:endParaRPr lang="ja-JP" altLang="en-US">
              <a:solidFill>
                <a:schemeClr val="tx2"/>
              </a:solidFill>
              <a:latin typeface="Impact" pitchFamily="34" charset="0"/>
              <a:ea typeface="HGP創英角ｺﾞｼｯｸUB" pitchFamily="50" charset="-128"/>
            </a:endParaRPr>
          </a:p>
        </p:txBody>
      </p:sp>
      <p:grpSp>
        <p:nvGrpSpPr>
          <p:cNvPr id="59395" name="Group 3"/>
          <p:cNvGrpSpPr>
            <a:grpSpLocks/>
          </p:cNvGrpSpPr>
          <p:nvPr/>
        </p:nvGrpSpPr>
        <p:grpSpPr bwMode="auto">
          <a:xfrm>
            <a:off x="684213" y="2397125"/>
            <a:ext cx="3816350" cy="2813050"/>
            <a:chOff x="1293" y="941"/>
            <a:chExt cx="4164" cy="3082"/>
          </a:xfrm>
        </p:grpSpPr>
        <p:pic>
          <p:nvPicPr>
            <p:cNvPr id="59410" name="Picture 4"/>
            <p:cNvPicPr>
              <a:picLocks noChangeAspect="1" noChangeArrowheads="1"/>
            </p:cNvPicPr>
            <p:nvPr/>
          </p:nvPicPr>
          <p:blipFill>
            <a:blip r:embed="rId3" cstate="print"/>
            <a:srcRect/>
            <a:stretch>
              <a:fillRect/>
            </a:stretch>
          </p:blipFill>
          <p:spPr bwMode="auto">
            <a:xfrm>
              <a:off x="1293" y="941"/>
              <a:ext cx="4164" cy="3082"/>
            </a:xfrm>
            <a:prstGeom prst="rect">
              <a:avLst/>
            </a:prstGeom>
            <a:noFill/>
            <a:ln w="9525" algn="ctr">
              <a:noFill/>
              <a:miter lim="800000"/>
              <a:headEnd/>
              <a:tailEnd/>
            </a:ln>
          </p:spPr>
        </p:pic>
        <p:sp>
          <p:nvSpPr>
            <p:cNvPr id="59411" name="Rectangle 5"/>
            <p:cNvSpPr>
              <a:spLocks noChangeArrowheads="1"/>
            </p:cNvSpPr>
            <p:nvPr/>
          </p:nvSpPr>
          <p:spPr bwMode="auto">
            <a:xfrm>
              <a:off x="3035" y="1778"/>
              <a:ext cx="2376" cy="785"/>
            </a:xfrm>
            <a:prstGeom prst="rect">
              <a:avLst/>
            </a:prstGeom>
            <a:solidFill>
              <a:srgbClr val="FF0000">
                <a:alpha val="5098"/>
              </a:srgbClr>
            </a:solidFill>
            <a:ln w="19050" algn="ctr">
              <a:solidFill>
                <a:srgbClr val="FF0000"/>
              </a:solidFill>
              <a:miter lim="800000"/>
              <a:headEnd/>
              <a:tailEnd/>
            </a:ln>
          </p:spPr>
          <p:txBody>
            <a:bodyPr wrap="none" anchor="ctr"/>
            <a:lstStyle/>
            <a:p>
              <a:endParaRPr lang="ja-JP" altLang="en-US"/>
            </a:p>
          </p:txBody>
        </p:sp>
        <p:sp>
          <p:nvSpPr>
            <p:cNvPr id="59412" name="AutoShape 6"/>
            <p:cNvSpPr>
              <a:spLocks noChangeArrowheads="1"/>
            </p:cNvSpPr>
            <p:nvPr/>
          </p:nvSpPr>
          <p:spPr bwMode="auto">
            <a:xfrm flipH="1">
              <a:off x="1319" y="1260"/>
              <a:ext cx="682" cy="326"/>
            </a:xfrm>
            <a:prstGeom prst="flowChartAlternateProcess">
              <a:avLst/>
            </a:prstGeom>
            <a:noFill/>
            <a:ln w="22225" algn="ctr">
              <a:solidFill>
                <a:schemeClr val="hlink"/>
              </a:solidFill>
              <a:miter lim="800000"/>
              <a:headEnd/>
              <a:tailEnd/>
            </a:ln>
          </p:spPr>
          <p:txBody>
            <a:bodyPr anchor="ctr">
              <a:spAutoFit/>
            </a:bodyPr>
            <a:lstStyle/>
            <a:p>
              <a:endParaRPr lang="ja-JP" altLang="en-US"/>
            </a:p>
          </p:txBody>
        </p:sp>
        <p:sp>
          <p:nvSpPr>
            <p:cNvPr id="59413" name="Rectangle 7"/>
            <p:cNvSpPr>
              <a:spLocks noChangeArrowheads="1"/>
            </p:cNvSpPr>
            <p:nvPr/>
          </p:nvSpPr>
          <p:spPr bwMode="auto">
            <a:xfrm>
              <a:off x="1318" y="3043"/>
              <a:ext cx="4110" cy="965"/>
            </a:xfrm>
            <a:prstGeom prst="rect">
              <a:avLst/>
            </a:prstGeom>
            <a:solidFill>
              <a:srgbClr val="FF0000">
                <a:alpha val="5098"/>
              </a:srgbClr>
            </a:solidFill>
            <a:ln w="19050" algn="ctr">
              <a:solidFill>
                <a:srgbClr val="FF0000"/>
              </a:solidFill>
              <a:miter lim="800000"/>
              <a:headEnd/>
              <a:tailEnd/>
            </a:ln>
          </p:spPr>
          <p:txBody>
            <a:bodyPr wrap="none" anchor="ctr"/>
            <a:lstStyle/>
            <a:p>
              <a:endParaRPr lang="ja-JP" altLang="en-US"/>
            </a:p>
          </p:txBody>
        </p:sp>
        <p:sp>
          <p:nvSpPr>
            <p:cNvPr id="59414" name="AutoShape 8"/>
            <p:cNvSpPr>
              <a:spLocks noChangeArrowheads="1"/>
            </p:cNvSpPr>
            <p:nvPr/>
          </p:nvSpPr>
          <p:spPr bwMode="auto">
            <a:xfrm flipH="1">
              <a:off x="3896" y="1581"/>
              <a:ext cx="358" cy="116"/>
            </a:xfrm>
            <a:prstGeom prst="flowChartAlternateProcess">
              <a:avLst/>
            </a:prstGeom>
            <a:noFill/>
            <a:ln w="22225" algn="ctr">
              <a:solidFill>
                <a:schemeClr val="hlink"/>
              </a:solidFill>
              <a:miter lim="800000"/>
              <a:headEnd/>
              <a:tailEnd/>
            </a:ln>
          </p:spPr>
          <p:txBody>
            <a:bodyPr anchor="ctr">
              <a:spAutoFit/>
            </a:bodyPr>
            <a:lstStyle/>
            <a:p>
              <a:endParaRPr lang="ja-JP" altLang="en-US"/>
            </a:p>
          </p:txBody>
        </p:sp>
        <p:sp>
          <p:nvSpPr>
            <p:cNvPr id="59415" name="Rectangle 9"/>
            <p:cNvSpPr>
              <a:spLocks noChangeArrowheads="1"/>
            </p:cNvSpPr>
            <p:nvPr/>
          </p:nvSpPr>
          <p:spPr bwMode="auto">
            <a:xfrm>
              <a:off x="1324" y="1777"/>
              <a:ext cx="1272" cy="461"/>
            </a:xfrm>
            <a:prstGeom prst="rect">
              <a:avLst/>
            </a:prstGeom>
            <a:solidFill>
              <a:srgbClr val="FF0000">
                <a:alpha val="5098"/>
              </a:srgbClr>
            </a:solidFill>
            <a:ln w="19050" algn="ctr">
              <a:solidFill>
                <a:srgbClr val="FF0000"/>
              </a:solidFill>
              <a:miter lim="800000"/>
              <a:headEnd/>
              <a:tailEnd/>
            </a:ln>
          </p:spPr>
          <p:txBody>
            <a:bodyPr wrap="none" anchor="ctr"/>
            <a:lstStyle/>
            <a:p>
              <a:endParaRPr lang="ja-JP" altLang="en-US"/>
            </a:p>
          </p:txBody>
        </p:sp>
        <p:sp>
          <p:nvSpPr>
            <p:cNvPr id="59416" name="Rectangle 10"/>
            <p:cNvSpPr>
              <a:spLocks noChangeArrowheads="1"/>
            </p:cNvSpPr>
            <p:nvPr/>
          </p:nvSpPr>
          <p:spPr bwMode="auto">
            <a:xfrm>
              <a:off x="1323" y="2676"/>
              <a:ext cx="3444" cy="209"/>
            </a:xfrm>
            <a:prstGeom prst="rect">
              <a:avLst/>
            </a:prstGeom>
            <a:solidFill>
              <a:srgbClr val="FF0000">
                <a:alpha val="5098"/>
              </a:srgbClr>
            </a:solidFill>
            <a:ln w="19050" algn="ctr">
              <a:solidFill>
                <a:srgbClr val="FF0000"/>
              </a:solidFill>
              <a:miter lim="800000"/>
              <a:headEnd/>
              <a:tailEnd/>
            </a:ln>
          </p:spPr>
          <p:txBody>
            <a:bodyPr wrap="none" anchor="ctr"/>
            <a:lstStyle/>
            <a:p>
              <a:endParaRPr lang="ja-JP" altLang="en-US"/>
            </a:p>
          </p:txBody>
        </p:sp>
      </p:grpSp>
      <p:grpSp>
        <p:nvGrpSpPr>
          <p:cNvPr id="59396" name="Group 12"/>
          <p:cNvGrpSpPr>
            <a:grpSpLocks/>
          </p:cNvGrpSpPr>
          <p:nvPr/>
        </p:nvGrpSpPr>
        <p:grpSpPr bwMode="auto">
          <a:xfrm>
            <a:off x="4860925" y="2397125"/>
            <a:ext cx="3887788" cy="2819400"/>
            <a:chOff x="1293" y="949"/>
            <a:chExt cx="4160" cy="3078"/>
          </a:xfrm>
        </p:grpSpPr>
        <p:pic>
          <p:nvPicPr>
            <p:cNvPr id="59402" name="Picture 13"/>
            <p:cNvPicPr>
              <a:picLocks noChangeAspect="1" noChangeArrowheads="1"/>
            </p:cNvPicPr>
            <p:nvPr/>
          </p:nvPicPr>
          <p:blipFill>
            <a:blip r:embed="rId4" cstate="print"/>
            <a:srcRect/>
            <a:stretch>
              <a:fillRect/>
            </a:stretch>
          </p:blipFill>
          <p:spPr bwMode="auto">
            <a:xfrm>
              <a:off x="1293" y="949"/>
              <a:ext cx="4160" cy="3078"/>
            </a:xfrm>
            <a:prstGeom prst="rect">
              <a:avLst/>
            </a:prstGeom>
            <a:noFill/>
            <a:ln w="9525" algn="ctr">
              <a:noFill/>
              <a:miter lim="800000"/>
              <a:headEnd/>
              <a:tailEnd/>
            </a:ln>
          </p:spPr>
        </p:pic>
        <p:sp>
          <p:nvSpPr>
            <p:cNvPr id="59403" name="AutoShape 14"/>
            <p:cNvSpPr>
              <a:spLocks noChangeArrowheads="1"/>
            </p:cNvSpPr>
            <p:nvPr/>
          </p:nvSpPr>
          <p:spPr bwMode="auto">
            <a:xfrm flipH="1">
              <a:off x="1349" y="1260"/>
              <a:ext cx="1312" cy="176"/>
            </a:xfrm>
            <a:prstGeom prst="flowChartAlternateProcess">
              <a:avLst/>
            </a:prstGeom>
            <a:noFill/>
            <a:ln w="22225" algn="ctr">
              <a:solidFill>
                <a:schemeClr val="hlink"/>
              </a:solidFill>
              <a:miter lim="800000"/>
              <a:headEnd/>
              <a:tailEnd/>
            </a:ln>
          </p:spPr>
          <p:txBody>
            <a:bodyPr anchor="ctr">
              <a:spAutoFit/>
            </a:bodyPr>
            <a:lstStyle/>
            <a:p>
              <a:endParaRPr lang="ja-JP" altLang="en-US"/>
            </a:p>
          </p:txBody>
        </p:sp>
        <p:sp>
          <p:nvSpPr>
            <p:cNvPr id="59404" name="AutoShape 15"/>
            <p:cNvSpPr>
              <a:spLocks noChangeArrowheads="1"/>
            </p:cNvSpPr>
            <p:nvPr/>
          </p:nvSpPr>
          <p:spPr bwMode="auto">
            <a:xfrm flipH="1">
              <a:off x="2128" y="1151"/>
              <a:ext cx="376" cy="92"/>
            </a:xfrm>
            <a:prstGeom prst="flowChartAlternateProcess">
              <a:avLst/>
            </a:prstGeom>
            <a:noFill/>
            <a:ln w="22225" algn="ctr">
              <a:solidFill>
                <a:schemeClr val="hlink"/>
              </a:solidFill>
              <a:miter lim="800000"/>
              <a:headEnd/>
              <a:tailEnd/>
            </a:ln>
          </p:spPr>
          <p:txBody>
            <a:bodyPr anchor="ctr">
              <a:spAutoFit/>
            </a:bodyPr>
            <a:lstStyle/>
            <a:p>
              <a:endParaRPr lang="ja-JP" altLang="en-US"/>
            </a:p>
          </p:txBody>
        </p:sp>
        <p:sp>
          <p:nvSpPr>
            <p:cNvPr id="59405" name="Rectangle 16"/>
            <p:cNvSpPr>
              <a:spLocks noChangeArrowheads="1"/>
            </p:cNvSpPr>
            <p:nvPr/>
          </p:nvSpPr>
          <p:spPr bwMode="auto">
            <a:xfrm>
              <a:off x="1318" y="2623"/>
              <a:ext cx="2004" cy="1355"/>
            </a:xfrm>
            <a:prstGeom prst="rect">
              <a:avLst/>
            </a:prstGeom>
            <a:solidFill>
              <a:srgbClr val="FF0000">
                <a:alpha val="5098"/>
              </a:srgbClr>
            </a:solidFill>
            <a:ln w="19050" algn="ctr">
              <a:solidFill>
                <a:srgbClr val="FF0000"/>
              </a:solidFill>
              <a:miter lim="800000"/>
              <a:headEnd/>
              <a:tailEnd/>
            </a:ln>
          </p:spPr>
          <p:txBody>
            <a:bodyPr wrap="none" anchor="ctr"/>
            <a:lstStyle/>
            <a:p>
              <a:endParaRPr lang="ja-JP" altLang="en-US"/>
            </a:p>
          </p:txBody>
        </p:sp>
        <p:sp>
          <p:nvSpPr>
            <p:cNvPr id="59406" name="AutoShape 17"/>
            <p:cNvSpPr>
              <a:spLocks noChangeArrowheads="1"/>
            </p:cNvSpPr>
            <p:nvPr/>
          </p:nvSpPr>
          <p:spPr bwMode="auto">
            <a:xfrm flipH="1">
              <a:off x="2828" y="1305"/>
              <a:ext cx="358" cy="116"/>
            </a:xfrm>
            <a:prstGeom prst="flowChartAlternateProcess">
              <a:avLst/>
            </a:prstGeom>
            <a:noFill/>
            <a:ln w="22225" algn="ctr">
              <a:solidFill>
                <a:schemeClr val="hlink"/>
              </a:solidFill>
              <a:miter lim="800000"/>
              <a:headEnd/>
              <a:tailEnd/>
            </a:ln>
          </p:spPr>
          <p:txBody>
            <a:bodyPr anchor="ctr">
              <a:spAutoFit/>
            </a:bodyPr>
            <a:lstStyle/>
            <a:p>
              <a:endParaRPr lang="ja-JP" altLang="en-US"/>
            </a:p>
          </p:txBody>
        </p:sp>
        <p:sp>
          <p:nvSpPr>
            <p:cNvPr id="59407" name="Rectangle 18"/>
            <p:cNvSpPr>
              <a:spLocks noChangeArrowheads="1"/>
            </p:cNvSpPr>
            <p:nvPr/>
          </p:nvSpPr>
          <p:spPr bwMode="auto">
            <a:xfrm>
              <a:off x="3375" y="2622"/>
              <a:ext cx="2034" cy="1355"/>
            </a:xfrm>
            <a:prstGeom prst="rect">
              <a:avLst/>
            </a:prstGeom>
            <a:solidFill>
              <a:srgbClr val="FF0000">
                <a:alpha val="5098"/>
              </a:srgbClr>
            </a:solidFill>
            <a:ln w="19050" algn="ctr">
              <a:solidFill>
                <a:srgbClr val="FF0000"/>
              </a:solidFill>
              <a:miter lim="800000"/>
              <a:headEnd/>
              <a:tailEnd/>
            </a:ln>
          </p:spPr>
          <p:txBody>
            <a:bodyPr wrap="none" anchor="ctr"/>
            <a:lstStyle/>
            <a:p>
              <a:endParaRPr lang="ja-JP" altLang="en-US"/>
            </a:p>
          </p:txBody>
        </p:sp>
        <p:sp>
          <p:nvSpPr>
            <p:cNvPr id="59408" name="Rectangle 19"/>
            <p:cNvSpPr>
              <a:spLocks noChangeArrowheads="1"/>
            </p:cNvSpPr>
            <p:nvPr/>
          </p:nvSpPr>
          <p:spPr bwMode="auto">
            <a:xfrm>
              <a:off x="1323" y="1998"/>
              <a:ext cx="4104" cy="587"/>
            </a:xfrm>
            <a:prstGeom prst="rect">
              <a:avLst/>
            </a:prstGeom>
            <a:solidFill>
              <a:srgbClr val="FF0000">
                <a:alpha val="5098"/>
              </a:srgbClr>
            </a:solidFill>
            <a:ln w="19050" algn="ctr">
              <a:solidFill>
                <a:srgbClr val="FF0000"/>
              </a:solidFill>
              <a:miter lim="800000"/>
              <a:headEnd/>
              <a:tailEnd/>
            </a:ln>
          </p:spPr>
          <p:txBody>
            <a:bodyPr wrap="none" anchor="ctr"/>
            <a:lstStyle/>
            <a:p>
              <a:endParaRPr lang="ja-JP" altLang="en-US"/>
            </a:p>
          </p:txBody>
        </p:sp>
        <p:sp>
          <p:nvSpPr>
            <p:cNvPr id="59409" name="Rectangle 20"/>
            <p:cNvSpPr>
              <a:spLocks noChangeArrowheads="1"/>
            </p:cNvSpPr>
            <p:nvPr/>
          </p:nvSpPr>
          <p:spPr bwMode="auto">
            <a:xfrm>
              <a:off x="1952" y="1487"/>
              <a:ext cx="2364" cy="221"/>
            </a:xfrm>
            <a:prstGeom prst="rect">
              <a:avLst/>
            </a:prstGeom>
            <a:solidFill>
              <a:srgbClr val="FF0000">
                <a:alpha val="5098"/>
              </a:srgbClr>
            </a:solidFill>
            <a:ln w="19050" algn="ctr">
              <a:solidFill>
                <a:srgbClr val="FF0000"/>
              </a:solidFill>
              <a:miter lim="800000"/>
              <a:headEnd/>
              <a:tailEnd/>
            </a:ln>
          </p:spPr>
          <p:txBody>
            <a:bodyPr wrap="none" anchor="ctr"/>
            <a:lstStyle/>
            <a:p>
              <a:endParaRPr lang="ja-JP" altLang="en-US"/>
            </a:p>
          </p:txBody>
        </p:sp>
      </p:grpSp>
      <p:sp>
        <p:nvSpPr>
          <p:cNvPr id="59397" name="Text Box 21"/>
          <p:cNvSpPr txBox="1">
            <a:spLocks noChangeArrowheads="1"/>
          </p:cNvSpPr>
          <p:nvPr/>
        </p:nvSpPr>
        <p:spPr bwMode="auto">
          <a:xfrm>
            <a:off x="1323975" y="5260975"/>
            <a:ext cx="2955925" cy="309563"/>
          </a:xfrm>
          <a:prstGeom prst="rect">
            <a:avLst/>
          </a:prstGeom>
          <a:noFill/>
          <a:ln w="12700" algn="ctr">
            <a:noFill/>
            <a:miter lim="800000"/>
            <a:headEnd/>
            <a:tailEnd/>
          </a:ln>
          <a:effectLst>
            <a:prstShdw prst="shdw17" dist="17961" dir="2700000">
              <a:srgbClr val="94958E"/>
            </a:prstShdw>
          </a:effectLst>
        </p:spPr>
        <p:txBody>
          <a:bodyPr wrap="none" lIns="90000" tIns="46800" rIns="90000" bIns="46800">
            <a:spAutoFit/>
          </a:bodyPr>
          <a:lstStyle/>
          <a:p>
            <a:pPr algn="ctr"/>
            <a:r>
              <a:rPr lang="ja-JP" altLang="en-US" sz="1400">
                <a:latin typeface="HGP創英角ｺﾞｼｯｸUB" pitchFamily="50" charset="-128"/>
                <a:ea typeface="HGP創英角ｺﾞｼｯｸUB" pitchFamily="50" charset="-128"/>
              </a:rPr>
              <a:t>特定時間帯の</a:t>
            </a:r>
            <a:r>
              <a:rPr lang="en-US" altLang="ja-JP" sz="1400">
                <a:latin typeface="HGP創英角ｺﾞｼｯｸUB" pitchFamily="50" charset="-128"/>
                <a:ea typeface="HGP創英角ｺﾞｼｯｸUB" pitchFamily="50" charset="-128"/>
              </a:rPr>
              <a:t>SQL</a:t>
            </a:r>
            <a:r>
              <a:rPr lang="ja-JP" altLang="en-US" sz="1400">
                <a:latin typeface="HGP創英角ｺﾞｼｯｸUB" pitchFamily="50" charset="-128"/>
                <a:ea typeface="HGP創英角ｺﾞｼｯｸUB" pitchFamily="50" charset="-128"/>
              </a:rPr>
              <a:t>と実行計画の表示</a:t>
            </a:r>
          </a:p>
        </p:txBody>
      </p:sp>
      <p:sp>
        <p:nvSpPr>
          <p:cNvPr id="59398" name="Text Box 22"/>
          <p:cNvSpPr txBox="1">
            <a:spLocks noChangeArrowheads="1"/>
          </p:cNvSpPr>
          <p:nvPr/>
        </p:nvSpPr>
        <p:spPr bwMode="auto">
          <a:xfrm>
            <a:off x="5462588" y="5278438"/>
            <a:ext cx="3140075" cy="309562"/>
          </a:xfrm>
          <a:prstGeom prst="rect">
            <a:avLst/>
          </a:prstGeom>
          <a:noFill/>
          <a:ln w="12700" algn="ctr">
            <a:noFill/>
            <a:miter lim="800000"/>
            <a:headEnd/>
            <a:tailEnd/>
          </a:ln>
          <a:effectLst>
            <a:prstShdw prst="shdw17" dist="17961" dir="2700000">
              <a:srgbClr val="94958E"/>
            </a:prstShdw>
          </a:effectLst>
        </p:spPr>
        <p:txBody>
          <a:bodyPr wrap="none" lIns="90000" tIns="46800" rIns="90000" bIns="46800">
            <a:spAutoFit/>
          </a:bodyPr>
          <a:lstStyle/>
          <a:p>
            <a:pPr algn="ctr"/>
            <a:r>
              <a:rPr lang="ja-JP" altLang="en-US" sz="1400">
                <a:latin typeface="HGP創英角ｺﾞｼｯｸUB" pitchFamily="50" charset="-128"/>
                <a:ea typeface="HGP創英角ｺﾞｼｯｸUB" pitchFamily="50" charset="-128"/>
              </a:rPr>
              <a:t>特定</a:t>
            </a:r>
            <a:r>
              <a:rPr lang="en-US" altLang="ja-JP" sz="1400">
                <a:latin typeface="HGP創英角ｺﾞｼｯｸUB" pitchFamily="50" charset="-128"/>
                <a:ea typeface="HGP創英角ｺﾞｼｯｸUB" pitchFamily="50" charset="-128"/>
              </a:rPr>
              <a:t>SQL</a:t>
            </a:r>
            <a:r>
              <a:rPr lang="ja-JP" altLang="en-US" sz="1400">
                <a:latin typeface="HGP創英角ｺﾞｼｯｸUB" pitchFamily="50" charset="-128"/>
                <a:ea typeface="HGP創英角ｺﾞｼｯｸUB" pitchFamily="50" charset="-128"/>
              </a:rPr>
              <a:t>の実行計画の変化を比較参照</a:t>
            </a:r>
          </a:p>
        </p:txBody>
      </p:sp>
      <p:sp>
        <p:nvSpPr>
          <p:cNvPr id="59399" name="Text Box 23"/>
          <p:cNvSpPr txBox="1">
            <a:spLocks noChangeArrowheads="1"/>
          </p:cNvSpPr>
          <p:nvPr/>
        </p:nvSpPr>
        <p:spPr bwMode="auto">
          <a:xfrm>
            <a:off x="684213" y="5684838"/>
            <a:ext cx="5902325" cy="279400"/>
          </a:xfrm>
          <a:prstGeom prst="rect">
            <a:avLst/>
          </a:prstGeom>
          <a:noFill/>
          <a:ln w="12700" algn="ctr">
            <a:noFill/>
            <a:miter lim="800000"/>
            <a:headEnd/>
            <a:tailEnd/>
          </a:ln>
          <a:effectLst>
            <a:prstShdw prst="shdw17" dist="17961" dir="2700000">
              <a:srgbClr val="94958E"/>
            </a:prstShdw>
          </a:effectLst>
        </p:spPr>
        <p:txBody>
          <a:bodyPr wrap="none" lIns="90000" tIns="46800" rIns="90000" bIns="46800">
            <a:spAutoFit/>
          </a:bodyPr>
          <a:lstStyle/>
          <a:p>
            <a:r>
              <a:rPr lang="en-US" altLang="ja-JP" sz="1200"/>
              <a:t>※ </a:t>
            </a:r>
            <a:r>
              <a:rPr lang="ja-JP" altLang="en-US" sz="1200"/>
              <a:t>実行計画の取得には、別途情報蓄積のための</a:t>
            </a:r>
            <a:r>
              <a:rPr lang="en-US" altLang="ja-JP" sz="1200"/>
              <a:t>Oracle</a:t>
            </a:r>
            <a:r>
              <a:rPr lang="ja-JP" altLang="en-US" sz="1200"/>
              <a:t>データベースが必要となります。</a:t>
            </a:r>
          </a:p>
        </p:txBody>
      </p:sp>
      <p:sp>
        <p:nvSpPr>
          <p:cNvPr id="59400" name="Text Box 4"/>
          <p:cNvSpPr txBox="1">
            <a:spLocks noChangeArrowheads="1"/>
          </p:cNvSpPr>
          <p:nvPr/>
        </p:nvSpPr>
        <p:spPr bwMode="auto">
          <a:xfrm>
            <a:off x="466725" y="836613"/>
            <a:ext cx="8353425" cy="1314450"/>
          </a:xfrm>
          <a:prstGeom prst="rect">
            <a:avLst/>
          </a:prstGeom>
          <a:noFill/>
          <a:ln w="12700" algn="ctr">
            <a:noFill/>
            <a:miter lim="800000"/>
            <a:headEnd/>
            <a:tailEnd/>
          </a:ln>
        </p:spPr>
        <p:txBody>
          <a:bodyPr lIns="90000" tIns="46800" rIns="90000" bIns="46800">
            <a:spAutoFit/>
          </a:bodyPr>
          <a:lstStyle/>
          <a:p>
            <a:pPr>
              <a:buClr>
                <a:schemeClr val="tx1"/>
              </a:buClr>
            </a:pPr>
            <a:r>
              <a:rPr lang="ja-JP" altLang="en-US" sz="1600" b="1">
                <a:latin typeface="HGPｺﾞｼｯｸE" pitchFamily="50" charset="-128"/>
              </a:rPr>
              <a:t>実行された</a:t>
            </a:r>
            <a:r>
              <a:rPr lang="en-US" altLang="ja-JP" sz="1600" b="1">
                <a:latin typeface="HGPｺﾞｼｯｸE" pitchFamily="50" charset="-128"/>
              </a:rPr>
              <a:t>SQL</a:t>
            </a:r>
            <a:r>
              <a:rPr lang="ja-JP" altLang="en-US" sz="1600" b="1">
                <a:latin typeface="HGPｺﾞｼｯｸE" pitchFamily="50" charset="-128"/>
              </a:rPr>
              <a:t>の実行計画もつぶさに記録しておくことが出来ます。</a:t>
            </a:r>
          </a:p>
          <a:p>
            <a:pPr>
              <a:buClr>
                <a:schemeClr val="tx1"/>
              </a:buClr>
            </a:pPr>
            <a:r>
              <a:rPr lang="ja-JP" altLang="en-US" sz="1600" b="1">
                <a:latin typeface="HGPｺﾞｼｯｸE" pitchFamily="50" charset="-128"/>
              </a:rPr>
              <a:t>これにより、自由に過去の</a:t>
            </a:r>
            <a:r>
              <a:rPr lang="en-US" altLang="ja-JP" sz="1600" b="1">
                <a:latin typeface="HGPｺﾞｼｯｸE" pitchFamily="50" charset="-128"/>
              </a:rPr>
              <a:t>SQL</a:t>
            </a:r>
            <a:r>
              <a:rPr lang="ja-JP" altLang="en-US" sz="1600" b="1">
                <a:latin typeface="HGPｺﾞｼｯｸE" pitchFamily="50" charset="-128"/>
              </a:rPr>
              <a:t>の実行計画が参照できるほか、実行計画の変化も簡単に参照することが出来ます。</a:t>
            </a:r>
          </a:p>
          <a:p>
            <a:pPr>
              <a:buClr>
                <a:schemeClr val="tx1"/>
              </a:buClr>
            </a:pPr>
            <a:endParaRPr lang="ja-JP" altLang="en-US" sz="1600" b="1">
              <a:latin typeface="HGPｺﾞｼｯｸE" pitchFamily="50" charset="-128"/>
            </a:endParaRPr>
          </a:p>
          <a:p>
            <a:pPr>
              <a:buClr>
                <a:schemeClr val="tx1"/>
              </a:buClr>
            </a:pPr>
            <a:r>
              <a:rPr lang="ja-JP" altLang="en-US" sz="1600" b="1">
                <a:latin typeface="HGPｺﾞｼｯｸE" pitchFamily="50" charset="-128"/>
              </a:rPr>
              <a:t>実行計画の変化による突然のパフォーマンス低下での、対象</a:t>
            </a:r>
            <a:r>
              <a:rPr lang="en-US" altLang="ja-JP" sz="1600" b="1">
                <a:latin typeface="HGPｺﾞｼｯｸE" pitchFamily="50" charset="-128"/>
              </a:rPr>
              <a:t>SQL</a:t>
            </a:r>
            <a:r>
              <a:rPr lang="ja-JP" altLang="en-US" sz="1600" b="1">
                <a:latin typeface="HGPｺﾞｼｯｸE" pitchFamily="50" charset="-128"/>
              </a:rPr>
              <a:t>が瞬時に把握できます。</a:t>
            </a:r>
            <a:endParaRPr lang="ja-JP" altLang="en-US" sz="1600" b="1">
              <a:latin typeface="HGPｺﾞｼｯｸE" pitchFamily="50" charset="-128"/>
              <a:sym typeface="Wingdings" pitchFamily="2" charset="2"/>
            </a:endParaRPr>
          </a:p>
        </p:txBody>
      </p:sp>
      <p:sp>
        <p:nvSpPr>
          <p:cNvPr id="59401"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簡単な使い方</a:t>
            </a:r>
            <a:r>
              <a:rPr lang="ja-JP" altLang="en-US" sz="1600">
                <a:latin typeface="Impact" pitchFamily="34" charset="0"/>
                <a:ea typeface="HGP創英角ｺﾞｼｯｸUB" pitchFamily="50" charset="-128"/>
              </a:rPr>
              <a:t>：過去の実行計画確認</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395288" y="195263"/>
            <a:ext cx="4883150" cy="425450"/>
          </a:xfrm>
          <a:prstGeom prst="rect">
            <a:avLst/>
          </a:prstGeom>
          <a:noFill/>
          <a:ln w="9525">
            <a:noFill/>
            <a:miter lim="800000"/>
            <a:headEnd/>
            <a:tailEnd/>
          </a:ln>
        </p:spPr>
        <p:txBody>
          <a:bodyPr wrap="none" anchor="ctr"/>
          <a:lstStyle/>
          <a:p>
            <a:pPr latinLnBrk="1"/>
            <a:endParaRPr lang="ja-JP" altLang="en-US">
              <a:solidFill>
                <a:schemeClr val="tx2"/>
              </a:solidFill>
              <a:latin typeface="Impact" pitchFamily="34" charset="0"/>
              <a:ea typeface="HGP創英角ｺﾞｼｯｸUB" pitchFamily="50" charset="-128"/>
            </a:endParaRPr>
          </a:p>
        </p:txBody>
      </p:sp>
      <p:grpSp>
        <p:nvGrpSpPr>
          <p:cNvPr id="60419" name="Group 3"/>
          <p:cNvGrpSpPr>
            <a:grpSpLocks/>
          </p:cNvGrpSpPr>
          <p:nvPr/>
        </p:nvGrpSpPr>
        <p:grpSpPr bwMode="auto">
          <a:xfrm>
            <a:off x="1476375" y="1844675"/>
            <a:ext cx="7105650" cy="4235450"/>
            <a:chOff x="360" y="735"/>
            <a:chExt cx="5046" cy="3064"/>
          </a:xfrm>
        </p:grpSpPr>
        <p:pic>
          <p:nvPicPr>
            <p:cNvPr id="60422" name="Picture 4"/>
            <p:cNvPicPr>
              <a:picLocks noChangeAspect="1" noChangeArrowheads="1"/>
            </p:cNvPicPr>
            <p:nvPr/>
          </p:nvPicPr>
          <p:blipFill>
            <a:blip r:embed="rId3" cstate="print"/>
            <a:srcRect/>
            <a:stretch>
              <a:fillRect/>
            </a:stretch>
          </p:blipFill>
          <p:spPr bwMode="auto">
            <a:xfrm>
              <a:off x="360" y="735"/>
              <a:ext cx="3716" cy="2986"/>
            </a:xfrm>
            <a:prstGeom prst="rect">
              <a:avLst/>
            </a:prstGeom>
            <a:noFill/>
            <a:ln w="9525" algn="ctr">
              <a:noFill/>
              <a:miter lim="800000"/>
              <a:headEnd/>
              <a:tailEnd/>
            </a:ln>
          </p:spPr>
        </p:pic>
        <p:pic>
          <p:nvPicPr>
            <p:cNvPr id="60423" name="Picture 5"/>
            <p:cNvPicPr>
              <a:picLocks noChangeAspect="1" noChangeArrowheads="1"/>
            </p:cNvPicPr>
            <p:nvPr/>
          </p:nvPicPr>
          <p:blipFill>
            <a:blip r:embed="rId4" cstate="print"/>
            <a:srcRect/>
            <a:stretch>
              <a:fillRect/>
            </a:stretch>
          </p:blipFill>
          <p:spPr bwMode="auto">
            <a:xfrm>
              <a:off x="1593" y="1519"/>
              <a:ext cx="3813" cy="2280"/>
            </a:xfrm>
            <a:prstGeom prst="rect">
              <a:avLst/>
            </a:prstGeom>
            <a:noFill/>
            <a:ln w="9525" algn="ctr">
              <a:noFill/>
              <a:miter lim="800000"/>
              <a:headEnd/>
              <a:tailEnd/>
            </a:ln>
          </p:spPr>
        </p:pic>
        <p:pic>
          <p:nvPicPr>
            <p:cNvPr id="60424" name="Picture 6"/>
            <p:cNvPicPr>
              <a:picLocks noChangeAspect="1" noChangeArrowheads="1"/>
            </p:cNvPicPr>
            <p:nvPr/>
          </p:nvPicPr>
          <p:blipFill>
            <a:blip r:embed="rId5" cstate="print"/>
            <a:srcRect/>
            <a:stretch>
              <a:fillRect/>
            </a:stretch>
          </p:blipFill>
          <p:spPr bwMode="auto">
            <a:xfrm>
              <a:off x="2919" y="2348"/>
              <a:ext cx="1812" cy="959"/>
            </a:xfrm>
            <a:prstGeom prst="rect">
              <a:avLst/>
            </a:prstGeom>
            <a:noFill/>
            <a:ln w="9525" algn="ctr">
              <a:noFill/>
              <a:miter lim="800000"/>
              <a:headEnd/>
              <a:tailEnd/>
            </a:ln>
          </p:spPr>
        </p:pic>
        <p:sp>
          <p:nvSpPr>
            <p:cNvPr id="60425" name="AutoShape 7"/>
            <p:cNvSpPr>
              <a:spLocks noChangeArrowheads="1"/>
            </p:cNvSpPr>
            <p:nvPr/>
          </p:nvSpPr>
          <p:spPr bwMode="auto">
            <a:xfrm flipH="1">
              <a:off x="1768" y="2262"/>
              <a:ext cx="592" cy="86"/>
            </a:xfrm>
            <a:prstGeom prst="flowChartAlternateProcess">
              <a:avLst/>
            </a:prstGeom>
            <a:noFill/>
            <a:ln w="22225" algn="ctr">
              <a:solidFill>
                <a:schemeClr val="hlink"/>
              </a:solidFill>
              <a:miter lim="800000"/>
              <a:headEnd/>
              <a:tailEnd/>
            </a:ln>
          </p:spPr>
          <p:txBody>
            <a:bodyPr anchor="ctr">
              <a:spAutoFit/>
            </a:bodyPr>
            <a:lstStyle/>
            <a:p>
              <a:endParaRPr lang="ja-JP" altLang="en-US"/>
            </a:p>
          </p:txBody>
        </p:sp>
        <p:sp>
          <p:nvSpPr>
            <p:cNvPr id="60426" name="Line 8"/>
            <p:cNvSpPr>
              <a:spLocks noChangeShapeType="1"/>
            </p:cNvSpPr>
            <p:nvPr/>
          </p:nvSpPr>
          <p:spPr bwMode="auto">
            <a:xfrm>
              <a:off x="1387" y="1432"/>
              <a:ext cx="283" cy="361"/>
            </a:xfrm>
            <a:prstGeom prst="line">
              <a:avLst/>
            </a:prstGeom>
            <a:noFill/>
            <a:ln w="19050">
              <a:solidFill>
                <a:srgbClr val="FF0000"/>
              </a:solidFill>
              <a:round/>
              <a:headEnd/>
              <a:tailEnd type="stealth" w="med" len="med"/>
            </a:ln>
          </p:spPr>
          <p:txBody>
            <a:bodyPr tIns="27432" bIns="27432" anchor="ctr">
              <a:spAutoFit/>
            </a:bodyPr>
            <a:lstStyle/>
            <a:p>
              <a:endParaRPr lang="ja-JP" altLang="en-US"/>
            </a:p>
          </p:txBody>
        </p:sp>
        <p:sp>
          <p:nvSpPr>
            <p:cNvPr id="60427" name="Oval 9"/>
            <p:cNvSpPr>
              <a:spLocks noChangeArrowheads="1"/>
            </p:cNvSpPr>
            <p:nvPr/>
          </p:nvSpPr>
          <p:spPr bwMode="auto">
            <a:xfrm>
              <a:off x="1452" y="1533"/>
              <a:ext cx="110" cy="115"/>
            </a:xfrm>
            <a:prstGeom prst="ellipse">
              <a:avLst/>
            </a:prstGeom>
            <a:solidFill>
              <a:srgbClr val="FF0000"/>
            </a:solidFill>
            <a:ln w="9525" algn="ctr">
              <a:solidFill>
                <a:srgbClr val="FF0000"/>
              </a:solidFill>
              <a:round/>
              <a:headEnd/>
              <a:tailEnd/>
            </a:ln>
          </p:spPr>
          <p:txBody>
            <a:bodyPr wrap="none" lIns="0" tIns="0" rIns="0" bIns="0" anchor="ctr"/>
            <a:lstStyle/>
            <a:p>
              <a:pPr latinLnBrk="1">
                <a:spcBef>
                  <a:spcPct val="50000"/>
                </a:spcBef>
              </a:pPr>
              <a:r>
                <a:rPr lang="ja-JP" altLang="en-US" sz="800">
                  <a:solidFill>
                    <a:schemeClr val="bg1"/>
                  </a:solidFill>
                  <a:latin typeface="HGS創英角ﾎﾟｯﾌﾟ体" pitchFamily="50" charset="-128"/>
                  <a:ea typeface="HGS創英角ﾎﾟｯﾌﾟ体" pitchFamily="50" charset="-128"/>
                </a:rPr>
                <a:t>１</a:t>
              </a:r>
            </a:p>
          </p:txBody>
        </p:sp>
        <p:sp>
          <p:nvSpPr>
            <p:cNvPr id="60428" name="AutoShape 10"/>
            <p:cNvSpPr>
              <a:spLocks noChangeArrowheads="1"/>
            </p:cNvSpPr>
            <p:nvPr/>
          </p:nvSpPr>
          <p:spPr bwMode="auto">
            <a:xfrm flipH="1">
              <a:off x="500" y="1359"/>
              <a:ext cx="982" cy="92"/>
            </a:xfrm>
            <a:prstGeom prst="flowChartAlternateProcess">
              <a:avLst/>
            </a:prstGeom>
            <a:noFill/>
            <a:ln w="22225" algn="ctr">
              <a:solidFill>
                <a:schemeClr val="hlink"/>
              </a:solidFill>
              <a:miter lim="800000"/>
              <a:headEnd/>
              <a:tailEnd/>
            </a:ln>
          </p:spPr>
          <p:txBody>
            <a:bodyPr anchor="ctr">
              <a:spAutoFit/>
            </a:bodyPr>
            <a:lstStyle/>
            <a:p>
              <a:endParaRPr lang="ja-JP" altLang="en-US"/>
            </a:p>
          </p:txBody>
        </p:sp>
        <p:sp>
          <p:nvSpPr>
            <p:cNvPr id="60429" name="AutoShape 11"/>
            <p:cNvSpPr>
              <a:spLocks noChangeArrowheads="1"/>
            </p:cNvSpPr>
            <p:nvPr/>
          </p:nvSpPr>
          <p:spPr bwMode="auto">
            <a:xfrm flipH="1">
              <a:off x="2966" y="2560"/>
              <a:ext cx="1732" cy="476"/>
            </a:xfrm>
            <a:prstGeom prst="flowChartAlternateProcess">
              <a:avLst/>
            </a:prstGeom>
            <a:noFill/>
            <a:ln w="22225" algn="ctr">
              <a:solidFill>
                <a:schemeClr val="hlink"/>
              </a:solidFill>
              <a:miter lim="800000"/>
              <a:headEnd/>
              <a:tailEnd/>
            </a:ln>
          </p:spPr>
          <p:txBody>
            <a:bodyPr anchor="ctr">
              <a:spAutoFit/>
            </a:bodyPr>
            <a:lstStyle/>
            <a:p>
              <a:endParaRPr lang="ja-JP" altLang="en-US"/>
            </a:p>
          </p:txBody>
        </p:sp>
        <p:sp>
          <p:nvSpPr>
            <p:cNvPr id="60430" name="AutoShape 12"/>
            <p:cNvSpPr>
              <a:spLocks noChangeArrowheads="1"/>
            </p:cNvSpPr>
            <p:nvPr/>
          </p:nvSpPr>
          <p:spPr bwMode="auto">
            <a:xfrm flipH="1">
              <a:off x="3482" y="3106"/>
              <a:ext cx="280" cy="110"/>
            </a:xfrm>
            <a:prstGeom prst="flowChartAlternateProcess">
              <a:avLst/>
            </a:prstGeom>
            <a:noFill/>
            <a:ln w="22225" algn="ctr">
              <a:solidFill>
                <a:schemeClr val="hlink"/>
              </a:solidFill>
              <a:miter lim="800000"/>
              <a:headEnd/>
              <a:tailEnd/>
            </a:ln>
          </p:spPr>
          <p:txBody>
            <a:bodyPr anchor="ctr">
              <a:spAutoFit/>
            </a:bodyPr>
            <a:lstStyle/>
            <a:p>
              <a:endParaRPr lang="ja-JP" altLang="en-US"/>
            </a:p>
          </p:txBody>
        </p:sp>
        <p:sp>
          <p:nvSpPr>
            <p:cNvPr id="60431" name="Rectangle 13"/>
            <p:cNvSpPr>
              <a:spLocks noChangeArrowheads="1"/>
            </p:cNvSpPr>
            <p:nvPr/>
          </p:nvSpPr>
          <p:spPr bwMode="auto">
            <a:xfrm>
              <a:off x="2423" y="1779"/>
              <a:ext cx="2956" cy="187"/>
            </a:xfrm>
            <a:prstGeom prst="rect">
              <a:avLst/>
            </a:prstGeom>
            <a:solidFill>
              <a:srgbClr val="FF0000">
                <a:alpha val="5098"/>
              </a:srgbClr>
            </a:solidFill>
            <a:ln w="19050" algn="ctr">
              <a:solidFill>
                <a:srgbClr val="FF0000"/>
              </a:solidFill>
              <a:miter lim="800000"/>
              <a:headEnd/>
              <a:tailEnd/>
            </a:ln>
          </p:spPr>
          <p:txBody>
            <a:bodyPr wrap="none" anchor="ctr"/>
            <a:lstStyle/>
            <a:p>
              <a:endParaRPr lang="ja-JP" altLang="en-US"/>
            </a:p>
          </p:txBody>
        </p:sp>
        <p:sp>
          <p:nvSpPr>
            <p:cNvPr id="60432" name="Line 14"/>
            <p:cNvSpPr>
              <a:spLocks noChangeShapeType="1"/>
            </p:cNvSpPr>
            <p:nvPr/>
          </p:nvSpPr>
          <p:spPr bwMode="auto">
            <a:xfrm>
              <a:off x="2238" y="2350"/>
              <a:ext cx="685" cy="199"/>
            </a:xfrm>
            <a:prstGeom prst="line">
              <a:avLst/>
            </a:prstGeom>
            <a:noFill/>
            <a:ln w="19050">
              <a:solidFill>
                <a:srgbClr val="FF0000"/>
              </a:solidFill>
              <a:round/>
              <a:headEnd/>
              <a:tailEnd type="stealth" w="med" len="med"/>
            </a:ln>
          </p:spPr>
          <p:txBody>
            <a:bodyPr tIns="27432" bIns="27432" anchor="ctr">
              <a:spAutoFit/>
            </a:bodyPr>
            <a:lstStyle/>
            <a:p>
              <a:endParaRPr lang="ja-JP" altLang="en-US"/>
            </a:p>
          </p:txBody>
        </p:sp>
        <p:sp>
          <p:nvSpPr>
            <p:cNvPr id="60433" name="Oval 15"/>
            <p:cNvSpPr>
              <a:spLocks noChangeArrowheads="1"/>
            </p:cNvSpPr>
            <p:nvPr/>
          </p:nvSpPr>
          <p:spPr bwMode="auto">
            <a:xfrm>
              <a:off x="2507" y="2379"/>
              <a:ext cx="110" cy="115"/>
            </a:xfrm>
            <a:prstGeom prst="ellipse">
              <a:avLst/>
            </a:prstGeom>
            <a:solidFill>
              <a:srgbClr val="FF0000"/>
            </a:solidFill>
            <a:ln w="9525" algn="ctr">
              <a:solidFill>
                <a:srgbClr val="FF0000"/>
              </a:solidFill>
              <a:round/>
              <a:headEnd/>
              <a:tailEnd/>
            </a:ln>
          </p:spPr>
          <p:txBody>
            <a:bodyPr wrap="none" lIns="0" tIns="0" rIns="0" bIns="0" anchor="ctr"/>
            <a:lstStyle/>
            <a:p>
              <a:pPr latinLnBrk="1">
                <a:spcBef>
                  <a:spcPct val="50000"/>
                </a:spcBef>
              </a:pPr>
              <a:r>
                <a:rPr lang="ja-JP" altLang="en-US" sz="800">
                  <a:solidFill>
                    <a:schemeClr val="bg1"/>
                  </a:solidFill>
                  <a:latin typeface="HGS創英角ﾎﾟｯﾌﾟ体" pitchFamily="50" charset="-128"/>
                  <a:ea typeface="HGS創英角ﾎﾟｯﾌﾟ体" pitchFamily="50" charset="-128"/>
                </a:rPr>
                <a:t>２</a:t>
              </a:r>
            </a:p>
          </p:txBody>
        </p:sp>
      </p:grpSp>
      <p:sp>
        <p:nvSpPr>
          <p:cNvPr id="60420" name="Text Box 4"/>
          <p:cNvSpPr txBox="1">
            <a:spLocks noChangeArrowheads="1"/>
          </p:cNvSpPr>
          <p:nvPr/>
        </p:nvSpPr>
        <p:spPr bwMode="auto">
          <a:xfrm>
            <a:off x="466725" y="836613"/>
            <a:ext cx="8353425" cy="833437"/>
          </a:xfrm>
          <a:prstGeom prst="rect">
            <a:avLst/>
          </a:prstGeom>
          <a:noFill/>
          <a:ln w="12700" algn="ctr">
            <a:noFill/>
            <a:miter lim="800000"/>
            <a:headEnd/>
            <a:tailEnd/>
          </a:ln>
        </p:spPr>
        <p:txBody>
          <a:bodyPr lIns="90000" tIns="46800" rIns="90000" bIns="46800">
            <a:spAutoFit/>
          </a:bodyPr>
          <a:lstStyle/>
          <a:p>
            <a:pPr>
              <a:buClr>
                <a:schemeClr val="tx1"/>
              </a:buClr>
            </a:pPr>
            <a:r>
              <a:rPr lang="en-US" altLang="ja-JP" sz="1600" b="1">
                <a:latin typeface="HGPｺﾞｼｯｸE" pitchFamily="50" charset="-128"/>
              </a:rPr>
              <a:t>SQL</a:t>
            </a:r>
            <a:r>
              <a:rPr lang="ja-JP" altLang="en-US" sz="1600" b="1">
                <a:latin typeface="HGPｺﾞｼｯｸE" pitchFamily="50" charset="-128"/>
              </a:rPr>
              <a:t>解析処理は、思いのほかデータベースに負荷をかけます。　負荷の原因となるリテラル</a:t>
            </a:r>
            <a:r>
              <a:rPr lang="en-US" altLang="ja-JP" sz="1600" b="1">
                <a:latin typeface="HGPｺﾞｼｯｸE" pitchFamily="50" charset="-128"/>
              </a:rPr>
              <a:t>SQL</a:t>
            </a:r>
            <a:r>
              <a:rPr lang="ja-JP" altLang="en-US" sz="1600" b="1">
                <a:latin typeface="HGPｺﾞｼｯｸE" pitchFamily="50" charset="-128"/>
              </a:rPr>
              <a:t>を簡単にリストアップすることが出来ます。　また、データベース管理者が良く利用するスクリプト郡があらかじめ登録されています。</a:t>
            </a:r>
            <a:endParaRPr lang="ja-JP" altLang="en-US" sz="1600" b="1">
              <a:latin typeface="HGPｺﾞｼｯｸE" pitchFamily="50" charset="-128"/>
              <a:sym typeface="Wingdings" pitchFamily="2" charset="2"/>
            </a:endParaRPr>
          </a:p>
        </p:txBody>
      </p:sp>
      <p:sp>
        <p:nvSpPr>
          <p:cNvPr id="60421"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簡単な使い方</a:t>
            </a:r>
            <a:r>
              <a:rPr lang="ja-JP" altLang="en-US" sz="1600">
                <a:latin typeface="Impact" pitchFamily="34" charset="0"/>
                <a:ea typeface="HGP創英角ｺﾞｼｯｸUB" pitchFamily="50" charset="-128"/>
              </a:rPr>
              <a:t>：リテラル</a:t>
            </a:r>
            <a:r>
              <a:rPr lang="en-US" altLang="ja-JP" sz="1600">
                <a:latin typeface="Impact" pitchFamily="34" charset="0"/>
                <a:ea typeface="HGP創英角ｺﾞｼｯｸUB" pitchFamily="50" charset="-128"/>
              </a:rPr>
              <a:t>SQL</a:t>
            </a:r>
            <a:r>
              <a:rPr lang="ja-JP" altLang="en-US" sz="1600">
                <a:latin typeface="Impact" pitchFamily="34" charset="0"/>
                <a:ea typeface="HGP創英角ｺﾞｼｯｸUB" pitchFamily="50" charset="-128"/>
              </a:rPr>
              <a:t>の確認→「</a:t>
            </a:r>
            <a:r>
              <a:rPr lang="en-US" altLang="ja-JP" sz="1600">
                <a:latin typeface="Impact" pitchFamily="34" charset="0"/>
                <a:ea typeface="HGP創英角ｺﾞｼｯｸUB" pitchFamily="50" charset="-128"/>
              </a:rPr>
              <a:t>ORA-4031</a:t>
            </a:r>
            <a:r>
              <a:rPr lang="ja-JP" altLang="en-US" sz="1600">
                <a:latin typeface="Impact" pitchFamily="34" charset="0"/>
                <a:ea typeface="HGP創英角ｺﾞｼｯｸUB" pitchFamily="50" charset="-128"/>
              </a:rPr>
              <a:t>」対応</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1831975" y="1736725"/>
            <a:ext cx="5403850" cy="4264025"/>
          </a:xfrm>
          <a:prstGeom prst="rect">
            <a:avLst/>
          </a:prstGeom>
          <a:noFill/>
          <a:ln w="9525" algn="ctr">
            <a:noFill/>
            <a:miter lim="800000"/>
            <a:headEnd/>
            <a:tailEnd/>
          </a:ln>
        </p:spPr>
      </p:pic>
      <p:sp>
        <p:nvSpPr>
          <p:cNvPr id="61443" name="Text Box 4"/>
          <p:cNvSpPr txBox="1">
            <a:spLocks noChangeArrowheads="1"/>
          </p:cNvSpPr>
          <p:nvPr/>
        </p:nvSpPr>
        <p:spPr bwMode="auto">
          <a:xfrm>
            <a:off x="466725" y="836613"/>
            <a:ext cx="8353425" cy="825500"/>
          </a:xfrm>
          <a:prstGeom prst="rect">
            <a:avLst/>
          </a:prstGeom>
          <a:noFill/>
          <a:ln w="12700" algn="ctr">
            <a:noFill/>
            <a:miter lim="800000"/>
            <a:headEnd/>
            <a:tailEnd/>
          </a:ln>
        </p:spPr>
        <p:txBody>
          <a:bodyPr lIns="90000" tIns="46800" rIns="90000" bIns="46800">
            <a:spAutoFit/>
          </a:bodyPr>
          <a:lstStyle/>
          <a:p>
            <a:pPr>
              <a:buClr>
                <a:schemeClr val="tx1"/>
              </a:buClr>
            </a:pPr>
            <a:r>
              <a:rPr lang="ja-JP" altLang="en-US" sz="1600" b="1">
                <a:latin typeface="HGPｺﾞｼｯｸE" pitchFamily="50" charset="-128"/>
              </a:rPr>
              <a:t>　データベースの全体状況を簡単に把握する　「データベース簡易診断レポート」が付属しています。主要指標のトレンドや、各リソースごとの</a:t>
            </a:r>
            <a:r>
              <a:rPr lang="en-US" altLang="ja-JP" sz="1600" b="1">
                <a:latin typeface="HGPｺﾞｼｯｸE" pitchFamily="50" charset="-128"/>
              </a:rPr>
              <a:t>Top SQL</a:t>
            </a:r>
            <a:r>
              <a:rPr lang="ja-JP" altLang="en-US" sz="1600" b="1">
                <a:latin typeface="HGPｺﾞｼｯｸE" pitchFamily="50" charset="-128"/>
              </a:rPr>
              <a:t>などが自動的に出力されます。</a:t>
            </a:r>
            <a:r>
              <a:rPr lang="ja-JP" altLang="en-US" sz="1600" b="1">
                <a:latin typeface="HGPｺﾞｼｯｸE" pitchFamily="50" charset="-128"/>
                <a:sym typeface="Wingdings" pitchFamily="2" charset="2"/>
              </a:rPr>
              <a:t>レポートはカスタマイズも可能です。</a:t>
            </a:r>
          </a:p>
        </p:txBody>
      </p:sp>
      <p:sp>
        <p:nvSpPr>
          <p:cNvPr id="61444"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簡単な使い方</a:t>
            </a:r>
            <a:r>
              <a:rPr lang="ja-JP" altLang="en-US" sz="1600">
                <a:latin typeface="Impact" pitchFamily="34" charset="0"/>
                <a:ea typeface="HGP創英角ｺﾞｼｯｸUB" pitchFamily="50" charset="-128"/>
              </a:rPr>
              <a:t>：簡易診断・分析レポート</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41313" y="142875"/>
            <a:ext cx="8758237" cy="549275"/>
          </a:xfrm>
          <a:prstGeom prst="rect">
            <a:avLst/>
          </a:prstGeom>
          <a:noFill/>
          <a:ln w="9525" algn="ctr">
            <a:noFill/>
            <a:miter lim="800000"/>
            <a:headEnd/>
            <a:tailEnd/>
          </a:ln>
        </p:spPr>
        <p:txBody>
          <a:bodyPr anchor="ctr"/>
          <a:lstStyle/>
          <a:p>
            <a:r>
              <a:rPr lang="en-US" altLang="ja-JP" sz="2400">
                <a:latin typeface="HGP創英角ｺﾞｼｯｸUB" pitchFamily="50" charset="-128"/>
                <a:ea typeface="HGP創英角ｺﾞｼｯｸUB" pitchFamily="50" charset="-128"/>
              </a:rPr>
              <a:t>OWI</a:t>
            </a:r>
            <a:r>
              <a:rPr lang="ja-JP" altLang="en-US" sz="2400">
                <a:latin typeface="HGP創英角ｺﾞｼｯｸUB" pitchFamily="50" charset="-128"/>
                <a:ea typeface="HGP創英角ｺﾞｼｯｸUB" pitchFamily="50" charset="-128"/>
              </a:rPr>
              <a:t>とは？</a:t>
            </a:r>
            <a:endParaRPr lang="ko-KR" altLang="en-US" sz="2400">
              <a:latin typeface="HGP創英角ｺﾞｼｯｸUB" pitchFamily="50" charset="-128"/>
              <a:ea typeface="HGP創英角ｺﾞｼｯｸUB" pitchFamily="50" charset="-128"/>
            </a:endParaRPr>
          </a:p>
        </p:txBody>
      </p:sp>
      <p:sp>
        <p:nvSpPr>
          <p:cNvPr id="8195" name="Text Box 3"/>
          <p:cNvSpPr txBox="1">
            <a:spLocks noChangeArrowheads="1"/>
          </p:cNvSpPr>
          <p:nvPr/>
        </p:nvSpPr>
        <p:spPr bwMode="auto">
          <a:xfrm>
            <a:off x="611188" y="3000375"/>
            <a:ext cx="8137525" cy="1042988"/>
          </a:xfrm>
          <a:prstGeom prst="rect">
            <a:avLst/>
          </a:prstGeom>
          <a:noFill/>
          <a:ln w="28575" algn="ctr">
            <a:noFill/>
            <a:miter lim="800000"/>
            <a:headEnd/>
            <a:tailEnd/>
          </a:ln>
        </p:spPr>
        <p:txBody>
          <a:bodyPr lIns="90000" tIns="46800" rIns="90000" bIns="46800">
            <a:spAutoFit/>
          </a:bodyPr>
          <a:lstStyle/>
          <a:p>
            <a:pPr eaLnBrk="0" hangingPunct="0">
              <a:lnSpc>
                <a:spcPct val="120000"/>
              </a:lnSpc>
              <a:buClr>
                <a:srgbClr val="FF0000"/>
              </a:buClr>
              <a:buFont typeface="Wingdings" pitchFamily="2" charset="2"/>
              <a:buNone/>
            </a:pPr>
            <a:r>
              <a:rPr kumimoji="0" lang="ja-JP" altLang="en-US" sz="1400" b="1">
                <a:latin typeface="Times New Roman" pitchFamily="18" charset="0"/>
              </a:rPr>
              <a:t>　　　データベース内の各処理工程にセットされたタイマーを元に、各ステップでのリソース獲得の</a:t>
            </a:r>
          </a:p>
          <a:p>
            <a:pPr eaLnBrk="0" hangingPunct="0">
              <a:lnSpc>
                <a:spcPct val="120000"/>
              </a:lnSpc>
              <a:buClr>
                <a:srgbClr val="FF0000"/>
              </a:buClr>
              <a:buFont typeface="Wingdings" pitchFamily="2" charset="2"/>
              <a:buNone/>
            </a:pPr>
            <a:r>
              <a:rPr kumimoji="0" lang="ja-JP" altLang="en-US" sz="1400" b="1">
                <a:latin typeface="Times New Roman" pitchFamily="18" charset="0"/>
              </a:rPr>
              <a:t>　　　待ち時間に着目し、レスポンスタイムを定義</a:t>
            </a:r>
          </a:p>
          <a:p>
            <a:pPr lvl="2" eaLnBrk="0" hangingPunct="0">
              <a:lnSpc>
                <a:spcPct val="160000"/>
              </a:lnSpc>
              <a:buClr>
                <a:srgbClr val="FF0000"/>
              </a:buClr>
              <a:buFont typeface="Wingdings" pitchFamily="2" charset="2"/>
              <a:buNone/>
            </a:pPr>
            <a:r>
              <a:rPr kumimoji="0" lang="en-US" altLang="ja-JP">
                <a:latin typeface="HGP創英角ｺﾞｼｯｸUB" pitchFamily="50" charset="-128"/>
                <a:ea typeface="HGP創英角ｺﾞｼｯｸUB" pitchFamily="50" charset="-128"/>
              </a:rPr>
              <a:t>処理時間(応答時間) = サービス時間(CPU使用時間) + 待機時間</a:t>
            </a:r>
            <a:endParaRPr kumimoji="0" lang="ja-JP" altLang="en-US">
              <a:latin typeface="HGP創英角ｺﾞｼｯｸUB" pitchFamily="50" charset="-128"/>
              <a:ea typeface="HGP創英角ｺﾞｼｯｸUB" pitchFamily="50" charset="-128"/>
            </a:endParaRPr>
          </a:p>
        </p:txBody>
      </p:sp>
      <p:pic>
        <p:nvPicPr>
          <p:cNvPr id="8196" name="Picture 4"/>
          <p:cNvPicPr>
            <a:picLocks noChangeAspect="1" noChangeArrowheads="1"/>
          </p:cNvPicPr>
          <p:nvPr/>
        </p:nvPicPr>
        <p:blipFill>
          <a:blip r:embed="rId3" cstate="print"/>
          <a:srcRect/>
          <a:stretch>
            <a:fillRect/>
          </a:stretch>
        </p:blipFill>
        <p:spPr bwMode="auto">
          <a:xfrm>
            <a:off x="2486025" y="785813"/>
            <a:ext cx="1581150" cy="642937"/>
          </a:xfrm>
          <a:prstGeom prst="rect">
            <a:avLst/>
          </a:prstGeom>
          <a:noFill/>
          <a:ln w="1">
            <a:noFill/>
            <a:miter lim="800000"/>
            <a:headEnd/>
            <a:tailEnd/>
          </a:ln>
        </p:spPr>
      </p:pic>
      <p:sp>
        <p:nvSpPr>
          <p:cNvPr id="8197" name="Text Box 5"/>
          <p:cNvSpPr txBox="1">
            <a:spLocks noChangeArrowheads="1"/>
          </p:cNvSpPr>
          <p:nvPr/>
        </p:nvSpPr>
        <p:spPr bwMode="auto">
          <a:xfrm>
            <a:off x="4821238" y="858838"/>
            <a:ext cx="3422650" cy="457200"/>
          </a:xfrm>
          <a:prstGeom prst="rect">
            <a:avLst/>
          </a:prstGeom>
          <a:noFill/>
          <a:ln w="28575" algn="ctr">
            <a:noFill/>
            <a:miter lim="800000"/>
            <a:headEnd/>
            <a:tailEnd/>
          </a:ln>
        </p:spPr>
        <p:txBody>
          <a:bodyPr wrap="none" lIns="90000" tIns="46800" rIns="90000" bIns="46800">
            <a:spAutoFit/>
          </a:bodyPr>
          <a:lstStyle/>
          <a:p>
            <a:pPr eaLnBrk="0" hangingPunct="0">
              <a:buClr>
                <a:srgbClr val="FF0000"/>
              </a:buClr>
            </a:pPr>
            <a:r>
              <a:rPr kumimoji="0" lang="en-US" altLang="ja-JP" sz="2400" b="1">
                <a:solidFill>
                  <a:srgbClr val="FF0000"/>
                </a:solidFill>
                <a:latin typeface="Rockwell" pitchFamily="18" charset="0"/>
                <a:ea typeface="HGPｺﾞｼｯｸM" pitchFamily="50" charset="-128"/>
              </a:rPr>
              <a:t>Oracle Wait Interface</a:t>
            </a:r>
          </a:p>
        </p:txBody>
      </p:sp>
      <p:sp>
        <p:nvSpPr>
          <p:cNvPr id="8198" name="Text Box 6"/>
          <p:cNvSpPr txBox="1">
            <a:spLocks noChangeArrowheads="1"/>
          </p:cNvSpPr>
          <p:nvPr/>
        </p:nvSpPr>
        <p:spPr bwMode="auto">
          <a:xfrm rot="-5400000">
            <a:off x="4235451" y="1257300"/>
            <a:ext cx="571500" cy="771525"/>
          </a:xfrm>
          <a:prstGeom prst="rect">
            <a:avLst/>
          </a:prstGeom>
          <a:noFill/>
          <a:ln w="28575" algn="ctr">
            <a:noFill/>
            <a:miter lim="800000"/>
            <a:headEnd/>
            <a:tailEnd/>
          </a:ln>
        </p:spPr>
        <p:txBody>
          <a:bodyPr lIns="90000" tIns="46800" rIns="90000" bIns="46800">
            <a:spAutoFit/>
          </a:bodyPr>
          <a:lstStyle/>
          <a:p>
            <a:pPr eaLnBrk="0" hangingPunct="0">
              <a:buClr>
                <a:srgbClr val="FF0000"/>
              </a:buClr>
            </a:pPr>
            <a:r>
              <a:rPr kumimoji="0" lang="ja-JP" altLang="en-US" sz="4400" b="1">
                <a:latin typeface="Rockwell" pitchFamily="18" charset="0"/>
              </a:rPr>
              <a:t>＝</a:t>
            </a:r>
          </a:p>
        </p:txBody>
      </p:sp>
      <p:sp>
        <p:nvSpPr>
          <p:cNvPr id="8199" name="AutoShape 7"/>
          <p:cNvSpPr>
            <a:spLocks noChangeArrowheads="1"/>
          </p:cNvSpPr>
          <p:nvPr/>
        </p:nvSpPr>
        <p:spPr bwMode="auto">
          <a:xfrm>
            <a:off x="785813" y="1857375"/>
            <a:ext cx="7858125" cy="571500"/>
          </a:xfrm>
          <a:prstGeom prst="cube">
            <a:avLst>
              <a:gd name="adj" fmla="val 8125"/>
            </a:avLst>
          </a:prstGeom>
          <a:noFill/>
          <a:ln w="28575">
            <a:solidFill>
              <a:schemeClr val="accent2"/>
            </a:solidFill>
            <a:miter lim="800000"/>
            <a:headEnd/>
            <a:tailEnd/>
          </a:ln>
        </p:spPr>
        <p:txBody>
          <a:bodyPr lIns="90000" tIns="46800" rIns="90000" bIns="46800" anchor="ctr"/>
          <a:lstStyle/>
          <a:p>
            <a:pPr algn="ctr" eaLnBrk="0" hangingPunct="0">
              <a:buClr>
                <a:srgbClr val="FF0000"/>
              </a:buClr>
            </a:pPr>
            <a:r>
              <a:rPr kumimoji="0" lang="ja-JP" altLang="en-US" sz="1400" b="1">
                <a:latin typeface="Rockwell" pitchFamily="18" charset="0"/>
              </a:rPr>
              <a:t>データベース内部処理の待機時間を基にした、パフォーマンスボトルネック分析のための新メソッド</a:t>
            </a:r>
          </a:p>
        </p:txBody>
      </p:sp>
      <p:sp>
        <p:nvSpPr>
          <p:cNvPr id="8200" name="AutoShape 8"/>
          <p:cNvSpPr>
            <a:spLocks noChangeArrowheads="1"/>
          </p:cNvSpPr>
          <p:nvPr/>
        </p:nvSpPr>
        <p:spPr bwMode="auto">
          <a:xfrm>
            <a:off x="2195513" y="4071938"/>
            <a:ext cx="4857750" cy="571500"/>
          </a:xfrm>
          <a:prstGeom prst="roundRect">
            <a:avLst>
              <a:gd name="adj" fmla="val 16667"/>
            </a:avLst>
          </a:prstGeom>
          <a:noFill/>
          <a:ln w="28575" algn="ctr">
            <a:solidFill>
              <a:schemeClr val="accent2"/>
            </a:solidFill>
            <a:round/>
            <a:headEnd/>
            <a:tailEnd/>
          </a:ln>
        </p:spPr>
        <p:txBody>
          <a:bodyPr lIns="90000" tIns="46800" rIns="90000" bIns="46800" anchor="ctr"/>
          <a:lstStyle/>
          <a:p>
            <a:pPr algn="ctr" eaLnBrk="0" hangingPunct="0">
              <a:buClr>
                <a:srgbClr val="FF0000"/>
              </a:buClr>
            </a:pPr>
            <a:r>
              <a:rPr kumimoji="0" lang="ja-JP" altLang="en-US" sz="1600">
                <a:latin typeface="Rockwell" pitchFamily="18" charset="0"/>
                <a:ea typeface="HGP創英角ｺﾞｼｯｸUB" pitchFamily="50" charset="-128"/>
              </a:rPr>
              <a:t>レスポンスタイムの最小化　＝　待ち時間の最小化</a:t>
            </a:r>
          </a:p>
        </p:txBody>
      </p:sp>
      <p:sp>
        <p:nvSpPr>
          <p:cNvPr id="8201" name="Text Box 9"/>
          <p:cNvSpPr txBox="1">
            <a:spLocks noChangeArrowheads="1"/>
          </p:cNvSpPr>
          <p:nvPr/>
        </p:nvSpPr>
        <p:spPr bwMode="auto">
          <a:xfrm>
            <a:off x="682625" y="2571750"/>
            <a:ext cx="8137525" cy="366713"/>
          </a:xfrm>
          <a:prstGeom prst="rect">
            <a:avLst/>
          </a:prstGeom>
          <a:noFill/>
          <a:ln w="9525">
            <a:noFill/>
            <a:miter lim="800000"/>
            <a:headEnd/>
            <a:tailEnd/>
          </a:ln>
        </p:spPr>
        <p:txBody>
          <a:bodyPr>
            <a:spAutoFit/>
          </a:bodyPr>
          <a:lstStyle/>
          <a:p>
            <a:pPr>
              <a:spcBef>
                <a:spcPct val="50000"/>
              </a:spcBef>
            </a:pPr>
            <a:r>
              <a:rPr lang="en-US" altLang="ja-JP" u="sng"/>
              <a:t>Oracle DB</a:t>
            </a:r>
            <a:r>
              <a:rPr lang="ja-JP" altLang="en-US" u="sng"/>
              <a:t>のパフォーマンスを</a:t>
            </a:r>
            <a:r>
              <a:rPr lang="en-US" altLang="ja-JP" u="sng"/>
              <a:t>Oracle</a:t>
            </a:r>
            <a:r>
              <a:rPr lang="ja-JP" altLang="en-US" u="sng"/>
              <a:t>が吐き出す待機イベントを中心に管理しよう</a:t>
            </a:r>
            <a:r>
              <a:rPr lang="en-US" altLang="ja-JP" u="sng"/>
              <a:t>!!!</a:t>
            </a:r>
            <a:r>
              <a:rPr lang="ja-JP" altLang="en-US" u="sng"/>
              <a:t>　　　</a:t>
            </a:r>
            <a:endParaRPr lang="ja-JP" altLang="en-US" i="1" u="sng"/>
          </a:p>
        </p:txBody>
      </p:sp>
      <p:pic>
        <p:nvPicPr>
          <p:cNvPr id="8202" name="Picture 41"/>
          <p:cNvPicPr>
            <a:picLocks noChangeAspect="1" noChangeArrowheads="1"/>
          </p:cNvPicPr>
          <p:nvPr/>
        </p:nvPicPr>
        <p:blipFill>
          <a:blip r:embed="rId4" cstate="print"/>
          <a:srcRect/>
          <a:stretch>
            <a:fillRect/>
          </a:stretch>
        </p:blipFill>
        <p:spPr bwMode="auto">
          <a:xfrm>
            <a:off x="428625" y="4929188"/>
            <a:ext cx="8429625" cy="1214437"/>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cstate="print"/>
          <a:srcRect/>
          <a:stretch>
            <a:fillRect/>
          </a:stretch>
        </p:blipFill>
        <p:spPr bwMode="auto">
          <a:xfrm>
            <a:off x="941388" y="1900238"/>
            <a:ext cx="7591425" cy="4033837"/>
          </a:xfrm>
          <a:prstGeom prst="rect">
            <a:avLst/>
          </a:prstGeom>
          <a:noFill/>
          <a:ln w="9525" algn="ctr">
            <a:noFill/>
            <a:miter lim="800000"/>
            <a:headEnd/>
            <a:tailEnd/>
          </a:ln>
        </p:spPr>
      </p:pic>
      <p:sp>
        <p:nvSpPr>
          <p:cNvPr id="62467" name="Text Box 4"/>
          <p:cNvSpPr txBox="1">
            <a:spLocks noChangeArrowheads="1"/>
          </p:cNvSpPr>
          <p:nvPr/>
        </p:nvSpPr>
        <p:spPr bwMode="auto">
          <a:xfrm>
            <a:off x="466725" y="836613"/>
            <a:ext cx="8353425" cy="833437"/>
          </a:xfrm>
          <a:prstGeom prst="rect">
            <a:avLst/>
          </a:prstGeom>
          <a:noFill/>
          <a:ln w="12700" algn="ctr">
            <a:noFill/>
            <a:miter lim="800000"/>
            <a:headEnd/>
            <a:tailEnd/>
          </a:ln>
        </p:spPr>
        <p:txBody>
          <a:bodyPr lIns="90000" tIns="46800" rIns="90000" bIns="46800">
            <a:spAutoFit/>
          </a:bodyPr>
          <a:lstStyle/>
          <a:p>
            <a:pPr>
              <a:buClr>
                <a:schemeClr val="tx1"/>
              </a:buClr>
            </a:pPr>
            <a:r>
              <a:rPr lang="ja-JP" altLang="en-US" sz="1600" b="1">
                <a:latin typeface="HGPｺﾞｼｯｸE" pitchFamily="50" charset="-128"/>
                <a:sym typeface="Wingdings" pitchFamily="2" charset="2"/>
              </a:rPr>
              <a:t>データベースの内部での滞留を表す「待機指標」がグラフと数値で確認できます。これによりボトルネックポイントが簡単に把握できます。また、各待機指標が発生した</a:t>
            </a:r>
            <a:r>
              <a:rPr lang="en-US" altLang="ja-JP" sz="1600" b="1">
                <a:latin typeface="HGPｺﾞｼｯｸE" pitchFamily="50" charset="-128"/>
                <a:sym typeface="Wingdings" pitchFamily="2" charset="2"/>
              </a:rPr>
              <a:t>SQL</a:t>
            </a:r>
            <a:r>
              <a:rPr lang="ja-JP" altLang="en-US" sz="1600" b="1">
                <a:latin typeface="HGPｺﾞｼｯｸE" pitchFamily="50" charset="-128"/>
                <a:sym typeface="Wingdings" pitchFamily="2" charset="2"/>
              </a:rPr>
              <a:t>を待機が長い順に表示され、ボトルネックへ一番影響を及ぼしている</a:t>
            </a:r>
            <a:r>
              <a:rPr lang="en-US" altLang="ja-JP" sz="1600" b="1">
                <a:latin typeface="HGPｺﾞｼｯｸE" pitchFamily="50" charset="-128"/>
                <a:sym typeface="Wingdings" pitchFamily="2" charset="2"/>
              </a:rPr>
              <a:t>SQL</a:t>
            </a:r>
            <a:r>
              <a:rPr lang="ja-JP" altLang="en-US" sz="1600" b="1">
                <a:latin typeface="HGPｺﾞｼｯｸE" pitchFamily="50" charset="-128"/>
                <a:sym typeface="Wingdings" pitchFamily="2" charset="2"/>
              </a:rPr>
              <a:t>がわかります。</a:t>
            </a:r>
          </a:p>
        </p:txBody>
      </p:sp>
      <p:grpSp>
        <p:nvGrpSpPr>
          <p:cNvPr id="62468" name="Group 5"/>
          <p:cNvGrpSpPr>
            <a:grpSpLocks/>
          </p:cNvGrpSpPr>
          <p:nvPr/>
        </p:nvGrpSpPr>
        <p:grpSpPr bwMode="auto">
          <a:xfrm>
            <a:off x="2266950" y="3714750"/>
            <a:ext cx="3240088" cy="2368550"/>
            <a:chOff x="521" y="527"/>
            <a:chExt cx="4326" cy="3578"/>
          </a:xfrm>
        </p:grpSpPr>
        <p:pic>
          <p:nvPicPr>
            <p:cNvPr id="62473" name="Picture 6" descr="image01"/>
            <p:cNvPicPr>
              <a:picLocks noChangeAspect="1" noChangeArrowheads="1"/>
            </p:cNvPicPr>
            <p:nvPr/>
          </p:nvPicPr>
          <p:blipFill>
            <a:blip r:embed="rId4" cstate="print"/>
            <a:srcRect/>
            <a:stretch>
              <a:fillRect/>
            </a:stretch>
          </p:blipFill>
          <p:spPr bwMode="auto">
            <a:xfrm>
              <a:off x="521" y="527"/>
              <a:ext cx="4326" cy="3578"/>
            </a:xfrm>
            <a:prstGeom prst="rect">
              <a:avLst/>
            </a:prstGeom>
            <a:noFill/>
            <a:ln w="9525">
              <a:noFill/>
              <a:miter lim="800000"/>
              <a:headEnd/>
              <a:tailEnd/>
            </a:ln>
          </p:spPr>
        </p:pic>
        <p:sp>
          <p:nvSpPr>
            <p:cNvPr id="232455" name="Rectangle 7"/>
            <p:cNvSpPr>
              <a:spLocks noChangeArrowheads="1"/>
            </p:cNvSpPr>
            <p:nvPr/>
          </p:nvSpPr>
          <p:spPr bwMode="auto">
            <a:xfrm>
              <a:off x="568" y="573"/>
              <a:ext cx="316" cy="91"/>
            </a:xfrm>
            <a:prstGeom prst="rect">
              <a:avLst/>
            </a:prstGeom>
            <a:solidFill>
              <a:schemeClr val="hlink"/>
            </a:solidFill>
            <a:ln w="12700" algn="ctr">
              <a:solidFill>
                <a:schemeClr val="hlink"/>
              </a:solidFill>
              <a:miter lim="800000"/>
              <a:headEnd/>
              <a:tailEnd/>
            </a:ln>
            <a:effectLst>
              <a:prstShdw prst="shdw17" dist="17961" dir="2700000">
                <a:schemeClr val="hlink">
                  <a:gamma/>
                  <a:shade val="60000"/>
                  <a:invGamma/>
                </a:schemeClr>
              </a:prstShdw>
            </a:effectLst>
          </p:spPr>
          <p:txBody>
            <a:bodyPr lIns="90000" tIns="46800" rIns="90000" bIns="46800" anchor="ctr">
              <a:spAutoFit/>
            </a:bodyPr>
            <a:lstStyle/>
            <a:p>
              <a:pPr>
                <a:defRPr/>
              </a:pPr>
              <a:endParaRPr lang="ja-JP" altLang="en-US" dirty="0">
                <a:latin typeface="Arial" charset="0"/>
                <a:ea typeface="ＭＳ Ｐゴシック" charset="-128"/>
              </a:endParaRPr>
            </a:p>
          </p:txBody>
        </p:sp>
        <p:sp>
          <p:nvSpPr>
            <p:cNvPr id="232456" name="Rectangle 8"/>
            <p:cNvSpPr>
              <a:spLocks noChangeArrowheads="1"/>
            </p:cNvSpPr>
            <p:nvPr/>
          </p:nvSpPr>
          <p:spPr bwMode="auto">
            <a:xfrm>
              <a:off x="1926" y="959"/>
              <a:ext cx="500" cy="1883"/>
            </a:xfrm>
            <a:prstGeom prst="rect">
              <a:avLst/>
            </a:prstGeom>
            <a:solidFill>
              <a:schemeClr val="hlink"/>
            </a:solidFill>
            <a:ln w="12700" algn="ctr">
              <a:solidFill>
                <a:schemeClr val="hlink"/>
              </a:solidFill>
              <a:miter lim="800000"/>
              <a:headEnd/>
              <a:tailEnd/>
            </a:ln>
            <a:effectLst>
              <a:prstShdw prst="shdw17" dist="17961" dir="2700000">
                <a:schemeClr val="hlink">
                  <a:gamma/>
                  <a:shade val="60000"/>
                  <a:invGamma/>
                </a:schemeClr>
              </a:prstShdw>
            </a:effectLst>
          </p:spPr>
          <p:txBody>
            <a:bodyPr lIns="90000" tIns="46800" rIns="90000" bIns="46800" anchor="ctr"/>
            <a:lstStyle/>
            <a:p>
              <a:pPr>
                <a:defRPr/>
              </a:pPr>
              <a:endParaRPr lang="ja-JP" altLang="en-US" dirty="0">
                <a:latin typeface="Arial" charset="0"/>
                <a:ea typeface="ＭＳ Ｐゴシック" charset="-128"/>
              </a:endParaRPr>
            </a:p>
          </p:txBody>
        </p:sp>
        <p:sp>
          <p:nvSpPr>
            <p:cNvPr id="232457" name="Rectangle 9"/>
            <p:cNvSpPr>
              <a:spLocks noChangeArrowheads="1"/>
            </p:cNvSpPr>
            <p:nvPr/>
          </p:nvSpPr>
          <p:spPr bwMode="auto">
            <a:xfrm>
              <a:off x="1201" y="3067"/>
              <a:ext cx="3493" cy="91"/>
            </a:xfrm>
            <a:prstGeom prst="rect">
              <a:avLst/>
            </a:prstGeom>
            <a:solidFill>
              <a:schemeClr val="hlink"/>
            </a:solidFill>
            <a:ln w="12700" algn="ctr">
              <a:solidFill>
                <a:schemeClr val="hlink"/>
              </a:solidFill>
              <a:miter lim="800000"/>
              <a:headEnd/>
              <a:tailEnd/>
            </a:ln>
            <a:effectLst>
              <a:prstShdw prst="shdw17" dist="17961" dir="2700000">
                <a:schemeClr val="hlink">
                  <a:gamma/>
                  <a:shade val="60000"/>
                  <a:invGamma/>
                </a:schemeClr>
              </a:prstShdw>
            </a:effectLst>
          </p:spPr>
          <p:txBody>
            <a:bodyPr lIns="90000" tIns="46800" rIns="90000" bIns="46800" anchor="ctr">
              <a:spAutoFit/>
            </a:bodyPr>
            <a:lstStyle/>
            <a:p>
              <a:pPr>
                <a:defRPr/>
              </a:pPr>
              <a:endParaRPr lang="ja-JP" altLang="en-US" dirty="0">
                <a:latin typeface="Arial" charset="0"/>
                <a:ea typeface="ＭＳ Ｐゴシック" charset="-128"/>
              </a:endParaRPr>
            </a:p>
          </p:txBody>
        </p:sp>
        <p:sp>
          <p:nvSpPr>
            <p:cNvPr id="232458" name="Rectangle 10"/>
            <p:cNvSpPr>
              <a:spLocks noChangeArrowheads="1"/>
            </p:cNvSpPr>
            <p:nvPr/>
          </p:nvSpPr>
          <p:spPr bwMode="auto">
            <a:xfrm>
              <a:off x="568" y="980"/>
              <a:ext cx="316" cy="1907"/>
            </a:xfrm>
            <a:prstGeom prst="rect">
              <a:avLst/>
            </a:prstGeom>
            <a:solidFill>
              <a:schemeClr val="hlink"/>
            </a:solidFill>
            <a:ln w="12700" algn="ctr">
              <a:solidFill>
                <a:schemeClr val="hlink"/>
              </a:solidFill>
              <a:miter lim="800000"/>
              <a:headEnd/>
              <a:tailEnd/>
            </a:ln>
            <a:effectLst>
              <a:prstShdw prst="shdw17" dist="17961" dir="2700000">
                <a:schemeClr val="hlink">
                  <a:gamma/>
                  <a:shade val="60000"/>
                  <a:invGamma/>
                </a:schemeClr>
              </a:prstShdw>
            </a:effectLst>
          </p:spPr>
          <p:txBody>
            <a:bodyPr lIns="90000" tIns="46800" rIns="90000" bIns="46800" anchor="ctr">
              <a:spAutoFit/>
            </a:bodyPr>
            <a:lstStyle/>
            <a:p>
              <a:pPr>
                <a:defRPr/>
              </a:pPr>
              <a:endParaRPr lang="ja-JP" altLang="en-US" dirty="0">
                <a:latin typeface="Arial" charset="0"/>
                <a:ea typeface="ＭＳ Ｐゴシック" charset="-128"/>
              </a:endParaRPr>
            </a:p>
          </p:txBody>
        </p:sp>
      </p:grpSp>
      <p:sp>
        <p:nvSpPr>
          <p:cNvPr id="62469" name="Freeform 11"/>
          <p:cNvSpPr>
            <a:spLocks/>
          </p:cNvSpPr>
          <p:nvPr/>
        </p:nvSpPr>
        <p:spPr bwMode="auto">
          <a:xfrm rot="4476267">
            <a:off x="1239838" y="4225925"/>
            <a:ext cx="949325" cy="765175"/>
          </a:xfrm>
          <a:custGeom>
            <a:avLst/>
            <a:gdLst>
              <a:gd name="T0" fmla="*/ 2147483647 w 1803"/>
              <a:gd name="T1" fmla="*/ 2147483647 h 1238"/>
              <a:gd name="T2" fmla="*/ 2147483647 w 1803"/>
              <a:gd name="T3" fmla="*/ 2147483647 h 1238"/>
              <a:gd name="T4" fmla="*/ 2147483647 w 1803"/>
              <a:gd name="T5" fmla="*/ 2147483647 h 1238"/>
              <a:gd name="T6" fmla="*/ 2147483647 w 1803"/>
              <a:gd name="T7" fmla="*/ 2147483647 h 1238"/>
              <a:gd name="T8" fmla="*/ 2147483647 w 1803"/>
              <a:gd name="T9" fmla="*/ 2147483647 h 1238"/>
              <a:gd name="T10" fmla="*/ 2147483647 w 1803"/>
              <a:gd name="T11" fmla="*/ 2147483647 h 1238"/>
              <a:gd name="T12" fmla="*/ 2147483647 w 1803"/>
              <a:gd name="T13" fmla="*/ 2147483647 h 1238"/>
              <a:gd name="T14" fmla="*/ 2147483647 w 1803"/>
              <a:gd name="T15" fmla="*/ 2147483647 h 1238"/>
              <a:gd name="T16" fmla="*/ 2147483647 w 1803"/>
              <a:gd name="T17" fmla="*/ 2147483647 h 1238"/>
              <a:gd name="T18" fmla="*/ 2147483647 w 1803"/>
              <a:gd name="T19" fmla="*/ 2147483647 h 1238"/>
              <a:gd name="T20" fmla="*/ 2147483647 w 1803"/>
              <a:gd name="T21" fmla="*/ 2147483647 h 1238"/>
              <a:gd name="T22" fmla="*/ 2147483647 w 1803"/>
              <a:gd name="T23" fmla="*/ 2147483647 h 1238"/>
              <a:gd name="T24" fmla="*/ 2147483647 w 1803"/>
              <a:gd name="T25" fmla="*/ 2147483647 h 1238"/>
              <a:gd name="T26" fmla="*/ 2147483647 w 1803"/>
              <a:gd name="T27" fmla="*/ 2147483647 h 1238"/>
              <a:gd name="T28" fmla="*/ 2147483647 w 1803"/>
              <a:gd name="T29" fmla="*/ 2147483647 h 1238"/>
              <a:gd name="T30" fmla="*/ 2147483647 w 1803"/>
              <a:gd name="T31" fmla="*/ 2147483647 h 1238"/>
              <a:gd name="T32" fmla="*/ 2147483647 w 1803"/>
              <a:gd name="T33" fmla="*/ 2147483647 h 1238"/>
              <a:gd name="T34" fmla="*/ 2147483647 w 1803"/>
              <a:gd name="T35" fmla="*/ 0 h 1238"/>
              <a:gd name="T36" fmla="*/ 2147483647 w 1803"/>
              <a:gd name="T37" fmla="*/ 2147483647 h 1238"/>
              <a:gd name="T38" fmla="*/ 2147483647 w 1803"/>
              <a:gd name="T39" fmla="*/ 2147483647 h 1238"/>
              <a:gd name="T40" fmla="*/ 2147483647 w 1803"/>
              <a:gd name="T41" fmla="*/ 2147483647 h 1238"/>
              <a:gd name="T42" fmla="*/ 2147483647 w 1803"/>
              <a:gd name="T43" fmla="*/ 2147483647 h 1238"/>
              <a:gd name="T44" fmla="*/ 2147483647 w 1803"/>
              <a:gd name="T45" fmla="*/ 2147483647 h 1238"/>
              <a:gd name="T46" fmla="*/ 2147483647 w 1803"/>
              <a:gd name="T47" fmla="*/ 2147483647 h 1238"/>
              <a:gd name="T48" fmla="*/ 2147483647 w 1803"/>
              <a:gd name="T49" fmla="*/ 2147483647 h 1238"/>
              <a:gd name="T50" fmla="*/ 2147483647 w 1803"/>
              <a:gd name="T51" fmla="*/ 2147483647 h 1238"/>
              <a:gd name="T52" fmla="*/ 2147483647 w 1803"/>
              <a:gd name="T53" fmla="*/ 2147483647 h 1238"/>
              <a:gd name="T54" fmla="*/ 2147483647 w 1803"/>
              <a:gd name="T55" fmla="*/ 2147483647 h 1238"/>
              <a:gd name="T56" fmla="*/ 2147483647 w 1803"/>
              <a:gd name="T57" fmla="*/ 2147483647 h 1238"/>
              <a:gd name="T58" fmla="*/ 2147483647 w 1803"/>
              <a:gd name="T59" fmla="*/ 2147483647 h 1238"/>
              <a:gd name="T60" fmla="*/ 2147483647 w 1803"/>
              <a:gd name="T61" fmla="*/ 2147483647 h 1238"/>
              <a:gd name="T62" fmla="*/ 2147483647 w 1803"/>
              <a:gd name="T63" fmla="*/ 2147483647 h 1238"/>
              <a:gd name="T64" fmla="*/ 0 w 1803"/>
              <a:gd name="T65" fmla="*/ 2147483647 h 1238"/>
              <a:gd name="T66" fmla="*/ 2147483647 w 1803"/>
              <a:gd name="T67" fmla="*/ 2147483647 h 1238"/>
              <a:gd name="T68" fmla="*/ 2147483647 w 1803"/>
              <a:gd name="T69" fmla="*/ 2147483647 h 1238"/>
              <a:gd name="T70" fmla="*/ 2147483647 w 1803"/>
              <a:gd name="T71" fmla="*/ 2147483647 h 1238"/>
              <a:gd name="T72" fmla="*/ 2147483647 w 1803"/>
              <a:gd name="T73" fmla="*/ 2147483647 h 1238"/>
              <a:gd name="T74" fmla="*/ 2147483647 w 1803"/>
              <a:gd name="T75" fmla="*/ 2147483647 h 1238"/>
              <a:gd name="T76" fmla="*/ 2147483647 w 1803"/>
              <a:gd name="T77" fmla="*/ 2147483647 h 1238"/>
              <a:gd name="T78" fmla="*/ 2147483647 w 1803"/>
              <a:gd name="T79" fmla="*/ 2147483647 h 1238"/>
              <a:gd name="T80" fmla="*/ 2147483647 w 1803"/>
              <a:gd name="T81" fmla="*/ 2147483647 h 1238"/>
              <a:gd name="T82" fmla="*/ 2147483647 w 1803"/>
              <a:gd name="T83" fmla="*/ 2147483647 h 1238"/>
              <a:gd name="T84" fmla="*/ 2147483647 w 1803"/>
              <a:gd name="T85" fmla="*/ 2147483647 h 1238"/>
              <a:gd name="T86" fmla="*/ 2147483647 w 1803"/>
              <a:gd name="T87" fmla="*/ 2147483647 h 1238"/>
              <a:gd name="T88" fmla="*/ 2147483647 w 1803"/>
              <a:gd name="T89" fmla="*/ 2147483647 h 1238"/>
              <a:gd name="T90" fmla="*/ 2147483647 w 1803"/>
              <a:gd name="T91" fmla="*/ 2147483647 h 1238"/>
              <a:gd name="T92" fmla="*/ 2147483647 w 1803"/>
              <a:gd name="T93" fmla="*/ 2147483647 h 1238"/>
              <a:gd name="T94" fmla="*/ 2147483647 w 1803"/>
              <a:gd name="T95" fmla="*/ 2147483647 h 1238"/>
              <a:gd name="T96" fmla="*/ 2147483647 w 1803"/>
              <a:gd name="T97" fmla="*/ 2147483647 h 1238"/>
              <a:gd name="T98" fmla="*/ 2147483647 w 1803"/>
              <a:gd name="T99" fmla="*/ 2147483647 h 12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03"/>
              <a:gd name="T151" fmla="*/ 0 h 1238"/>
              <a:gd name="T152" fmla="*/ 1803 w 1803"/>
              <a:gd name="T153" fmla="*/ 1238 h 12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03" h="1238">
                <a:moveTo>
                  <a:pt x="906" y="1223"/>
                </a:moveTo>
                <a:lnTo>
                  <a:pt x="925" y="1219"/>
                </a:lnTo>
                <a:lnTo>
                  <a:pt x="950" y="1213"/>
                </a:lnTo>
                <a:lnTo>
                  <a:pt x="974" y="1207"/>
                </a:lnTo>
                <a:lnTo>
                  <a:pt x="992" y="1201"/>
                </a:lnTo>
                <a:lnTo>
                  <a:pt x="1013" y="1194"/>
                </a:lnTo>
                <a:lnTo>
                  <a:pt x="1033" y="1186"/>
                </a:lnTo>
                <a:lnTo>
                  <a:pt x="1054" y="1180"/>
                </a:lnTo>
                <a:lnTo>
                  <a:pt x="1073" y="1172"/>
                </a:lnTo>
                <a:lnTo>
                  <a:pt x="1093" y="1161"/>
                </a:lnTo>
                <a:lnTo>
                  <a:pt x="1119" y="1149"/>
                </a:lnTo>
                <a:lnTo>
                  <a:pt x="1141" y="1136"/>
                </a:lnTo>
                <a:lnTo>
                  <a:pt x="1161" y="1124"/>
                </a:lnTo>
                <a:lnTo>
                  <a:pt x="1185" y="1111"/>
                </a:lnTo>
                <a:lnTo>
                  <a:pt x="1208" y="1096"/>
                </a:lnTo>
                <a:lnTo>
                  <a:pt x="1229" y="1083"/>
                </a:lnTo>
                <a:lnTo>
                  <a:pt x="1247" y="1066"/>
                </a:lnTo>
                <a:lnTo>
                  <a:pt x="1265" y="1053"/>
                </a:lnTo>
                <a:lnTo>
                  <a:pt x="1282" y="1037"/>
                </a:lnTo>
                <a:lnTo>
                  <a:pt x="1302" y="1022"/>
                </a:lnTo>
                <a:lnTo>
                  <a:pt x="1324" y="1003"/>
                </a:lnTo>
                <a:lnTo>
                  <a:pt x="1343" y="984"/>
                </a:lnTo>
                <a:lnTo>
                  <a:pt x="1362" y="965"/>
                </a:lnTo>
                <a:lnTo>
                  <a:pt x="1378" y="949"/>
                </a:lnTo>
                <a:lnTo>
                  <a:pt x="1407" y="919"/>
                </a:lnTo>
                <a:lnTo>
                  <a:pt x="1433" y="890"/>
                </a:lnTo>
                <a:lnTo>
                  <a:pt x="1459" y="856"/>
                </a:lnTo>
                <a:lnTo>
                  <a:pt x="1486" y="817"/>
                </a:lnTo>
                <a:lnTo>
                  <a:pt x="1504" y="789"/>
                </a:lnTo>
                <a:lnTo>
                  <a:pt x="1525" y="756"/>
                </a:lnTo>
                <a:lnTo>
                  <a:pt x="1548" y="721"/>
                </a:lnTo>
                <a:lnTo>
                  <a:pt x="1567" y="686"/>
                </a:lnTo>
                <a:lnTo>
                  <a:pt x="1586" y="648"/>
                </a:lnTo>
                <a:lnTo>
                  <a:pt x="1609" y="605"/>
                </a:lnTo>
                <a:lnTo>
                  <a:pt x="1803" y="754"/>
                </a:lnTo>
                <a:lnTo>
                  <a:pt x="1613" y="0"/>
                </a:lnTo>
                <a:lnTo>
                  <a:pt x="996" y="143"/>
                </a:lnTo>
                <a:lnTo>
                  <a:pt x="1204" y="296"/>
                </a:lnTo>
                <a:lnTo>
                  <a:pt x="1186" y="329"/>
                </a:lnTo>
                <a:lnTo>
                  <a:pt x="1168" y="357"/>
                </a:lnTo>
                <a:lnTo>
                  <a:pt x="1149" y="385"/>
                </a:lnTo>
                <a:lnTo>
                  <a:pt x="1130" y="412"/>
                </a:lnTo>
                <a:lnTo>
                  <a:pt x="1115" y="433"/>
                </a:lnTo>
                <a:lnTo>
                  <a:pt x="1098" y="456"/>
                </a:lnTo>
                <a:lnTo>
                  <a:pt x="1080" y="474"/>
                </a:lnTo>
                <a:lnTo>
                  <a:pt x="1059" y="495"/>
                </a:lnTo>
                <a:lnTo>
                  <a:pt x="1034" y="516"/>
                </a:lnTo>
                <a:lnTo>
                  <a:pt x="1014" y="534"/>
                </a:lnTo>
                <a:lnTo>
                  <a:pt x="996" y="547"/>
                </a:lnTo>
                <a:lnTo>
                  <a:pt x="970" y="566"/>
                </a:lnTo>
                <a:lnTo>
                  <a:pt x="947" y="578"/>
                </a:lnTo>
                <a:lnTo>
                  <a:pt x="928" y="586"/>
                </a:lnTo>
                <a:lnTo>
                  <a:pt x="907" y="596"/>
                </a:lnTo>
                <a:lnTo>
                  <a:pt x="877" y="607"/>
                </a:lnTo>
                <a:lnTo>
                  <a:pt x="847" y="612"/>
                </a:lnTo>
                <a:lnTo>
                  <a:pt x="817" y="616"/>
                </a:lnTo>
                <a:lnTo>
                  <a:pt x="773" y="619"/>
                </a:lnTo>
                <a:lnTo>
                  <a:pt x="715" y="620"/>
                </a:lnTo>
                <a:lnTo>
                  <a:pt x="671" y="612"/>
                </a:lnTo>
                <a:lnTo>
                  <a:pt x="630" y="600"/>
                </a:lnTo>
                <a:lnTo>
                  <a:pt x="584" y="582"/>
                </a:lnTo>
                <a:lnTo>
                  <a:pt x="542" y="559"/>
                </a:lnTo>
                <a:lnTo>
                  <a:pt x="501" y="532"/>
                </a:lnTo>
                <a:lnTo>
                  <a:pt x="464" y="501"/>
                </a:lnTo>
                <a:lnTo>
                  <a:pt x="428" y="460"/>
                </a:lnTo>
                <a:lnTo>
                  <a:pt x="0" y="782"/>
                </a:lnTo>
                <a:lnTo>
                  <a:pt x="18" y="809"/>
                </a:lnTo>
                <a:lnTo>
                  <a:pt x="42" y="840"/>
                </a:lnTo>
                <a:lnTo>
                  <a:pt x="63" y="867"/>
                </a:lnTo>
                <a:lnTo>
                  <a:pt x="84" y="892"/>
                </a:lnTo>
                <a:lnTo>
                  <a:pt x="104" y="918"/>
                </a:lnTo>
                <a:lnTo>
                  <a:pt x="129" y="945"/>
                </a:lnTo>
                <a:lnTo>
                  <a:pt x="152" y="968"/>
                </a:lnTo>
                <a:lnTo>
                  <a:pt x="175" y="990"/>
                </a:lnTo>
                <a:lnTo>
                  <a:pt x="200" y="1011"/>
                </a:lnTo>
                <a:lnTo>
                  <a:pt x="225" y="1034"/>
                </a:lnTo>
                <a:lnTo>
                  <a:pt x="251" y="1056"/>
                </a:lnTo>
                <a:lnTo>
                  <a:pt x="275" y="1073"/>
                </a:lnTo>
                <a:lnTo>
                  <a:pt x="299" y="1091"/>
                </a:lnTo>
                <a:lnTo>
                  <a:pt x="321" y="1105"/>
                </a:lnTo>
                <a:lnTo>
                  <a:pt x="352" y="1124"/>
                </a:lnTo>
                <a:lnTo>
                  <a:pt x="381" y="1141"/>
                </a:lnTo>
                <a:lnTo>
                  <a:pt x="414" y="1157"/>
                </a:lnTo>
                <a:lnTo>
                  <a:pt x="439" y="1169"/>
                </a:lnTo>
                <a:lnTo>
                  <a:pt x="463" y="1181"/>
                </a:lnTo>
                <a:lnTo>
                  <a:pt x="491" y="1192"/>
                </a:lnTo>
                <a:lnTo>
                  <a:pt x="518" y="1201"/>
                </a:lnTo>
                <a:lnTo>
                  <a:pt x="545" y="1209"/>
                </a:lnTo>
                <a:lnTo>
                  <a:pt x="576" y="1217"/>
                </a:lnTo>
                <a:lnTo>
                  <a:pt x="607" y="1224"/>
                </a:lnTo>
                <a:lnTo>
                  <a:pt x="639" y="1230"/>
                </a:lnTo>
                <a:lnTo>
                  <a:pt x="672" y="1234"/>
                </a:lnTo>
                <a:lnTo>
                  <a:pt x="696" y="1235"/>
                </a:lnTo>
                <a:lnTo>
                  <a:pt x="731" y="1238"/>
                </a:lnTo>
                <a:lnTo>
                  <a:pt x="765" y="1238"/>
                </a:lnTo>
                <a:lnTo>
                  <a:pt x="791" y="1236"/>
                </a:lnTo>
                <a:lnTo>
                  <a:pt x="820" y="1235"/>
                </a:lnTo>
                <a:lnTo>
                  <a:pt x="852" y="1232"/>
                </a:lnTo>
                <a:lnTo>
                  <a:pt x="881" y="1227"/>
                </a:lnTo>
                <a:lnTo>
                  <a:pt x="906" y="1223"/>
                </a:lnTo>
                <a:close/>
              </a:path>
            </a:pathLst>
          </a:custGeom>
          <a:gradFill rotWithShape="1">
            <a:gsLst>
              <a:gs pos="0">
                <a:srgbClr val="FF99CC"/>
              </a:gs>
              <a:gs pos="100000">
                <a:srgbClr val="FFE8F4"/>
              </a:gs>
            </a:gsLst>
            <a:lin ang="5400000" scaled="1"/>
          </a:gradFill>
          <a:ln w="9525">
            <a:noFill/>
            <a:round/>
            <a:headEnd/>
            <a:tailEnd/>
          </a:ln>
        </p:spPr>
        <p:txBody>
          <a:bodyPr/>
          <a:lstStyle/>
          <a:p>
            <a:endParaRPr lang="ja-JP" altLang="en-US"/>
          </a:p>
        </p:txBody>
      </p:sp>
      <p:sp>
        <p:nvSpPr>
          <p:cNvPr id="62470" name="Text Box 12"/>
          <p:cNvSpPr txBox="1">
            <a:spLocks noChangeArrowheads="1"/>
          </p:cNvSpPr>
          <p:nvPr/>
        </p:nvSpPr>
        <p:spPr bwMode="auto">
          <a:xfrm>
            <a:off x="533400" y="4781550"/>
            <a:ext cx="1054100" cy="309563"/>
          </a:xfrm>
          <a:prstGeom prst="rect">
            <a:avLst/>
          </a:prstGeom>
          <a:solidFill>
            <a:schemeClr val="bg1"/>
          </a:solidFill>
          <a:ln w="12700" algn="ctr">
            <a:solidFill>
              <a:srgbClr val="FF0000"/>
            </a:solidFill>
            <a:miter lim="800000"/>
            <a:headEnd/>
            <a:tailEnd/>
          </a:ln>
          <a:effectLst>
            <a:prstShdw prst="shdw17" dist="17961" dir="2700000">
              <a:srgbClr val="990000"/>
            </a:prstShdw>
          </a:effectLst>
        </p:spPr>
        <p:txBody>
          <a:bodyPr wrap="none" lIns="90000" tIns="46800" rIns="90000" bIns="46800">
            <a:spAutoFit/>
          </a:bodyPr>
          <a:lstStyle/>
          <a:p>
            <a:r>
              <a:rPr lang="ja-JP" altLang="en-US" sz="1400">
                <a:latin typeface="HGP創英角ｺﾞｼｯｸUB" pitchFamily="50" charset="-128"/>
                <a:ea typeface="HGP創英角ｺﾞｼｯｸUB" pitchFamily="50" charset="-128"/>
              </a:rPr>
              <a:t>ドリルダウン</a:t>
            </a:r>
          </a:p>
        </p:txBody>
      </p:sp>
      <p:sp>
        <p:nvSpPr>
          <p:cNvPr id="62471" name="Text Box 13"/>
          <p:cNvSpPr txBox="1">
            <a:spLocks noChangeArrowheads="1"/>
          </p:cNvSpPr>
          <p:nvPr/>
        </p:nvSpPr>
        <p:spPr bwMode="auto">
          <a:xfrm>
            <a:off x="2700338" y="5700713"/>
            <a:ext cx="2447925" cy="317500"/>
          </a:xfrm>
          <a:prstGeom prst="rect">
            <a:avLst/>
          </a:prstGeom>
          <a:noFill/>
          <a:ln w="12700" algn="ctr">
            <a:solidFill>
              <a:srgbClr val="FF0000"/>
            </a:solidFill>
            <a:miter lim="800000"/>
            <a:headEnd/>
            <a:tailEnd/>
          </a:ln>
          <a:effectLst>
            <a:prstShdw prst="shdw17" dist="17961" dir="2700000">
              <a:srgbClr val="990000"/>
            </a:prstShdw>
          </a:effectLst>
        </p:spPr>
        <p:txBody>
          <a:bodyPr wrap="none" lIns="90000" tIns="46800" rIns="90000" bIns="46800">
            <a:spAutoFit/>
          </a:bodyPr>
          <a:lstStyle/>
          <a:p>
            <a:r>
              <a:rPr lang="ja-JP" altLang="en-US" sz="1400">
                <a:latin typeface="HGP創英角ｺﾞｼｯｸUB" pitchFamily="50" charset="-128"/>
                <a:ea typeface="HGP創英角ｺﾞｼｯｸUB" pitchFamily="50" charset="-128"/>
              </a:rPr>
              <a:t>待機指標が発生した</a:t>
            </a:r>
            <a:r>
              <a:rPr lang="en-US" altLang="ja-JP" sz="1400">
                <a:latin typeface="HGP創英角ｺﾞｼｯｸUB" pitchFamily="50" charset="-128"/>
                <a:ea typeface="HGP創英角ｺﾞｼｯｸUB" pitchFamily="50" charset="-128"/>
              </a:rPr>
              <a:t>SQL</a:t>
            </a:r>
            <a:r>
              <a:rPr lang="ja-JP" altLang="en-US" sz="1400">
                <a:latin typeface="HGP創英角ｺﾞｼｯｸUB" pitchFamily="50" charset="-128"/>
                <a:ea typeface="HGP創英角ｺﾞｼｯｸUB" pitchFamily="50" charset="-128"/>
              </a:rPr>
              <a:t>一覧</a:t>
            </a:r>
          </a:p>
        </p:txBody>
      </p:sp>
      <p:sp>
        <p:nvSpPr>
          <p:cNvPr id="62472"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簡単な使い方</a:t>
            </a:r>
            <a:r>
              <a:rPr lang="ja-JP" altLang="en-US" sz="1600">
                <a:latin typeface="Impact" pitchFamily="34" charset="0"/>
                <a:ea typeface="HGP創英角ｺﾞｼｯｸUB" pitchFamily="50" charset="-128"/>
              </a:rPr>
              <a:t>：ボトルネック個所の表示と該当</a:t>
            </a:r>
            <a:r>
              <a:rPr lang="en-US" altLang="ja-JP" sz="1600">
                <a:latin typeface="Impact" pitchFamily="34" charset="0"/>
                <a:ea typeface="HGP創英角ｺﾞｼｯｸUB" pitchFamily="50" charset="-128"/>
              </a:rPr>
              <a:t>SQL</a:t>
            </a:r>
            <a:r>
              <a:rPr lang="ja-JP" altLang="en-US" sz="1600">
                <a:latin typeface="Impact" pitchFamily="34" charset="0"/>
                <a:ea typeface="HGP創英角ｺﾞｼｯｸUB" pitchFamily="50" charset="-128"/>
              </a:rPr>
              <a:t>のピックアップ</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p:cNvPicPr>
            <a:picLocks noChangeAspect="1" noChangeArrowheads="1"/>
          </p:cNvPicPr>
          <p:nvPr/>
        </p:nvPicPr>
        <p:blipFill>
          <a:blip r:embed="rId3" cstate="print"/>
          <a:srcRect/>
          <a:stretch>
            <a:fillRect/>
          </a:stretch>
        </p:blipFill>
        <p:spPr bwMode="auto">
          <a:xfrm>
            <a:off x="3530600" y="1789113"/>
            <a:ext cx="5184775" cy="3282950"/>
          </a:xfrm>
          <a:prstGeom prst="rect">
            <a:avLst/>
          </a:prstGeom>
          <a:noFill/>
          <a:ln w="9525" algn="ctr">
            <a:noFill/>
            <a:miter lim="800000"/>
            <a:headEnd/>
            <a:tailEnd/>
          </a:ln>
        </p:spPr>
      </p:pic>
      <p:sp>
        <p:nvSpPr>
          <p:cNvPr id="63491" name="Text Box 4"/>
          <p:cNvSpPr txBox="1">
            <a:spLocks noChangeArrowheads="1"/>
          </p:cNvSpPr>
          <p:nvPr/>
        </p:nvSpPr>
        <p:spPr bwMode="auto">
          <a:xfrm>
            <a:off x="466725" y="836613"/>
            <a:ext cx="8353425" cy="1069975"/>
          </a:xfrm>
          <a:prstGeom prst="rect">
            <a:avLst/>
          </a:prstGeom>
          <a:noFill/>
          <a:ln w="12700" algn="ctr">
            <a:noFill/>
            <a:miter lim="800000"/>
            <a:headEnd/>
            <a:tailEnd/>
          </a:ln>
        </p:spPr>
        <p:txBody>
          <a:bodyPr lIns="90000" tIns="46800" rIns="90000" bIns="46800">
            <a:spAutoFit/>
          </a:bodyPr>
          <a:lstStyle/>
          <a:p>
            <a:pPr>
              <a:buClr>
                <a:schemeClr val="tx1"/>
              </a:buClr>
            </a:pPr>
            <a:r>
              <a:rPr lang="ja-JP" altLang="en-US" sz="1600" b="1">
                <a:latin typeface="HGPｺﾞｼｯｸE" pitchFamily="50" charset="-128"/>
                <a:sym typeface="Wingdings" pitchFamily="2" charset="2"/>
              </a:rPr>
              <a:t>　待機指標は、データベース内での各部処理に要した時間を集計したデータです。これによりデータベース内部のどの部分でボトルネックが発生したのかがわかります。</a:t>
            </a:r>
          </a:p>
          <a:p>
            <a:pPr>
              <a:buClr>
                <a:schemeClr val="tx1"/>
              </a:buClr>
            </a:pPr>
            <a:r>
              <a:rPr lang="ja-JP" altLang="en-US" sz="1600" b="1">
                <a:latin typeface="HGPｺﾞｼｯｸE" pitchFamily="50" charset="-128"/>
                <a:sym typeface="Wingdings" pitchFamily="2" charset="2"/>
              </a:rPr>
              <a:t>　</a:t>
            </a:r>
            <a:r>
              <a:rPr lang="en-US" altLang="ja-JP" sz="1600" b="1">
                <a:latin typeface="HGPｺﾞｼｯｸE" pitchFamily="50" charset="-128"/>
                <a:sym typeface="Wingdings" pitchFamily="2" charset="2"/>
              </a:rPr>
              <a:t>MaxGauge</a:t>
            </a:r>
            <a:r>
              <a:rPr lang="ja-JP" altLang="en-US" sz="1600" b="1">
                <a:latin typeface="HGPｺﾞｼｯｸE" pitchFamily="50" charset="-128"/>
                <a:sym typeface="Wingdings" pitchFamily="2" charset="2"/>
              </a:rPr>
              <a:t>では、その待機指標が発生した</a:t>
            </a:r>
            <a:r>
              <a:rPr lang="en-US" altLang="ja-JP" sz="1600" b="1">
                <a:latin typeface="HGPｺﾞｼｯｸE" pitchFamily="50" charset="-128"/>
                <a:sym typeface="Wingdings" pitchFamily="2" charset="2"/>
              </a:rPr>
              <a:t>SQL</a:t>
            </a:r>
            <a:r>
              <a:rPr lang="ja-JP" altLang="en-US" sz="1600" b="1">
                <a:latin typeface="HGPｺﾞｼｯｸE" pitchFamily="50" charset="-128"/>
                <a:sym typeface="Wingdings" pitchFamily="2" charset="2"/>
              </a:rPr>
              <a:t>まで簡単に把握できるため、改善対象の</a:t>
            </a:r>
            <a:r>
              <a:rPr lang="en-US" altLang="ja-JP" sz="1600" b="1">
                <a:latin typeface="HGPｺﾞｼｯｸE" pitchFamily="50" charset="-128"/>
                <a:sym typeface="Wingdings" pitchFamily="2" charset="2"/>
              </a:rPr>
              <a:t>SQL</a:t>
            </a:r>
            <a:r>
              <a:rPr lang="ja-JP" altLang="en-US" sz="1600" b="1">
                <a:latin typeface="HGPｺﾞｼｯｸE" pitchFamily="50" charset="-128"/>
                <a:sym typeface="Wingdings" pitchFamily="2" charset="2"/>
              </a:rPr>
              <a:t>などがわかります。</a:t>
            </a:r>
          </a:p>
        </p:txBody>
      </p:sp>
      <p:graphicFrame>
        <p:nvGraphicFramePr>
          <p:cNvPr id="234501" name="Group 5"/>
          <p:cNvGraphicFramePr>
            <a:graphicFrameLocks noGrp="1"/>
          </p:cNvGraphicFramePr>
          <p:nvPr/>
        </p:nvGraphicFramePr>
        <p:xfrm>
          <a:off x="500063" y="3429000"/>
          <a:ext cx="4681537" cy="2655888"/>
        </p:xfrm>
        <a:graphic>
          <a:graphicData uri="http://schemas.openxmlformats.org/drawingml/2006/table">
            <a:tbl>
              <a:tblPr/>
              <a:tblGrid>
                <a:gridCol w="354013"/>
                <a:gridCol w="1150937"/>
                <a:gridCol w="3176588"/>
              </a:tblGrid>
              <a:tr h="236538">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区分</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監視領域</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監視指標</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141288">
                <a:tc rowSpan="3">
                  <a:txBody>
                    <a:bodyPr/>
                    <a:lstStyle/>
                    <a:p>
                      <a:pPr marL="0" marR="0" lvl="0" indent="0" algn="ctr" defTabSz="914400" rtl="0" eaLnBrk="0" fontAlgn="base" latinLnBrk="1" hangingPunct="0">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総</a:t>
                      </a:r>
                    </a:p>
                    <a:p>
                      <a:pPr marL="0" marR="0" lvl="0" indent="0" algn="ctr" defTabSz="914400" rtl="0" eaLnBrk="0" fontAlgn="base" latinLnBrk="1" hangingPunct="0">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合</a:t>
                      </a:r>
                    </a:p>
                    <a:p>
                      <a:pPr marL="0" marR="0" lvl="0" indent="0" algn="ctr" defTabSz="914400" rtl="0" eaLnBrk="0" fontAlgn="base" latinLnBrk="1" hangingPunct="0">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指</a:t>
                      </a:r>
                    </a:p>
                    <a:p>
                      <a:pPr marL="0" marR="0" lvl="0" indent="0" algn="ctr" defTabSz="914400" rtl="0" eaLnBrk="0" fontAlgn="base" latinLnBrk="1" hangingPunct="0">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標</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接続数</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アクティブセッション、</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DB</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接続数</a:t>
                      </a:r>
                      <a:endPar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875">
                <a:tc vMerge="1">
                  <a:txBody>
                    <a:bodyPr/>
                    <a:lstStyle/>
                    <a:p>
                      <a:endParaRPr kumimoji="1" lang="ja-JP" altLang="en-US"/>
                    </a:p>
                  </a:txBody>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滞留現象</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総合待機時間</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875">
                <a:tc vMerge="1">
                  <a:txBody>
                    <a:bodyPr/>
                    <a:lstStyle/>
                    <a:p>
                      <a:endParaRPr kumimoji="1" lang="ja-JP" altLang="en-US"/>
                    </a:p>
                  </a:txBody>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CPU</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CPU</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使用率</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92088">
                <a:tc rowSpan="8">
                  <a:txBody>
                    <a:bodyPr/>
                    <a:lstStyle/>
                    <a:p>
                      <a:pPr marL="0" marR="0" lvl="0" indent="0" algn="ctr" defTabSz="914400" rtl="0" eaLnBrk="0" fontAlgn="base" latinLnBrk="1" hangingPunct="0">
                        <a:lnSpc>
                          <a:spcPct val="100000"/>
                        </a:lnSpc>
                        <a:spcBef>
                          <a:spcPct val="0"/>
                        </a:spcBef>
                        <a:spcAft>
                          <a:spcPct val="0"/>
                        </a:spcAft>
                        <a:buClrTx/>
                        <a:buSzTx/>
                        <a:buFontTx/>
                        <a:buNone/>
                        <a:tabLst/>
                      </a:pPr>
                      <a:endPar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endParaRPr>
                    </a:p>
                    <a:p>
                      <a:pPr marL="0" marR="0" lvl="0" indent="0" algn="ctr" defTabSz="914400" rtl="0" eaLnBrk="0" fontAlgn="base" latinLnBrk="1" hangingPunct="0">
                        <a:lnSpc>
                          <a:spcPct val="100000"/>
                        </a:lnSpc>
                        <a:spcBef>
                          <a:spcPct val="0"/>
                        </a:spcBef>
                        <a:spcAft>
                          <a:spcPct val="0"/>
                        </a:spcAft>
                        <a:buClrTx/>
                        <a:buSzTx/>
                        <a:buFontTx/>
                        <a:buNone/>
                        <a:tabLst/>
                      </a:pPr>
                      <a:endPar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endParaRPr>
                    </a:p>
                    <a:p>
                      <a:pPr marL="0" marR="0" lvl="0" indent="0" algn="ctr" defTabSz="914400" rtl="0" eaLnBrk="0" fontAlgn="base" latinLnBrk="1" hangingPunct="0">
                        <a:lnSpc>
                          <a:spcPct val="100000"/>
                        </a:lnSpc>
                        <a:spcBef>
                          <a:spcPct val="0"/>
                        </a:spcBef>
                        <a:spcAft>
                          <a:spcPct val="0"/>
                        </a:spcAft>
                        <a:buClrTx/>
                        <a:buSzTx/>
                        <a:buFontTx/>
                        <a:buNone/>
                        <a:tabLst/>
                      </a:pPr>
                      <a:endPar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endParaRPr>
                    </a:p>
                    <a:p>
                      <a:pPr marL="0" marR="0" lvl="0" indent="0" algn="ctr" defTabSz="914400" rtl="0" eaLnBrk="0" fontAlgn="base" latinLnBrk="1" hangingPunct="0">
                        <a:lnSpc>
                          <a:spcPct val="100000"/>
                        </a:lnSpc>
                        <a:spcBef>
                          <a:spcPct val="0"/>
                        </a:spcBef>
                        <a:spcAft>
                          <a:spcPct val="0"/>
                        </a:spcAft>
                        <a:buClrTx/>
                        <a:buSzTx/>
                        <a:buFontTx/>
                        <a:buNone/>
                        <a:tabLst/>
                      </a:pPr>
                      <a:endPar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endParaRPr>
                    </a:p>
                    <a:p>
                      <a:pPr marL="0" marR="0" lvl="0" indent="0" algn="ctr" defTabSz="914400" rtl="0" eaLnBrk="0" fontAlgn="base" latinLnBrk="1" hangingPunct="0">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詳　</a:t>
                      </a:r>
                    </a:p>
                    <a:p>
                      <a:pPr marL="0" marR="0" lvl="0" indent="0" algn="ctr" defTabSz="914400" rtl="0" eaLnBrk="0" fontAlgn="base" latinLnBrk="1" hangingPunct="0">
                        <a:lnSpc>
                          <a:spcPct val="100000"/>
                        </a:lnSpc>
                        <a:spcBef>
                          <a:spcPct val="0"/>
                        </a:spcBef>
                        <a:spcAft>
                          <a:spcPct val="0"/>
                        </a:spcAft>
                        <a:buClrTx/>
                        <a:buSzTx/>
                        <a:buFontTx/>
                        <a:buNone/>
                        <a:tabLst/>
                      </a:pPr>
                      <a:endPar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endParaRPr>
                    </a:p>
                    <a:p>
                      <a:pPr marL="0" marR="0" lvl="0" indent="0" algn="ctr" defTabSz="914400" rtl="0" eaLnBrk="0" fontAlgn="base" latinLnBrk="1" hangingPunct="0">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　　　細　</a:t>
                      </a:r>
                    </a:p>
                    <a:p>
                      <a:pPr marL="0" marR="0" lvl="0" indent="0" algn="ctr" defTabSz="914400" rtl="0" eaLnBrk="0" fontAlgn="base" latinLnBrk="1" hangingPunct="0">
                        <a:lnSpc>
                          <a:spcPct val="100000"/>
                        </a:lnSpc>
                        <a:spcBef>
                          <a:spcPct val="0"/>
                        </a:spcBef>
                        <a:spcAft>
                          <a:spcPct val="0"/>
                        </a:spcAft>
                        <a:buClrTx/>
                        <a:buSzTx/>
                        <a:buFontTx/>
                        <a:buNone/>
                        <a:tabLst/>
                      </a:pPr>
                      <a:endPar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endParaRPr>
                    </a:p>
                    <a:p>
                      <a:pPr marL="0" marR="0" lvl="0" indent="0" algn="ctr" defTabSz="914400" rtl="0" eaLnBrk="0" fontAlgn="base" latinLnBrk="1" hangingPunct="0">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　　　指</a:t>
                      </a:r>
                    </a:p>
                    <a:p>
                      <a:pPr marL="0" marR="0" lvl="0" indent="0" algn="ctr" defTabSz="914400" rtl="0" eaLnBrk="0" fontAlgn="base" latinLnBrk="1" hangingPunct="0">
                        <a:lnSpc>
                          <a:spcPct val="100000"/>
                        </a:lnSpc>
                        <a:spcBef>
                          <a:spcPct val="0"/>
                        </a:spcBef>
                        <a:spcAft>
                          <a:spcPct val="0"/>
                        </a:spcAft>
                        <a:buClrTx/>
                        <a:buSzTx/>
                        <a:buFontTx/>
                        <a:buNone/>
                        <a:tabLst/>
                      </a:pPr>
                      <a:endPar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endParaRPr>
                    </a:p>
                    <a:p>
                      <a:pPr marL="0" marR="0" lvl="0" indent="0" algn="ctr" defTabSz="914400" rtl="0" eaLnBrk="0" fontAlgn="base" latinLnBrk="1" hangingPunct="0">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　　　　標</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作業量</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session logical reads</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physical reads</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execute count</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redo entries</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875">
                <a:tc vMerge="1">
                  <a:txBody>
                    <a:bodyPr/>
                    <a:lstStyle/>
                    <a:p>
                      <a:endParaRPr kumimoji="1" lang="ja-JP" altLang="en-US"/>
                    </a:p>
                  </a:txBody>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メモリ</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(OS)</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(OS) free memory, (OS) used memory ratio</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663">
                <a:tc vMerge="1">
                  <a:txBody>
                    <a:bodyPr/>
                    <a:lstStyle/>
                    <a:p>
                      <a:endParaRPr kumimoji="1" lang="ja-JP" altLang="en-US"/>
                    </a:p>
                  </a:txBody>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SQL</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解析処理</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parse time elapsed</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parse time cpu</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parse count (total)</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parse count (hard)</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a:t>
                      </a:r>
                    </a:p>
                    <a:p>
                      <a:pPr marL="0" marR="0" lvl="0" indent="0" algn="l" defTabSz="914400" rtl="0" eaLnBrk="0" fontAlgn="base" latinLnBrk="1" hangingPunct="0">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共有プール関連待機</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(library cache latch, shared pool latch)</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9075">
                <a:tc vMerge="1">
                  <a:txBody>
                    <a:bodyPr/>
                    <a:lstStyle/>
                    <a:p>
                      <a:endParaRPr kumimoji="1" lang="ja-JP" altLang="en-US"/>
                    </a:p>
                  </a:txBody>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I/O</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physical reads</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db file sequential read</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db file scattered read</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physical writes</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388">
                <a:tc vMerge="1">
                  <a:txBody>
                    <a:bodyPr/>
                    <a:lstStyle/>
                    <a:p>
                      <a:endParaRPr kumimoji="1" lang="ja-JP" altLang="en-US"/>
                    </a:p>
                  </a:txBody>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バッファー・キャッシュ</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バッファキャッシュ関連待機</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(cache buffers chains latch, cache buffers lru </a:t>
                      </a:r>
                    </a:p>
                    <a:p>
                      <a:pPr marL="0" marR="0" lvl="0" indent="0" algn="l" defTabSz="914400" rtl="0" eaLnBrk="0" fontAlgn="base" latinLnBrk="1" hangingPunct="0">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chain latch</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buffer busy waits</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read by other session</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free buffer waits</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write complete waits)</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、データ共有率</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(buffer cache hit ratio)</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200">
                <a:tc vMerge="1">
                  <a:txBody>
                    <a:bodyPr/>
                    <a:lstStyle/>
                    <a:p>
                      <a:endParaRPr kumimoji="1" lang="ja-JP" altLang="en-US"/>
                    </a:p>
                  </a:txBody>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REDO</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log file sync</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log buffer space</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log file switch completion</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、ユーザートランザクション数</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1288">
                <a:tc vMerge="1">
                  <a:txBody>
                    <a:bodyPr/>
                    <a:lstStyle/>
                    <a:p>
                      <a:endParaRPr kumimoji="1" lang="ja-JP" altLang="en-US"/>
                    </a:p>
                  </a:txBody>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ロック</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enqueue</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lock waiting sessions</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、ロックリスト</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875">
                <a:tc vMerge="1">
                  <a:txBody>
                    <a:bodyPr/>
                    <a:lstStyle/>
                    <a:p>
                      <a:endParaRPr kumimoji="1" lang="ja-JP" altLang="en-US"/>
                    </a:p>
                  </a:txBody>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上位</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SQL</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1" hangingPunct="0">
                        <a:lnSpc>
                          <a:spcPct val="100000"/>
                        </a:lnSpc>
                        <a:spcBef>
                          <a:spcPct val="0"/>
                        </a:spcBef>
                        <a:spcAft>
                          <a:spcPct val="0"/>
                        </a:spcAft>
                        <a:buClrTx/>
                        <a:buSzTx/>
                        <a:buFontTx/>
                        <a:buNone/>
                        <a:tabLst/>
                      </a:pP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トップ</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SQL(</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所要時間、</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CPU</a:t>
                      </a:r>
                      <a:r>
                        <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、論理読取、物理読取、実行回数</a:t>
                      </a:r>
                      <a:r>
                        <a:rPr kumimoji="1" lang="en-US" altLang="ja-JP"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rPr>
                        <a:t>)</a:t>
                      </a:r>
                      <a:endParaRPr kumimoji="1" lang="ja-JP" altLang="en-US" sz="600" b="0" i="0" u="none" strike="noStrike" cap="none" normalizeH="0" baseline="0" dirty="0" smtClean="0">
                        <a:ln>
                          <a:noFill/>
                        </a:ln>
                        <a:solidFill>
                          <a:schemeClr val="tx1"/>
                        </a:solidFill>
                        <a:effectLst/>
                        <a:latin typeface="Impact" pitchFamily="34" charset="0"/>
                        <a:ea typeface="HGP創英角ｺﾞｼｯｸUB" pitchFamily="50" charset="-128"/>
                        <a:cs typeface="ＭＳ Ｐゴシック" pitchFamily="50" charset="-128"/>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3537"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参考</a:t>
            </a:r>
            <a:r>
              <a:rPr lang="ja-JP" altLang="en-US" sz="1600">
                <a:latin typeface="Impact" pitchFamily="34" charset="0"/>
                <a:ea typeface="HGP創英角ｺﾞｼｯｸUB" pitchFamily="50" charset="-128"/>
              </a:rPr>
              <a:t>：待機指標はデータベースのボトルネックポイントを表す</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cstate="print"/>
          <a:srcRect/>
          <a:stretch>
            <a:fillRect/>
          </a:stretch>
        </p:blipFill>
        <p:spPr bwMode="auto">
          <a:xfrm>
            <a:off x="1187450" y="1700213"/>
            <a:ext cx="6911975" cy="3849687"/>
          </a:xfrm>
          <a:prstGeom prst="rect">
            <a:avLst/>
          </a:prstGeom>
          <a:noFill/>
          <a:ln w="9525" algn="ctr">
            <a:noFill/>
            <a:miter lim="800000"/>
            <a:headEnd/>
            <a:tailEnd/>
          </a:ln>
        </p:spPr>
      </p:pic>
      <p:sp>
        <p:nvSpPr>
          <p:cNvPr id="64515" name="Text Box 4"/>
          <p:cNvSpPr txBox="1">
            <a:spLocks noChangeArrowheads="1"/>
          </p:cNvSpPr>
          <p:nvPr/>
        </p:nvSpPr>
        <p:spPr bwMode="auto">
          <a:xfrm>
            <a:off x="466725" y="836613"/>
            <a:ext cx="8353425" cy="587375"/>
          </a:xfrm>
          <a:prstGeom prst="rect">
            <a:avLst/>
          </a:prstGeom>
          <a:noFill/>
          <a:ln w="12700" algn="ctr">
            <a:noFill/>
            <a:miter lim="800000"/>
            <a:headEnd/>
            <a:tailEnd/>
          </a:ln>
        </p:spPr>
        <p:txBody>
          <a:bodyPr lIns="90000" tIns="46800" rIns="90000" bIns="46800">
            <a:spAutoFit/>
          </a:bodyPr>
          <a:lstStyle/>
          <a:p>
            <a:pPr>
              <a:buClr>
                <a:schemeClr val="tx1"/>
              </a:buClr>
            </a:pPr>
            <a:r>
              <a:rPr lang="ja-JP" altLang="en-US" sz="1600" b="1">
                <a:latin typeface="HGPｺﾞｼｯｸE" pitchFamily="50" charset="-128"/>
                <a:sym typeface="Wingdings" pitchFamily="2" charset="2"/>
              </a:rPr>
              <a:t>　主要な待機指標情報はイベントヘルプで提供します。　これにより、指標の意味はもとより、改善するべきポイント、関連指標などが把握できます。</a:t>
            </a:r>
          </a:p>
        </p:txBody>
      </p:sp>
      <p:sp>
        <p:nvSpPr>
          <p:cNvPr id="64516"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参考</a:t>
            </a:r>
            <a:r>
              <a:rPr lang="ja-JP" altLang="en-US" sz="1600">
                <a:latin typeface="Impact" pitchFamily="34" charset="0"/>
                <a:ea typeface="HGP創英角ｺﾞｼｯｸUB" pitchFamily="50" charset="-128"/>
              </a:rPr>
              <a:t>：主要指標のイベントヘルプ</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3"/>
          <p:cNvSpPr>
            <a:spLocks noChangeArrowheads="1"/>
          </p:cNvSpPr>
          <p:nvPr/>
        </p:nvSpPr>
        <p:spPr bwMode="auto">
          <a:xfrm>
            <a:off x="715963" y="2143125"/>
            <a:ext cx="1871662" cy="3856038"/>
          </a:xfrm>
          <a:prstGeom prst="roundRect">
            <a:avLst>
              <a:gd name="adj" fmla="val 16667"/>
            </a:avLst>
          </a:prstGeom>
          <a:solidFill>
            <a:srgbClr val="FFFF99"/>
          </a:solidFill>
          <a:ln w="9525">
            <a:solidFill>
              <a:schemeClr val="tx1"/>
            </a:solidFill>
            <a:round/>
            <a:headEnd/>
            <a:tailEnd/>
          </a:ln>
        </p:spPr>
        <p:txBody>
          <a:bodyPr wrap="none" anchor="ctr"/>
          <a:lstStyle/>
          <a:p>
            <a:pPr algn="ctr"/>
            <a:endParaRPr lang="ja-JP" altLang="en-US" sz="1200">
              <a:latin typeface="HGPｺﾞｼｯｸE" pitchFamily="50" charset="-128"/>
            </a:endParaRPr>
          </a:p>
        </p:txBody>
      </p:sp>
      <p:sp>
        <p:nvSpPr>
          <p:cNvPr id="65539" name="AutoShape 4"/>
          <p:cNvSpPr>
            <a:spLocks noChangeArrowheads="1"/>
          </p:cNvSpPr>
          <p:nvPr/>
        </p:nvSpPr>
        <p:spPr bwMode="auto">
          <a:xfrm>
            <a:off x="2730500" y="2143125"/>
            <a:ext cx="1873250" cy="3856038"/>
          </a:xfrm>
          <a:prstGeom prst="roundRect">
            <a:avLst>
              <a:gd name="adj" fmla="val 16667"/>
            </a:avLst>
          </a:prstGeom>
          <a:solidFill>
            <a:srgbClr val="FFCC66"/>
          </a:solidFill>
          <a:ln w="9525">
            <a:solidFill>
              <a:schemeClr val="tx1"/>
            </a:solidFill>
            <a:round/>
            <a:headEnd/>
            <a:tailEnd/>
          </a:ln>
        </p:spPr>
        <p:txBody>
          <a:bodyPr wrap="none" anchor="ctr"/>
          <a:lstStyle/>
          <a:p>
            <a:pPr algn="ctr"/>
            <a:endParaRPr lang="ja-JP" altLang="en-US"/>
          </a:p>
        </p:txBody>
      </p:sp>
      <p:sp>
        <p:nvSpPr>
          <p:cNvPr id="65540" name="AutoShape 5"/>
          <p:cNvSpPr>
            <a:spLocks noChangeArrowheads="1"/>
          </p:cNvSpPr>
          <p:nvPr/>
        </p:nvSpPr>
        <p:spPr bwMode="auto">
          <a:xfrm>
            <a:off x="4819650" y="2143125"/>
            <a:ext cx="1871663" cy="3856038"/>
          </a:xfrm>
          <a:prstGeom prst="roundRect">
            <a:avLst>
              <a:gd name="adj" fmla="val 16667"/>
            </a:avLst>
          </a:prstGeom>
          <a:solidFill>
            <a:srgbClr val="FF9966"/>
          </a:solidFill>
          <a:ln w="9525">
            <a:solidFill>
              <a:schemeClr val="tx1"/>
            </a:solidFill>
            <a:round/>
            <a:headEnd/>
            <a:tailEnd/>
          </a:ln>
        </p:spPr>
        <p:txBody>
          <a:bodyPr wrap="none" anchor="ctr"/>
          <a:lstStyle/>
          <a:p>
            <a:pPr algn="ctr"/>
            <a:endParaRPr lang="ja-JP" altLang="en-US"/>
          </a:p>
        </p:txBody>
      </p:sp>
      <p:sp>
        <p:nvSpPr>
          <p:cNvPr id="65541" name="AutoShape 6"/>
          <p:cNvSpPr>
            <a:spLocks noChangeArrowheads="1"/>
          </p:cNvSpPr>
          <p:nvPr/>
        </p:nvSpPr>
        <p:spPr bwMode="auto">
          <a:xfrm>
            <a:off x="6835775" y="2143125"/>
            <a:ext cx="1873250" cy="3856038"/>
          </a:xfrm>
          <a:prstGeom prst="roundRect">
            <a:avLst>
              <a:gd name="adj" fmla="val 16667"/>
            </a:avLst>
          </a:prstGeom>
          <a:solidFill>
            <a:srgbClr val="FF7C80"/>
          </a:solidFill>
          <a:ln w="9525">
            <a:solidFill>
              <a:schemeClr val="tx1"/>
            </a:solidFill>
            <a:round/>
            <a:headEnd/>
            <a:tailEnd/>
          </a:ln>
        </p:spPr>
        <p:txBody>
          <a:bodyPr wrap="none" anchor="ctr"/>
          <a:lstStyle/>
          <a:p>
            <a:pPr algn="ctr"/>
            <a:endParaRPr lang="ja-JP" altLang="en-US"/>
          </a:p>
        </p:txBody>
      </p:sp>
      <p:sp>
        <p:nvSpPr>
          <p:cNvPr id="65542" name="Text Box 7"/>
          <p:cNvSpPr txBox="1">
            <a:spLocks noChangeArrowheads="1"/>
          </p:cNvSpPr>
          <p:nvPr/>
        </p:nvSpPr>
        <p:spPr bwMode="auto">
          <a:xfrm>
            <a:off x="1055688" y="2306638"/>
            <a:ext cx="1100137" cy="712787"/>
          </a:xfrm>
          <a:prstGeom prst="rect">
            <a:avLst/>
          </a:prstGeom>
          <a:noFill/>
          <a:ln w="9525">
            <a:noFill/>
            <a:miter lim="800000"/>
            <a:headEnd/>
            <a:tailEnd/>
          </a:ln>
        </p:spPr>
        <p:txBody>
          <a:bodyPr>
            <a:spAutoFit/>
          </a:bodyPr>
          <a:lstStyle/>
          <a:p>
            <a:pPr algn="ctr">
              <a:spcBef>
                <a:spcPct val="50000"/>
              </a:spcBef>
            </a:pPr>
            <a:r>
              <a:rPr lang="ja-JP" altLang="en-US" sz="2000" b="1">
                <a:latin typeface="HGPｺﾞｼｯｸE" pitchFamily="50" charset="-128"/>
              </a:rPr>
              <a:t>開発</a:t>
            </a:r>
          </a:p>
          <a:p>
            <a:pPr algn="ctr">
              <a:lnSpc>
                <a:spcPct val="50000"/>
              </a:lnSpc>
              <a:spcBef>
                <a:spcPct val="50000"/>
              </a:spcBef>
            </a:pPr>
            <a:endParaRPr lang="ja-JP" altLang="en-US" sz="2000" b="1">
              <a:latin typeface="HGPｺﾞｼｯｸE" pitchFamily="50" charset="-128"/>
            </a:endParaRPr>
          </a:p>
        </p:txBody>
      </p:sp>
      <p:sp>
        <p:nvSpPr>
          <p:cNvPr id="65543" name="Text Box 8"/>
          <p:cNvSpPr txBox="1">
            <a:spLocks noChangeArrowheads="1"/>
          </p:cNvSpPr>
          <p:nvPr/>
        </p:nvSpPr>
        <p:spPr bwMode="auto">
          <a:xfrm>
            <a:off x="3128963" y="2306638"/>
            <a:ext cx="1096962" cy="396875"/>
          </a:xfrm>
          <a:prstGeom prst="rect">
            <a:avLst/>
          </a:prstGeom>
          <a:noFill/>
          <a:ln w="9525">
            <a:noFill/>
            <a:miter lim="800000"/>
            <a:headEnd/>
            <a:tailEnd/>
          </a:ln>
        </p:spPr>
        <p:txBody>
          <a:bodyPr>
            <a:spAutoFit/>
          </a:bodyPr>
          <a:lstStyle/>
          <a:p>
            <a:pPr algn="ctr">
              <a:spcBef>
                <a:spcPct val="50000"/>
              </a:spcBef>
            </a:pPr>
            <a:r>
              <a:rPr lang="ja-JP" altLang="en-US" sz="2000" b="1">
                <a:latin typeface="HGPｺﾞｼｯｸE" pitchFamily="50" charset="-128"/>
              </a:rPr>
              <a:t>テスト</a:t>
            </a:r>
          </a:p>
        </p:txBody>
      </p:sp>
      <p:sp>
        <p:nvSpPr>
          <p:cNvPr id="65544" name="Text Box 9"/>
          <p:cNvSpPr txBox="1">
            <a:spLocks noChangeArrowheads="1"/>
          </p:cNvSpPr>
          <p:nvPr/>
        </p:nvSpPr>
        <p:spPr bwMode="auto">
          <a:xfrm>
            <a:off x="5164138" y="2306638"/>
            <a:ext cx="1095375" cy="396875"/>
          </a:xfrm>
          <a:prstGeom prst="rect">
            <a:avLst/>
          </a:prstGeom>
          <a:noFill/>
          <a:ln w="9525">
            <a:noFill/>
            <a:miter lim="800000"/>
            <a:headEnd/>
            <a:tailEnd/>
          </a:ln>
        </p:spPr>
        <p:txBody>
          <a:bodyPr>
            <a:spAutoFit/>
          </a:bodyPr>
          <a:lstStyle/>
          <a:p>
            <a:pPr algn="ctr">
              <a:spcBef>
                <a:spcPct val="50000"/>
              </a:spcBef>
            </a:pPr>
            <a:r>
              <a:rPr lang="ja-JP" altLang="en-US" sz="2000" b="1">
                <a:latin typeface="HGPｺﾞｼｯｸE" pitchFamily="50" charset="-128"/>
              </a:rPr>
              <a:t>運用</a:t>
            </a:r>
          </a:p>
        </p:txBody>
      </p:sp>
      <p:sp>
        <p:nvSpPr>
          <p:cNvPr id="65545" name="Text Box 10"/>
          <p:cNvSpPr txBox="1">
            <a:spLocks noChangeArrowheads="1"/>
          </p:cNvSpPr>
          <p:nvPr/>
        </p:nvSpPr>
        <p:spPr bwMode="auto">
          <a:xfrm>
            <a:off x="7196138" y="2306638"/>
            <a:ext cx="1092200" cy="396875"/>
          </a:xfrm>
          <a:prstGeom prst="rect">
            <a:avLst/>
          </a:prstGeom>
          <a:noFill/>
          <a:ln w="9525">
            <a:noFill/>
            <a:miter lim="800000"/>
            <a:headEnd/>
            <a:tailEnd/>
          </a:ln>
        </p:spPr>
        <p:txBody>
          <a:bodyPr>
            <a:spAutoFit/>
          </a:bodyPr>
          <a:lstStyle/>
          <a:p>
            <a:pPr algn="ctr">
              <a:spcBef>
                <a:spcPct val="50000"/>
              </a:spcBef>
            </a:pPr>
            <a:r>
              <a:rPr lang="ja-JP" altLang="en-US" sz="2000" b="1">
                <a:latin typeface="HGPｺﾞｼｯｸE" pitchFamily="50" charset="-128"/>
              </a:rPr>
              <a:t>分析</a:t>
            </a:r>
          </a:p>
        </p:txBody>
      </p:sp>
      <p:sp>
        <p:nvSpPr>
          <p:cNvPr id="65546" name="Text Box 15"/>
          <p:cNvSpPr txBox="1">
            <a:spLocks noChangeArrowheads="1"/>
          </p:cNvSpPr>
          <p:nvPr/>
        </p:nvSpPr>
        <p:spPr bwMode="auto">
          <a:xfrm>
            <a:off x="395288" y="836613"/>
            <a:ext cx="8353425" cy="1196975"/>
          </a:xfrm>
          <a:prstGeom prst="rect">
            <a:avLst/>
          </a:prstGeom>
          <a:noFill/>
          <a:ln w="12700" algn="ctr">
            <a:noFill/>
            <a:miter lim="800000"/>
            <a:headEnd/>
            <a:tailEnd/>
          </a:ln>
          <a:effectLst>
            <a:prstShdw prst="shdw17" dist="17961" dir="2700000">
              <a:srgbClr val="94958E"/>
            </a:prstShdw>
          </a:effectLst>
        </p:spPr>
        <p:txBody>
          <a:bodyPr lIns="90000" tIns="46800" rIns="90000" bIns="46800">
            <a:spAutoFit/>
          </a:bodyPr>
          <a:lstStyle/>
          <a:p>
            <a:pPr>
              <a:lnSpc>
                <a:spcPts val="2200"/>
              </a:lnSpc>
            </a:pPr>
            <a:r>
              <a:rPr lang="en-US" altLang="ja-JP" sz="1600" b="1"/>
              <a:t>MaxGauge</a:t>
            </a:r>
            <a:r>
              <a:rPr lang="ja-JP" altLang="en-US" sz="1600" b="1"/>
              <a:t>は、</a:t>
            </a:r>
            <a:r>
              <a:rPr lang="en-US" altLang="ja-JP" sz="1600" b="1"/>
              <a:t>Oracle</a:t>
            </a:r>
            <a:r>
              <a:rPr lang="ja-JP" altLang="en-US" sz="1600" b="1"/>
              <a:t>データベース稼動情報の「見える化」ツールとして、</a:t>
            </a:r>
            <a:r>
              <a:rPr lang="en-US" altLang="ja-JP" sz="1600" b="1"/>
              <a:t>Oracle</a:t>
            </a:r>
            <a:r>
              <a:rPr lang="ja-JP" altLang="en-US" sz="1600" b="1"/>
              <a:t>を利用する全工程での活用を推進しています。これまで確認・検証・解析のために個々で行われていた</a:t>
            </a:r>
            <a:r>
              <a:rPr lang="en-US" altLang="ja-JP" sz="1600" b="1"/>
              <a:t>SQL*Plus</a:t>
            </a:r>
            <a:r>
              <a:rPr lang="ja-JP" altLang="en-US" sz="1600" b="1"/>
              <a:t>や</a:t>
            </a:r>
            <a:r>
              <a:rPr lang="en-US" altLang="ja-JP" sz="1600" b="1"/>
              <a:t>STATSPACK</a:t>
            </a:r>
            <a:r>
              <a:rPr lang="ja-JP" altLang="en-US" sz="1600" b="1"/>
              <a:t>などでの情報収集作業が自動で行われ、さらに詳細なあらゆる情報を現場エンジニアから管理者まで共有し利用することが出来ます。</a:t>
            </a:r>
          </a:p>
        </p:txBody>
      </p:sp>
      <p:sp>
        <p:nvSpPr>
          <p:cNvPr id="65547" name="Rectangle 20"/>
          <p:cNvSpPr>
            <a:spLocks noChangeArrowheads="1"/>
          </p:cNvSpPr>
          <p:nvPr/>
        </p:nvSpPr>
        <p:spPr bwMode="auto">
          <a:xfrm>
            <a:off x="990600" y="2928938"/>
            <a:ext cx="7469188" cy="727075"/>
          </a:xfrm>
          <a:prstGeom prst="rect">
            <a:avLst/>
          </a:prstGeom>
          <a:gradFill rotWithShape="0">
            <a:gsLst>
              <a:gs pos="0">
                <a:srgbClr val="FFD5D5"/>
              </a:gs>
              <a:gs pos="50000">
                <a:srgbClr val="FFFDFD"/>
              </a:gs>
              <a:gs pos="100000">
                <a:srgbClr val="FFD5D5"/>
              </a:gs>
            </a:gsLst>
            <a:lin ang="0" scaled="1"/>
          </a:gradFill>
          <a:ln w="9525">
            <a:noFill/>
            <a:miter lim="800000"/>
            <a:headEnd/>
            <a:tailEnd/>
          </a:ln>
          <a:effectLst>
            <a:prstShdw prst="shdw17" dist="17961" dir="2700000">
              <a:srgbClr val="998080"/>
            </a:prstShdw>
          </a:effectLst>
        </p:spPr>
        <p:txBody>
          <a:bodyPr lIns="92075" tIns="0" rIns="92075" bIns="0" anchor="ctr"/>
          <a:lstStyle/>
          <a:p>
            <a:pPr algn="ctr">
              <a:spcBef>
                <a:spcPct val="20000"/>
              </a:spcBef>
            </a:pPr>
            <a:endParaRPr lang="ja-JP" altLang="en-US" sz="1200" b="1" i="1">
              <a:latin typeface="휴먼새내기체"/>
              <a:ea typeface="휴먼새내기체"/>
              <a:cs typeface="휴먼새내기체"/>
            </a:endParaRPr>
          </a:p>
        </p:txBody>
      </p:sp>
      <p:sp>
        <p:nvSpPr>
          <p:cNvPr id="65548" name="Rectangle 21"/>
          <p:cNvSpPr>
            <a:spLocks noChangeArrowheads="1"/>
          </p:cNvSpPr>
          <p:nvPr/>
        </p:nvSpPr>
        <p:spPr bwMode="auto">
          <a:xfrm>
            <a:off x="990600" y="3854450"/>
            <a:ext cx="2789238" cy="863600"/>
          </a:xfrm>
          <a:prstGeom prst="rect">
            <a:avLst/>
          </a:prstGeom>
          <a:solidFill>
            <a:schemeClr val="bg1"/>
          </a:solidFill>
          <a:ln w="28575">
            <a:solidFill>
              <a:srgbClr val="99CCFF"/>
            </a:solidFill>
            <a:miter lim="800000"/>
            <a:headEnd/>
            <a:tailEnd/>
          </a:ln>
          <a:effectLst>
            <a:prstShdw prst="shdw17" dist="17961" dir="2700000">
              <a:srgbClr val="5C7A99"/>
            </a:prstShdw>
          </a:effectLst>
        </p:spPr>
        <p:txBody>
          <a:bodyPr lIns="0" tIns="0" rIns="0" bIns="0" anchor="ctr"/>
          <a:lstStyle/>
          <a:p>
            <a:pPr marL="190500" indent="-190500" algn="ctr" defTabSz="282575" latinLnBrk="1">
              <a:lnSpc>
                <a:spcPct val="130000"/>
              </a:lnSpc>
              <a:buFont typeface="Wingdings" pitchFamily="2" charset="2"/>
              <a:buNone/>
            </a:pPr>
            <a:r>
              <a:rPr lang="en-US" altLang="ja-JP" sz="1400" b="1">
                <a:latin typeface="HGPｺﾞｼｯｸE" pitchFamily="50" charset="-128"/>
              </a:rPr>
              <a:t>SQL</a:t>
            </a:r>
            <a:r>
              <a:rPr lang="ja-JP" altLang="en-US" sz="1400" b="1">
                <a:latin typeface="HGPｺﾞｼｯｸE" pitchFamily="50" charset="-128"/>
              </a:rPr>
              <a:t>測定、非効率ロジックチェック、</a:t>
            </a:r>
            <a:br>
              <a:rPr lang="ja-JP" altLang="en-US" sz="1400" b="1">
                <a:latin typeface="HGPｺﾞｼｯｸE" pitchFamily="50" charset="-128"/>
              </a:rPr>
            </a:br>
            <a:r>
              <a:rPr lang="ja-JP" altLang="en-US" sz="1400" b="1">
                <a:latin typeface="HGPｺﾞｼｯｸE" pitchFamily="50" charset="-128"/>
              </a:rPr>
              <a:t>実行計画確認</a:t>
            </a:r>
          </a:p>
        </p:txBody>
      </p:sp>
      <p:pic>
        <p:nvPicPr>
          <p:cNvPr id="65549" name="Picture 22" descr="MaxGauge_logo"/>
          <p:cNvPicPr>
            <a:picLocks noChangeAspect="1" noChangeArrowheads="1"/>
          </p:cNvPicPr>
          <p:nvPr/>
        </p:nvPicPr>
        <p:blipFill>
          <a:blip r:embed="rId3" cstate="print"/>
          <a:srcRect/>
          <a:stretch>
            <a:fillRect/>
          </a:stretch>
        </p:blipFill>
        <p:spPr bwMode="auto">
          <a:xfrm>
            <a:off x="3563938" y="3001963"/>
            <a:ext cx="2087562" cy="571500"/>
          </a:xfrm>
          <a:prstGeom prst="rect">
            <a:avLst/>
          </a:prstGeom>
          <a:noFill/>
          <a:ln w="9525">
            <a:noFill/>
            <a:miter lim="800000"/>
            <a:headEnd/>
            <a:tailEnd/>
          </a:ln>
        </p:spPr>
      </p:pic>
      <p:sp>
        <p:nvSpPr>
          <p:cNvPr id="65550" name="Rectangle 23"/>
          <p:cNvSpPr>
            <a:spLocks noChangeArrowheads="1"/>
          </p:cNvSpPr>
          <p:nvPr/>
        </p:nvSpPr>
        <p:spPr bwMode="auto">
          <a:xfrm>
            <a:off x="4878388" y="3871913"/>
            <a:ext cx="2430462" cy="863600"/>
          </a:xfrm>
          <a:prstGeom prst="rect">
            <a:avLst/>
          </a:prstGeom>
          <a:solidFill>
            <a:schemeClr val="bg1"/>
          </a:solidFill>
          <a:ln w="28575">
            <a:solidFill>
              <a:srgbClr val="99CCFF"/>
            </a:solidFill>
            <a:miter lim="800000"/>
            <a:headEnd/>
            <a:tailEnd/>
          </a:ln>
          <a:effectLst>
            <a:prstShdw prst="shdw17" dist="17961" dir="2700000">
              <a:srgbClr val="5C7A99"/>
            </a:prstShdw>
          </a:effectLst>
        </p:spPr>
        <p:txBody>
          <a:bodyPr lIns="0" tIns="0" rIns="0" bIns="0" anchor="ctr"/>
          <a:lstStyle/>
          <a:p>
            <a:pPr marL="190500" indent="-190500" algn="ctr" defTabSz="282575" latinLnBrk="1">
              <a:lnSpc>
                <a:spcPct val="130000"/>
              </a:lnSpc>
              <a:buFont typeface="Wingdings" pitchFamily="2" charset="2"/>
              <a:buNone/>
            </a:pPr>
            <a:r>
              <a:rPr lang="ja-JP" altLang="en-US" sz="1400" b="1">
                <a:latin typeface="HGPｺﾞｼｯｸE" pitchFamily="50" charset="-128"/>
              </a:rPr>
              <a:t>予兆監視、チューニング、</a:t>
            </a:r>
            <a:br>
              <a:rPr lang="ja-JP" altLang="en-US" sz="1400" b="1">
                <a:latin typeface="HGPｺﾞｼｯｸE" pitchFamily="50" charset="-128"/>
              </a:rPr>
            </a:br>
            <a:r>
              <a:rPr lang="ja-JP" altLang="en-US" sz="1400" b="1">
                <a:latin typeface="HGPｺﾞｼｯｸE" pitchFamily="50" charset="-128"/>
              </a:rPr>
              <a:t>障害解析</a:t>
            </a:r>
          </a:p>
        </p:txBody>
      </p:sp>
      <p:sp>
        <p:nvSpPr>
          <p:cNvPr id="65551" name="Rectangle 24"/>
          <p:cNvSpPr>
            <a:spLocks noChangeArrowheads="1"/>
          </p:cNvSpPr>
          <p:nvPr/>
        </p:nvSpPr>
        <p:spPr bwMode="auto">
          <a:xfrm>
            <a:off x="1979613" y="4918075"/>
            <a:ext cx="2573337" cy="881063"/>
          </a:xfrm>
          <a:prstGeom prst="rect">
            <a:avLst/>
          </a:prstGeom>
          <a:solidFill>
            <a:schemeClr val="bg1"/>
          </a:solidFill>
          <a:ln w="28575">
            <a:solidFill>
              <a:srgbClr val="99CCFF"/>
            </a:solidFill>
            <a:miter lim="800000"/>
            <a:headEnd/>
            <a:tailEnd/>
          </a:ln>
          <a:effectLst>
            <a:prstShdw prst="shdw17" dist="17961" dir="2700000">
              <a:srgbClr val="5C7A99"/>
            </a:prstShdw>
          </a:effectLst>
        </p:spPr>
        <p:txBody>
          <a:bodyPr lIns="0" tIns="0" rIns="0" bIns="0" anchor="ctr"/>
          <a:lstStyle/>
          <a:p>
            <a:pPr marL="190500" indent="-190500" algn="ctr" defTabSz="282575" latinLnBrk="1">
              <a:lnSpc>
                <a:spcPct val="130000"/>
              </a:lnSpc>
              <a:buFont typeface="Wingdings" pitchFamily="2" charset="2"/>
              <a:buNone/>
            </a:pPr>
            <a:r>
              <a:rPr lang="ja-JP" altLang="en-US" sz="1400" b="1">
                <a:latin typeface="HGPｺﾞｼｯｸE" pitchFamily="50" charset="-128"/>
              </a:rPr>
              <a:t>性能確認、チューニング、</a:t>
            </a:r>
            <a:br>
              <a:rPr lang="ja-JP" altLang="en-US" sz="1400" b="1">
                <a:latin typeface="HGPｺﾞｼｯｸE" pitchFamily="50" charset="-128"/>
              </a:rPr>
            </a:br>
            <a:r>
              <a:rPr lang="ja-JP" altLang="en-US" sz="1400" b="1">
                <a:latin typeface="HGPｺﾞｼｯｸE" pitchFamily="50" charset="-128"/>
              </a:rPr>
              <a:t>検証結果レポート</a:t>
            </a:r>
          </a:p>
        </p:txBody>
      </p:sp>
      <p:sp>
        <p:nvSpPr>
          <p:cNvPr id="65552" name="Rectangle 25"/>
          <p:cNvSpPr>
            <a:spLocks noChangeArrowheads="1"/>
          </p:cNvSpPr>
          <p:nvPr/>
        </p:nvSpPr>
        <p:spPr bwMode="auto">
          <a:xfrm>
            <a:off x="5580063" y="4935538"/>
            <a:ext cx="2879725" cy="881062"/>
          </a:xfrm>
          <a:prstGeom prst="rect">
            <a:avLst/>
          </a:prstGeom>
          <a:solidFill>
            <a:schemeClr val="bg1"/>
          </a:solidFill>
          <a:ln w="28575">
            <a:solidFill>
              <a:srgbClr val="99CCFF"/>
            </a:solidFill>
            <a:miter lim="800000"/>
            <a:headEnd/>
            <a:tailEnd/>
          </a:ln>
          <a:effectLst>
            <a:prstShdw prst="shdw17" dist="17961" dir="2700000">
              <a:srgbClr val="5C7A99"/>
            </a:prstShdw>
          </a:effectLst>
        </p:spPr>
        <p:txBody>
          <a:bodyPr lIns="0" tIns="0" rIns="0" bIns="0" anchor="ctr"/>
          <a:lstStyle/>
          <a:p>
            <a:pPr marL="190500" indent="-190500" algn="ctr" defTabSz="282575" latinLnBrk="1">
              <a:lnSpc>
                <a:spcPct val="130000"/>
              </a:lnSpc>
              <a:buFont typeface="Wingdings" pitchFamily="2" charset="2"/>
              <a:buNone/>
            </a:pPr>
            <a:r>
              <a:rPr lang="ja-JP" altLang="en-US" sz="1400" b="1">
                <a:latin typeface="HGPｺﾞｼｯｸE" pitchFamily="50" charset="-128"/>
              </a:rPr>
              <a:t>運用レポート、</a:t>
            </a:r>
            <a:br>
              <a:rPr lang="ja-JP" altLang="en-US" sz="1400" b="1">
                <a:latin typeface="HGPｺﾞｼｯｸE" pitchFamily="50" charset="-128"/>
              </a:rPr>
            </a:br>
            <a:r>
              <a:rPr lang="ja-JP" altLang="en-US" sz="1400" b="1">
                <a:latin typeface="HGPｺﾞｼｯｸE" pitchFamily="50" charset="-128"/>
              </a:rPr>
              <a:t>キャパシティープランニング</a:t>
            </a:r>
          </a:p>
        </p:txBody>
      </p:sp>
      <p:sp>
        <p:nvSpPr>
          <p:cNvPr id="65553"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プロジェクトフェーズ全体での活用</a:t>
            </a:r>
            <a:endParaRPr lang="ja-JP" altLang="en-US" sz="1600">
              <a:latin typeface="Impact" pitchFamily="34" charset="0"/>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descr="space"/>
          <p:cNvPicPr>
            <a:picLocks noChangeAspect="1" noChangeArrowheads="1"/>
          </p:cNvPicPr>
          <p:nvPr/>
        </p:nvPicPr>
        <p:blipFill>
          <a:blip r:embed="rId2" cstate="print"/>
          <a:srcRect/>
          <a:stretch>
            <a:fillRect/>
          </a:stretch>
        </p:blipFill>
        <p:spPr bwMode="auto">
          <a:xfrm>
            <a:off x="3263900" y="244475"/>
            <a:ext cx="11113" cy="47625"/>
          </a:xfrm>
          <a:prstGeom prst="rect">
            <a:avLst/>
          </a:prstGeom>
          <a:noFill/>
          <a:ln w="9525">
            <a:noFill/>
            <a:miter lim="800000"/>
            <a:headEnd/>
            <a:tailEnd/>
          </a:ln>
        </p:spPr>
      </p:pic>
      <p:sp>
        <p:nvSpPr>
          <p:cNvPr id="66563" name="Text Box 78"/>
          <p:cNvSpPr txBox="1">
            <a:spLocks noChangeArrowheads="1"/>
          </p:cNvSpPr>
          <p:nvPr/>
        </p:nvSpPr>
        <p:spPr bwMode="auto">
          <a:xfrm>
            <a:off x="684213" y="908050"/>
            <a:ext cx="7775575" cy="825500"/>
          </a:xfrm>
          <a:prstGeom prst="rect">
            <a:avLst/>
          </a:prstGeom>
          <a:noFill/>
          <a:ln w="12700" algn="ctr">
            <a:noFill/>
            <a:miter lim="800000"/>
            <a:headEnd/>
            <a:tailEnd/>
          </a:ln>
          <a:effectLst>
            <a:prstShdw prst="shdw17" dist="17961" dir="2700000">
              <a:srgbClr val="94958E"/>
            </a:prstShdw>
          </a:effectLst>
        </p:spPr>
        <p:txBody>
          <a:bodyPr lIns="90000" tIns="46800" rIns="90000" bIns="46800">
            <a:spAutoFit/>
          </a:bodyPr>
          <a:lstStyle/>
          <a:p>
            <a:r>
              <a:rPr lang="ja-JP" altLang="en-US" sz="1600" b="1"/>
              <a:t>現在、多くのシステムで運用管理や統合監視は通常のことになっています。　これに</a:t>
            </a:r>
            <a:r>
              <a:rPr lang="en-US" altLang="ja-JP" sz="1600" b="1"/>
              <a:t>MaxGauge</a:t>
            </a:r>
            <a:r>
              <a:rPr lang="ja-JP" altLang="en-US" sz="1600" b="1"/>
              <a:t>を加えることにより、</a:t>
            </a:r>
            <a:r>
              <a:rPr lang="en-US" altLang="ja-JP" sz="1600" b="1"/>
              <a:t>『</a:t>
            </a:r>
            <a:r>
              <a:rPr lang="ja-JP" altLang="en-US" sz="1600" b="1"/>
              <a:t>性能監視</a:t>
            </a:r>
            <a:r>
              <a:rPr lang="en-US" altLang="ja-JP" sz="1600" b="1"/>
              <a:t>』</a:t>
            </a:r>
            <a:r>
              <a:rPr lang="ja-JP" altLang="en-US" sz="1600" b="1"/>
              <a:t>、</a:t>
            </a:r>
            <a:r>
              <a:rPr lang="en-US" altLang="ja-JP" sz="1600" b="1"/>
              <a:t>『</a:t>
            </a:r>
            <a:r>
              <a:rPr lang="ja-JP" altLang="en-US" sz="1600" b="1"/>
              <a:t>障害対策</a:t>
            </a:r>
            <a:r>
              <a:rPr lang="en-US" altLang="ja-JP" sz="1600" b="1"/>
              <a:t>』</a:t>
            </a:r>
            <a:r>
              <a:rPr lang="ja-JP" altLang="en-US" sz="1600" b="1"/>
              <a:t>という運用の質の向上を推進していくことができます。</a:t>
            </a:r>
          </a:p>
        </p:txBody>
      </p:sp>
      <p:grpSp>
        <p:nvGrpSpPr>
          <p:cNvPr id="66564" name="Group 50"/>
          <p:cNvGrpSpPr>
            <a:grpSpLocks/>
          </p:cNvGrpSpPr>
          <p:nvPr/>
        </p:nvGrpSpPr>
        <p:grpSpPr bwMode="auto">
          <a:xfrm>
            <a:off x="539750" y="2071688"/>
            <a:ext cx="1812925" cy="850900"/>
            <a:chOff x="478" y="605"/>
            <a:chExt cx="1631" cy="887"/>
          </a:xfrm>
        </p:grpSpPr>
        <p:sp>
          <p:nvSpPr>
            <p:cNvPr id="1023027" name="AutoShape 51"/>
            <p:cNvSpPr>
              <a:spLocks noChangeArrowheads="1"/>
            </p:cNvSpPr>
            <p:nvPr/>
          </p:nvSpPr>
          <p:spPr bwMode="auto">
            <a:xfrm>
              <a:off x="478" y="605"/>
              <a:ext cx="1631" cy="887"/>
            </a:xfrm>
            <a:prstGeom prst="roundRect">
              <a:avLst>
                <a:gd name="adj" fmla="val 16134"/>
              </a:avLst>
            </a:prstGeom>
            <a:gradFill rotWithShape="0">
              <a:gsLst>
                <a:gs pos="0">
                  <a:srgbClr val="96A0BA"/>
                </a:gs>
                <a:gs pos="50000">
                  <a:srgbClr val="96A0BA">
                    <a:gamma/>
                    <a:tint val="42353"/>
                    <a:invGamma/>
                  </a:srgbClr>
                </a:gs>
                <a:gs pos="100000">
                  <a:srgbClr val="96A0BA"/>
                </a:gs>
              </a:gsLst>
              <a:lin ang="0" scaled="1"/>
            </a:gradFill>
            <a:ln w="6350">
              <a:noFill/>
              <a:round/>
              <a:headEnd/>
              <a:tailEnd/>
            </a:ln>
            <a:effectLst/>
          </p:spPr>
          <p:txBody>
            <a:bodyPr anchor="ctr"/>
            <a:lstStyle/>
            <a:p>
              <a:pPr algn="ctr" fontAlgn="ctr">
                <a:lnSpc>
                  <a:spcPct val="125000"/>
                </a:lnSpc>
                <a:buFont typeface="Symbol" pitchFamily="18" charset="2"/>
                <a:buNone/>
                <a:defRPr/>
              </a:pPr>
              <a:endParaRPr lang="ja-JP" altLang="en-US" sz="3600" b="1" dirty="0">
                <a:effectLst>
                  <a:outerShdw blurRad="38100" dist="38100" dir="2700000" algn="tl">
                    <a:srgbClr val="FFFFFF"/>
                  </a:outerShdw>
                </a:effectLst>
                <a:latin typeface="Impact" pitchFamily="34" charset="0"/>
                <a:ea typeface="HGP創英角ｺﾞｼｯｸUB" pitchFamily="50" charset="-128"/>
              </a:endParaRPr>
            </a:p>
          </p:txBody>
        </p:sp>
        <p:sp>
          <p:nvSpPr>
            <p:cNvPr id="66581" name="AutoShape 52"/>
            <p:cNvSpPr>
              <a:spLocks noChangeArrowheads="1"/>
            </p:cNvSpPr>
            <p:nvPr/>
          </p:nvSpPr>
          <p:spPr bwMode="auto">
            <a:xfrm>
              <a:off x="521" y="647"/>
              <a:ext cx="1543" cy="804"/>
            </a:xfrm>
            <a:prstGeom prst="roundRect">
              <a:avLst>
                <a:gd name="adj" fmla="val 16134"/>
              </a:avLst>
            </a:prstGeom>
            <a:gradFill rotWithShape="0">
              <a:gsLst>
                <a:gs pos="0">
                  <a:srgbClr val="E8EAF0"/>
                </a:gs>
                <a:gs pos="50000">
                  <a:srgbClr val="FFFFFF"/>
                </a:gs>
                <a:gs pos="100000">
                  <a:srgbClr val="E8EAF0"/>
                </a:gs>
              </a:gsLst>
              <a:lin ang="0" scaled="1"/>
            </a:gradFill>
            <a:ln w="12700">
              <a:noFill/>
              <a:round/>
              <a:headEnd/>
              <a:tailEnd/>
            </a:ln>
            <a:effectLst>
              <a:prstShdw prst="shdw17" dist="17961" dir="13500000">
                <a:srgbClr val="8B8C90"/>
              </a:prstShdw>
            </a:effectLst>
          </p:spPr>
          <p:txBody>
            <a:bodyPr anchor="ctr"/>
            <a:lstStyle/>
            <a:p>
              <a:pPr algn="ctr">
                <a:lnSpc>
                  <a:spcPct val="150000"/>
                </a:lnSpc>
              </a:pPr>
              <a:r>
                <a:rPr lang="ja-JP" altLang="en-US">
                  <a:latin typeface="Impact" pitchFamily="34" charset="0"/>
                  <a:ea typeface="HGP創英角ｺﾞｼｯｸUB" pitchFamily="50" charset="-128"/>
                </a:rPr>
                <a:t>運用管理</a:t>
              </a:r>
            </a:p>
          </p:txBody>
        </p:sp>
      </p:grpSp>
      <p:grpSp>
        <p:nvGrpSpPr>
          <p:cNvPr id="66565" name="Group 53"/>
          <p:cNvGrpSpPr>
            <a:grpSpLocks/>
          </p:cNvGrpSpPr>
          <p:nvPr/>
        </p:nvGrpSpPr>
        <p:grpSpPr bwMode="auto">
          <a:xfrm>
            <a:off x="2411413" y="2071688"/>
            <a:ext cx="1816100" cy="850900"/>
            <a:chOff x="478" y="605"/>
            <a:chExt cx="1631" cy="887"/>
          </a:xfrm>
        </p:grpSpPr>
        <p:sp>
          <p:nvSpPr>
            <p:cNvPr id="1023030" name="AutoShape 54"/>
            <p:cNvSpPr>
              <a:spLocks noChangeArrowheads="1"/>
            </p:cNvSpPr>
            <p:nvPr/>
          </p:nvSpPr>
          <p:spPr bwMode="auto">
            <a:xfrm>
              <a:off x="478" y="605"/>
              <a:ext cx="1631" cy="887"/>
            </a:xfrm>
            <a:prstGeom prst="roundRect">
              <a:avLst>
                <a:gd name="adj" fmla="val 16134"/>
              </a:avLst>
            </a:prstGeom>
            <a:gradFill rotWithShape="0">
              <a:gsLst>
                <a:gs pos="0">
                  <a:srgbClr val="96A0BA"/>
                </a:gs>
                <a:gs pos="50000">
                  <a:srgbClr val="96A0BA">
                    <a:gamma/>
                    <a:tint val="42353"/>
                    <a:invGamma/>
                  </a:srgbClr>
                </a:gs>
                <a:gs pos="100000">
                  <a:srgbClr val="96A0BA"/>
                </a:gs>
              </a:gsLst>
              <a:lin ang="0" scaled="1"/>
            </a:gradFill>
            <a:ln w="6350">
              <a:noFill/>
              <a:round/>
              <a:headEnd/>
              <a:tailEnd/>
            </a:ln>
            <a:effectLst/>
          </p:spPr>
          <p:txBody>
            <a:bodyPr anchor="ctr"/>
            <a:lstStyle/>
            <a:p>
              <a:pPr algn="ctr" fontAlgn="ctr">
                <a:lnSpc>
                  <a:spcPct val="125000"/>
                </a:lnSpc>
                <a:buFont typeface="Symbol" pitchFamily="18" charset="2"/>
                <a:buNone/>
                <a:defRPr/>
              </a:pPr>
              <a:endParaRPr lang="ja-JP" altLang="en-US" b="1" dirty="0">
                <a:effectLst>
                  <a:outerShdw blurRad="38100" dist="38100" dir="2700000" algn="tl">
                    <a:srgbClr val="FFFFFF"/>
                  </a:outerShdw>
                </a:effectLst>
                <a:latin typeface="Impact" pitchFamily="34" charset="0"/>
                <a:ea typeface="HGP創英角ｺﾞｼｯｸUB" pitchFamily="50" charset="-128"/>
              </a:endParaRPr>
            </a:p>
          </p:txBody>
        </p:sp>
        <p:sp>
          <p:nvSpPr>
            <p:cNvPr id="66579" name="AutoShape 55"/>
            <p:cNvSpPr>
              <a:spLocks noChangeArrowheads="1"/>
            </p:cNvSpPr>
            <p:nvPr/>
          </p:nvSpPr>
          <p:spPr bwMode="auto">
            <a:xfrm>
              <a:off x="521" y="647"/>
              <a:ext cx="1543" cy="804"/>
            </a:xfrm>
            <a:prstGeom prst="roundRect">
              <a:avLst>
                <a:gd name="adj" fmla="val 16134"/>
              </a:avLst>
            </a:prstGeom>
            <a:gradFill rotWithShape="0">
              <a:gsLst>
                <a:gs pos="0">
                  <a:srgbClr val="E8EAF0"/>
                </a:gs>
                <a:gs pos="50000">
                  <a:srgbClr val="FFFFFF"/>
                </a:gs>
                <a:gs pos="100000">
                  <a:srgbClr val="E8EAF0"/>
                </a:gs>
              </a:gsLst>
              <a:lin ang="0" scaled="1"/>
            </a:gradFill>
            <a:ln w="12700">
              <a:noFill/>
              <a:round/>
              <a:headEnd/>
              <a:tailEnd/>
            </a:ln>
            <a:effectLst>
              <a:prstShdw prst="shdw17" dist="17961" dir="13500000">
                <a:srgbClr val="8B8C90"/>
              </a:prstShdw>
            </a:effectLst>
          </p:spPr>
          <p:txBody>
            <a:bodyPr anchor="ctr"/>
            <a:lstStyle/>
            <a:p>
              <a:pPr algn="ctr">
                <a:lnSpc>
                  <a:spcPct val="150000"/>
                </a:lnSpc>
              </a:pPr>
              <a:r>
                <a:rPr lang="ja-JP" altLang="en-US">
                  <a:latin typeface="Impact" pitchFamily="34" charset="0"/>
                  <a:ea typeface="HGP創英角ｺﾞｼｯｸUB" pitchFamily="50" charset="-128"/>
                </a:rPr>
                <a:t>統合監視</a:t>
              </a:r>
            </a:p>
          </p:txBody>
        </p:sp>
      </p:grpSp>
      <p:grpSp>
        <p:nvGrpSpPr>
          <p:cNvPr id="66566" name="Group 56"/>
          <p:cNvGrpSpPr>
            <a:grpSpLocks/>
          </p:cNvGrpSpPr>
          <p:nvPr/>
        </p:nvGrpSpPr>
        <p:grpSpPr bwMode="auto">
          <a:xfrm>
            <a:off x="5219700" y="2071688"/>
            <a:ext cx="1816100" cy="846137"/>
            <a:chOff x="478" y="605"/>
            <a:chExt cx="1631" cy="887"/>
          </a:xfrm>
        </p:grpSpPr>
        <p:sp>
          <p:nvSpPr>
            <p:cNvPr id="1023033" name="AutoShape 57"/>
            <p:cNvSpPr>
              <a:spLocks noChangeArrowheads="1"/>
            </p:cNvSpPr>
            <p:nvPr/>
          </p:nvSpPr>
          <p:spPr bwMode="auto">
            <a:xfrm>
              <a:off x="478" y="605"/>
              <a:ext cx="1631" cy="885"/>
            </a:xfrm>
            <a:prstGeom prst="roundRect">
              <a:avLst>
                <a:gd name="adj" fmla="val 16134"/>
              </a:avLst>
            </a:prstGeom>
            <a:gradFill rotWithShape="0">
              <a:gsLst>
                <a:gs pos="0">
                  <a:srgbClr val="96A0BA"/>
                </a:gs>
                <a:gs pos="50000">
                  <a:srgbClr val="96A0BA">
                    <a:gamma/>
                    <a:tint val="42353"/>
                    <a:invGamma/>
                  </a:srgbClr>
                </a:gs>
                <a:gs pos="100000">
                  <a:srgbClr val="96A0BA"/>
                </a:gs>
              </a:gsLst>
              <a:lin ang="0" scaled="1"/>
            </a:gradFill>
            <a:ln w="6350">
              <a:noFill/>
              <a:round/>
              <a:headEnd/>
              <a:tailEnd/>
            </a:ln>
            <a:effectLst/>
          </p:spPr>
          <p:txBody>
            <a:bodyPr anchor="ctr"/>
            <a:lstStyle/>
            <a:p>
              <a:pPr algn="ctr" fontAlgn="ctr">
                <a:lnSpc>
                  <a:spcPct val="125000"/>
                </a:lnSpc>
                <a:buFont typeface="Symbol" pitchFamily="18" charset="2"/>
                <a:buNone/>
                <a:defRPr/>
              </a:pPr>
              <a:endParaRPr lang="ja-JP" altLang="en-US" sz="3200" b="1" dirty="0">
                <a:effectLst>
                  <a:outerShdw blurRad="38100" dist="38100" dir="2700000" algn="tl">
                    <a:srgbClr val="FFFFFF"/>
                  </a:outerShdw>
                </a:effectLst>
                <a:latin typeface="Impact" pitchFamily="34" charset="0"/>
                <a:ea typeface="HGP創英角ｺﾞｼｯｸUB" pitchFamily="50" charset="-128"/>
              </a:endParaRPr>
            </a:p>
          </p:txBody>
        </p:sp>
        <p:sp>
          <p:nvSpPr>
            <p:cNvPr id="66577" name="AutoShape 58"/>
            <p:cNvSpPr>
              <a:spLocks noChangeArrowheads="1"/>
            </p:cNvSpPr>
            <p:nvPr/>
          </p:nvSpPr>
          <p:spPr bwMode="auto">
            <a:xfrm>
              <a:off x="521" y="647"/>
              <a:ext cx="1543" cy="804"/>
            </a:xfrm>
            <a:prstGeom prst="roundRect">
              <a:avLst>
                <a:gd name="adj" fmla="val 16134"/>
              </a:avLst>
            </a:prstGeom>
            <a:gradFill rotWithShape="0">
              <a:gsLst>
                <a:gs pos="0">
                  <a:srgbClr val="E8EAF0"/>
                </a:gs>
                <a:gs pos="50000">
                  <a:srgbClr val="FFFFFF"/>
                </a:gs>
                <a:gs pos="100000">
                  <a:srgbClr val="E8EAF0"/>
                </a:gs>
              </a:gsLst>
              <a:lin ang="0" scaled="1"/>
            </a:gradFill>
            <a:ln w="12700">
              <a:noFill/>
              <a:round/>
              <a:headEnd/>
              <a:tailEnd/>
            </a:ln>
            <a:effectLst>
              <a:prstShdw prst="shdw17" dist="17961" dir="13500000">
                <a:srgbClr val="8B8C90"/>
              </a:prstShdw>
            </a:effectLst>
          </p:spPr>
          <p:txBody>
            <a:bodyPr anchor="ctr"/>
            <a:lstStyle/>
            <a:p>
              <a:pPr algn="ctr">
                <a:lnSpc>
                  <a:spcPct val="150000"/>
                </a:lnSpc>
              </a:pPr>
              <a:r>
                <a:rPr lang="ja-JP" altLang="en-US">
                  <a:latin typeface="Impact" pitchFamily="34" charset="0"/>
                  <a:ea typeface="HGP創英角ｺﾞｼｯｸUB" pitchFamily="50" charset="-128"/>
                </a:rPr>
                <a:t>性能管理</a:t>
              </a:r>
            </a:p>
          </p:txBody>
        </p:sp>
      </p:grpSp>
      <p:grpSp>
        <p:nvGrpSpPr>
          <p:cNvPr id="66567" name="Group 59"/>
          <p:cNvGrpSpPr>
            <a:grpSpLocks/>
          </p:cNvGrpSpPr>
          <p:nvPr/>
        </p:nvGrpSpPr>
        <p:grpSpPr bwMode="auto">
          <a:xfrm>
            <a:off x="7092950" y="2071688"/>
            <a:ext cx="1816100" cy="847725"/>
            <a:chOff x="478" y="605"/>
            <a:chExt cx="1631" cy="887"/>
          </a:xfrm>
        </p:grpSpPr>
        <p:sp>
          <p:nvSpPr>
            <p:cNvPr id="1023036" name="AutoShape 60"/>
            <p:cNvSpPr>
              <a:spLocks noChangeArrowheads="1"/>
            </p:cNvSpPr>
            <p:nvPr/>
          </p:nvSpPr>
          <p:spPr bwMode="auto">
            <a:xfrm>
              <a:off x="478" y="605"/>
              <a:ext cx="1631" cy="887"/>
            </a:xfrm>
            <a:prstGeom prst="roundRect">
              <a:avLst>
                <a:gd name="adj" fmla="val 16134"/>
              </a:avLst>
            </a:prstGeom>
            <a:gradFill rotWithShape="0">
              <a:gsLst>
                <a:gs pos="0">
                  <a:srgbClr val="96A0BA"/>
                </a:gs>
                <a:gs pos="50000">
                  <a:srgbClr val="96A0BA">
                    <a:gamma/>
                    <a:tint val="42353"/>
                    <a:invGamma/>
                  </a:srgbClr>
                </a:gs>
                <a:gs pos="100000">
                  <a:srgbClr val="96A0BA"/>
                </a:gs>
              </a:gsLst>
              <a:lin ang="0" scaled="1"/>
            </a:gradFill>
            <a:ln w="6350">
              <a:noFill/>
              <a:round/>
              <a:headEnd/>
              <a:tailEnd/>
            </a:ln>
            <a:effectLst/>
          </p:spPr>
          <p:txBody>
            <a:bodyPr anchor="ctr"/>
            <a:lstStyle/>
            <a:p>
              <a:pPr algn="ctr" fontAlgn="ctr">
                <a:lnSpc>
                  <a:spcPct val="125000"/>
                </a:lnSpc>
                <a:buFont typeface="Symbol" pitchFamily="18" charset="2"/>
                <a:buNone/>
                <a:defRPr/>
              </a:pPr>
              <a:endParaRPr lang="ja-JP" altLang="en-US" sz="2400" b="1" dirty="0">
                <a:effectLst>
                  <a:outerShdw blurRad="38100" dist="38100" dir="2700000" algn="tl">
                    <a:srgbClr val="FFFFFF"/>
                  </a:outerShdw>
                </a:effectLst>
                <a:latin typeface="Impact" pitchFamily="34" charset="0"/>
                <a:ea typeface="HGP創英角ｺﾞｼｯｸUB" pitchFamily="50" charset="-128"/>
              </a:endParaRPr>
            </a:p>
          </p:txBody>
        </p:sp>
        <p:sp>
          <p:nvSpPr>
            <p:cNvPr id="66575" name="AutoShape 61"/>
            <p:cNvSpPr>
              <a:spLocks noChangeArrowheads="1"/>
            </p:cNvSpPr>
            <p:nvPr/>
          </p:nvSpPr>
          <p:spPr bwMode="auto">
            <a:xfrm>
              <a:off x="521" y="647"/>
              <a:ext cx="1543" cy="804"/>
            </a:xfrm>
            <a:prstGeom prst="roundRect">
              <a:avLst>
                <a:gd name="adj" fmla="val 16134"/>
              </a:avLst>
            </a:prstGeom>
            <a:gradFill rotWithShape="0">
              <a:gsLst>
                <a:gs pos="0">
                  <a:srgbClr val="E8EAF0"/>
                </a:gs>
                <a:gs pos="50000">
                  <a:srgbClr val="FFFFFF"/>
                </a:gs>
                <a:gs pos="100000">
                  <a:srgbClr val="E8EAF0"/>
                </a:gs>
              </a:gsLst>
              <a:lin ang="0" scaled="1"/>
            </a:gradFill>
            <a:ln w="12700">
              <a:noFill/>
              <a:round/>
              <a:headEnd/>
              <a:tailEnd/>
            </a:ln>
            <a:effectLst>
              <a:prstShdw prst="shdw17" dist="17961" dir="13500000">
                <a:srgbClr val="8B8C90"/>
              </a:prstShdw>
            </a:effectLst>
          </p:spPr>
          <p:txBody>
            <a:bodyPr anchor="ctr"/>
            <a:lstStyle/>
            <a:p>
              <a:pPr algn="ctr">
                <a:lnSpc>
                  <a:spcPct val="150000"/>
                </a:lnSpc>
              </a:pPr>
              <a:r>
                <a:rPr lang="ja-JP" altLang="en-US">
                  <a:latin typeface="Impact" pitchFamily="34" charset="0"/>
                  <a:ea typeface="HGP創英角ｺﾞｼｯｸUB" pitchFamily="50" charset="-128"/>
                </a:rPr>
                <a:t>障害対策</a:t>
              </a:r>
            </a:p>
          </p:txBody>
        </p:sp>
      </p:grpSp>
      <p:sp>
        <p:nvSpPr>
          <p:cNvPr id="1023050" name="AutoShape 74"/>
          <p:cNvSpPr>
            <a:spLocks noChangeArrowheads="1"/>
          </p:cNvSpPr>
          <p:nvPr/>
        </p:nvSpPr>
        <p:spPr bwMode="auto">
          <a:xfrm>
            <a:off x="539750" y="3008313"/>
            <a:ext cx="3600450" cy="2806700"/>
          </a:xfrm>
          <a:prstGeom prst="can">
            <a:avLst>
              <a:gd name="adj" fmla="val 5375"/>
            </a:avLst>
          </a:prstGeom>
          <a:gradFill rotWithShape="1">
            <a:gsLst>
              <a:gs pos="0">
                <a:schemeClr val="hlink"/>
              </a:gs>
              <a:gs pos="100000">
                <a:schemeClr val="hlink">
                  <a:gamma/>
                  <a:tint val="0"/>
                  <a:invGamma/>
                </a:schemeClr>
              </a:gs>
            </a:gsLst>
            <a:lin ang="5400000" scaled="1"/>
          </a:gradFill>
          <a:ln w="12700">
            <a:solidFill>
              <a:schemeClr val="hlink"/>
            </a:solidFill>
            <a:round/>
            <a:headEnd/>
            <a:tailEnd/>
          </a:ln>
          <a:effectLst>
            <a:prstShdw prst="shdw17" dist="17961" dir="2700000">
              <a:srgbClr val="000000"/>
            </a:prstShdw>
          </a:effectLst>
        </p:spPr>
        <p:txBody>
          <a:bodyPr lIns="90000" tIns="46800" rIns="90000" bIns="46800" anchor="ctr"/>
          <a:lstStyle/>
          <a:p>
            <a:pPr algn="ctr">
              <a:defRPr/>
            </a:pPr>
            <a:r>
              <a:rPr lang="ja-JP" altLang="en-US" dirty="0">
                <a:latin typeface="Impact" pitchFamily="34" charset="0"/>
                <a:ea typeface="HGP創英角ｺﾞｼｯｸUB" pitchFamily="50" charset="-128"/>
              </a:rPr>
              <a:t>統合監視</a:t>
            </a:r>
          </a:p>
          <a:p>
            <a:pPr algn="ctr">
              <a:defRPr/>
            </a:pPr>
            <a:r>
              <a:rPr lang="en-US" altLang="ja-JP" dirty="0">
                <a:latin typeface="Impact" pitchFamily="34" charset="0"/>
                <a:ea typeface="HGP創英角ｺﾞｼｯｸUB" pitchFamily="50" charset="-128"/>
              </a:rPr>
              <a:t>Tivoli</a:t>
            </a:r>
          </a:p>
          <a:p>
            <a:pPr algn="ctr">
              <a:defRPr/>
            </a:pPr>
            <a:r>
              <a:rPr lang="en-US" altLang="ja-JP" dirty="0">
                <a:latin typeface="Impact" pitchFamily="34" charset="0"/>
                <a:ea typeface="HGP創英角ｺﾞｼｯｸUB" pitchFamily="50" charset="-128"/>
              </a:rPr>
              <a:t>JP1</a:t>
            </a:r>
          </a:p>
          <a:p>
            <a:pPr algn="ctr">
              <a:defRPr/>
            </a:pPr>
            <a:r>
              <a:rPr lang="en-US" altLang="ja-JP" dirty="0">
                <a:latin typeface="Impact" pitchFamily="34" charset="0"/>
                <a:ea typeface="HGP創英角ｺﾞｼｯｸUB" pitchFamily="50" charset="-128"/>
              </a:rPr>
              <a:t>Openview</a:t>
            </a:r>
          </a:p>
          <a:p>
            <a:pPr algn="ctr">
              <a:defRPr/>
            </a:pPr>
            <a:r>
              <a:rPr lang="en-US" altLang="ja-JP" dirty="0">
                <a:latin typeface="Impact" pitchFamily="34" charset="0"/>
                <a:ea typeface="HGP創英角ｺﾞｼｯｸUB" pitchFamily="50" charset="-128"/>
              </a:rPr>
              <a:t>Systemwaker</a:t>
            </a:r>
          </a:p>
          <a:p>
            <a:pPr algn="ctr">
              <a:defRPr/>
            </a:pPr>
            <a:endParaRPr lang="en-US" altLang="ja-JP" dirty="0">
              <a:latin typeface="Impact" pitchFamily="34" charset="0"/>
              <a:ea typeface="HGP創英角ｺﾞｼｯｸUB" pitchFamily="50" charset="-128"/>
            </a:endParaRPr>
          </a:p>
          <a:p>
            <a:pPr algn="ctr">
              <a:defRPr/>
            </a:pPr>
            <a:r>
              <a:rPr lang="ja-JP" altLang="en-US" dirty="0">
                <a:latin typeface="Impact" pitchFamily="34" charset="0"/>
                <a:ea typeface="HGP創英角ｺﾞｼｯｸUB" pitchFamily="50" charset="-128"/>
              </a:rPr>
              <a:t>専用管理・監視</a:t>
            </a:r>
          </a:p>
          <a:p>
            <a:pPr algn="ctr">
              <a:defRPr/>
            </a:pPr>
            <a:r>
              <a:rPr lang="en-US" altLang="ja-JP" dirty="0">
                <a:latin typeface="Impact" pitchFamily="34" charset="0"/>
                <a:ea typeface="HGP創英角ｺﾞｼｯｸUB" pitchFamily="50" charset="-128"/>
              </a:rPr>
              <a:t>OEM</a:t>
            </a:r>
          </a:p>
        </p:txBody>
      </p:sp>
      <p:sp>
        <p:nvSpPr>
          <p:cNvPr id="66569" name="AutoShape 29"/>
          <p:cNvSpPr>
            <a:spLocks noChangeArrowheads="1"/>
          </p:cNvSpPr>
          <p:nvPr/>
        </p:nvSpPr>
        <p:spPr bwMode="auto">
          <a:xfrm rot="10800000" flipH="1" flipV="1">
            <a:off x="4356100" y="2503488"/>
            <a:ext cx="792163" cy="2195512"/>
          </a:xfrm>
          <a:prstGeom prst="rightArrow">
            <a:avLst>
              <a:gd name="adj1" fmla="val 50000"/>
              <a:gd name="adj2" fmla="val 53046"/>
            </a:avLst>
          </a:prstGeom>
          <a:gradFill rotWithShape="0">
            <a:gsLst>
              <a:gs pos="0">
                <a:srgbClr val="FFCC99"/>
              </a:gs>
              <a:gs pos="100000">
                <a:srgbClr val="FFEBD7"/>
              </a:gs>
            </a:gsLst>
            <a:lin ang="0" scaled="1"/>
          </a:gradFill>
          <a:ln w="6350">
            <a:noFill/>
            <a:miter lim="800000"/>
            <a:headEnd/>
            <a:tailEnd/>
          </a:ln>
        </p:spPr>
        <p:txBody>
          <a:bodyPr wrap="none" rIns="198000" anchor="ctr"/>
          <a:lstStyle/>
          <a:p>
            <a:pPr algn="ctr"/>
            <a:endParaRPr lang="ja-JP" altLang="en-US"/>
          </a:p>
        </p:txBody>
      </p:sp>
      <p:sp>
        <p:nvSpPr>
          <p:cNvPr id="2" name="AutoShape 74"/>
          <p:cNvSpPr>
            <a:spLocks noChangeArrowheads="1"/>
          </p:cNvSpPr>
          <p:nvPr/>
        </p:nvSpPr>
        <p:spPr bwMode="auto">
          <a:xfrm>
            <a:off x="5292725" y="3008313"/>
            <a:ext cx="3600450" cy="2806700"/>
          </a:xfrm>
          <a:prstGeom prst="can">
            <a:avLst>
              <a:gd name="adj" fmla="val 5375"/>
            </a:avLst>
          </a:prstGeom>
          <a:gradFill rotWithShape="1">
            <a:gsLst>
              <a:gs pos="0">
                <a:schemeClr val="hlink"/>
              </a:gs>
              <a:gs pos="100000">
                <a:schemeClr val="hlink">
                  <a:gamma/>
                  <a:tint val="0"/>
                  <a:invGamma/>
                </a:schemeClr>
              </a:gs>
            </a:gsLst>
            <a:lin ang="5400000" scaled="1"/>
          </a:gradFill>
          <a:ln w="12700">
            <a:solidFill>
              <a:schemeClr val="hlink"/>
            </a:solidFill>
            <a:round/>
            <a:headEnd/>
            <a:tailEnd/>
          </a:ln>
          <a:effectLst>
            <a:prstShdw prst="shdw17" dist="17961" dir="2700000">
              <a:srgbClr val="000000"/>
            </a:prstShdw>
          </a:effectLst>
        </p:spPr>
        <p:txBody>
          <a:bodyPr lIns="90000" tIns="46800" rIns="90000" bIns="46800" anchor="ctr"/>
          <a:lstStyle/>
          <a:p>
            <a:pPr algn="ctr">
              <a:defRPr/>
            </a:pPr>
            <a:endParaRPr lang="ja-JP" altLang="en-US" dirty="0">
              <a:latin typeface="Arial" charset="0"/>
              <a:ea typeface="ＭＳ Ｐゴシック" charset="-128"/>
            </a:endParaRPr>
          </a:p>
        </p:txBody>
      </p:sp>
      <p:pic>
        <p:nvPicPr>
          <p:cNvPr id="66571" name="Picture 70" descr="MaxGauge_logo"/>
          <p:cNvPicPr>
            <a:picLocks noChangeAspect="1" noChangeArrowheads="1"/>
          </p:cNvPicPr>
          <p:nvPr/>
        </p:nvPicPr>
        <p:blipFill>
          <a:blip r:embed="rId3" cstate="print"/>
          <a:srcRect/>
          <a:stretch>
            <a:fillRect/>
          </a:stretch>
        </p:blipFill>
        <p:spPr bwMode="auto">
          <a:xfrm>
            <a:off x="5867400" y="4016375"/>
            <a:ext cx="2449513" cy="674688"/>
          </a:xfrm>
          <a:prstGeom prst="rect">
            <a:avLst/>
          </a:prstGeom>
          <a:noFill/>
          <a:ln w="9525">
            <a:noFill/>
            <a:miter lim="800000"/>
            <a:headEnd/>
            <a:tailEnd/>
          </a:ln>
        </p:spPr>
      </p:pic>
      <p:sp>
        <p:nvSpPr>
          <p:cNvPr id="66572" name="Text Box 31"/>
          <p:cNvSpPr txBox="1">
            <a:spLocks noChangeArrowheads="1"/>
          </p:cNvSpPr>
          <p:nvPr/>
        </p:nvSpPr>
        <p:spPr bwMode="auto">
          <a:xfrm>
            <a:off x="4346575" y="3281363"/>
            <a:ext cx="765175" cy="525462"/>
          </a:xfrm>
          <a:prstGeom prst="rect">
            <a:avLst/>
          </a:prstGeom>
          <a:noFill/>
          <a:ln w="12700" algn="ctr">
            <a:noFill/>
            <a:miter lim="800000"/>
            <a:headEnd/>
            <a:tailEnd/>
          </a:ln>
          <a:effectLst>
            <a:prstShdw prst="shdw17" dist="17961" dir="2700000">
              <a:srgbClr val="94958E"/>
            </a:prstShdw>
          </a:effectLst>
        </p:spPr>
        <p:txBody>
          <a:bodyPr wrap="none" lIns="90000" tIns="46800" rIns="90000" bIns="46800">
            <a:spAutoFit/>
          </a:bodyPr>
          <a:lstStyle/>
          <a:p>
            <a:pPr algn="ctr"/>
            <a:r>
              <a:rPr lang="ja-JP" altLang="en-US" sz="2800" b="1"/>
              <a:t>＋</a:t>
            </a:r>
            <a:r>
              <a:rPr lang="en-US" altLang="ja-JP" sz="2800" b="1"/>
              <a:t>α</a:t>
            </a:r>
          </a:p>
        </p:txBody>
      </p:sp>
      <p:sp>
        <p:nvSpPr>
          <p:cNvPr id="66573"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稼動情報の提供による運用意識の拡張</a:t>
            </a:r>
            <a:endParaRPr lang="ja-JP" altLang="en-US" sz="1600">
              <a:latin typeface="Impact" pitchFamily="34" charset="0"/>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2"/>
          <p:cNvGrpSpPr>
            <a:grpSpLocks/>
          </p:cNvGrpSpPr>
          <p:nvPr/>
        </p:nvGrpSpPr>
        <p:grpSpPr bwMode="auto">
          <a:xfrm>
            <a:off x="539750" y="1428750"/>
            <a:ext cx="4105275" cy="4689475"/>
            <a:chOff x="294" y="1570"/>
            <a:chExt cx="5353" cy="2404"/>
          </a:xfrm>
        </p:grpSpPr>
        <p:sp>
          <p:nvSpPr>
            <p:cNvPr id="238595" name="AutoShape 3"/>
            <p:cNvSpPr>
              <a:spLocks noChangeArrowheads="1"/>
            </p:cNvSpPr>
            <p:nvPr/>
          </p:nvSpPr>
          <p:spPr bwMode="auto">
            <a:xfrm>
              <a:off x="294" y="1790"/>
              <a:ext cx="5353" cy="2184"/>
            </a:xfrm>
            <a:prstGeom prst="bevel">
              <a:avLst>
                <a:gd name="adj" fmla="val 1810"/>
              </a:avLst>
            </a:prstGeom>
            <a:gradFill rotWithShape="0">
              <a:gsLst>
                <a:gs pos="0">
                  <a:schemeClr val="hlink">
                    <a:gamma/>
                    <a:tint val="0"/>
                    <a:invGamma/>
                  </a:schemeClr>
                </a:gs>
                <a:gs pos="100000">
                  <a:schemeClr val="hlink"/>
                </a:gs>
              </a:gsLst>
              <a:lin ang="5400000" scaled="1"/>
            </a:gradFill>
            <a:ln w="6350">
              <a:noFill/>
              <a:miter lim="800000"/>
              <a:headEnd/>
              <a:tailEnd/>
            </a:ln>
            <a:effectLst/>
          </p:spPr>
          <p:txBody>
            <a:bodyPr anchor="ctr"/>
            <a:lstStyle/>
            <a:p>
              <a:pPr fontAlgn="ctr">
                <a:lnSpc>
                  <a:spcPct val="125000"/>
                </a:lnSpc>
                <a:buFont typeface="Symbol" pitchFamily="18" charset="2"/>
                <a:buNone/>
                <a:defRPr/>
              </a:pPr>
              <a:r>
                <a:rPr lang="ko-KR" altLang="en-US" sz="1000">
                  <a:latin typeface="GulimChe" pitchFamily="49" charset="-127"/>
                  <a:ea typeface="GulimChe" pitchFamily="49" charset="-127"/>
                </a:rPr>
                <a:t> </a:t>
              </a:r>
            </a:p>
          </p:txBody>
        </p:sp>
        <p:pic>
          <p:nvPicPr>
            <p:cNvPr id="67599" name="Picture 4" descr="버튼1"/>
            <p:cNvPicPr>
              <a:picLocks noChangeAspect="1" noChangeArrowheads="1"/>
            </p:cNvPicPr>
            <p:nvPr/>
          </p:nvPicPr>
          <p:blipFill>
            <a:blip r:embed="rId3" cstate="print"/>
            <a:srcRect/>
            <a:stretch>
              <a:fillRect/>
            </a:stretch>
          </p:blipFill>
          <p:spPr bwMode="auto">
            <a:xfrm>
              <a:off x="294" y="1570"/>
              <a:ext cx="5353" cy="201"/>
            </a:xfrm>
            <a:prstGeom prst="rect">
              <a:avLst/>
            </a:prstGeom>
            <a:noFill/>
            <a:ln w="9525">
              <a:noFill/>
              <a:miter lim="800000"/>
              <a:headEnd/>
              <a:tailEnd/>
            </a:ln>
          </p:spPr>
        </p:pic>
        <p:sp>
          <p:nvSpPr>
            <p:cNvPr id="67600" name="AutoShape 5"/>
            <p:cNvSpPr>
              <a:spLocks noChangeArrowheads="1"/>
            </p:cNvSpPr>
            <p:nvPr/>
          </p:nvSpPr>
          <p:spPr bwMode="auto">
            <a:xfrm>
              <a:off x="294" y="1570"/>
              <a:ext cx="5353" cy="192"/>
            </a:xfrm>
            <a:prstGeom prst="bevel">
              <a:avLst>
                <a:gd name="adj" fmla="val 8000"/>
              </a:avLst>
            </a:prstGeom>
            <a:noFill/>
            <a:ln w="9525">
              <a:noFill/>
              <a:miter lim="800000"/>
              <a:headEnd/>
              <a:tailEnd/>
            </a:ln>
          </p:spPr>
          <p:txBody>
            <a:bodyPr wrap="none" anchor="ctr"/>
            <a:lstStyle/>
            <a:p>
              <a:pPr fontAlgn="ctr">
                <a:lnSpc>
                  <a:spcPct val="105000"/>
                </a:lnSpc>
                <a:buFont typeface="Symbol" pitchFamily="18" charset="2"/>
                <a:buNone/>
              </a:pPr>
              <a:endParaRPr lang="ja-JP" altLang="en-US" sz="1200" b="1">
                <a:latin typeface="GulimChe" pitchFamily="49" charset="-127"/>
                <a:ea typeface="GulimChe" pitchFamily="49" charset="-127"/>
              </a:endParaRPr>
            </a:p>
          </p:txBody>
        </p:sp>
        <p:sp>
          <p:nvSpPr>
            <p:cNvPr id="67601" name="Rectangle 6"/>
            <p:cNvSpPr>
              <a:spLocks noChangeArrowheads="1"/>
            </p:cNvSpPr>
            <p:nvPr/>
          </p:nvSpPr>
          <p:spPr bwMode="auto">
            <a:xfrm>
              <a:off x="340" y="1852"/>
              <a:ext cx="5216" cy="2032"/>
            </a:xfrm>
            <a:prstGeom prst="rect">
              <a:avLst/>
            </a:prstGeom>
            <a:solidFill>
              <a:schemeClr val="bg1"/>
            </a:solidFill>
            <a:ln w="9525">
              <a:solidFill>
                <a:srgbClr val="555292"/>
              </a:solidFill>
              <a:miter lim="800000"/>
              <a:headEnd/>
              <a:tailEnd/>
            </a:ln>
          </p:spPr>
          <p:txBody>
            <a:bodyPr wrap="none" anchor="ctr"/>
            <a:lstStyle/>
            <a:p>
              <a:endParaRPr lang="ja-JP" altLang="en-US"/>
            </a:p>
          </p:txBody>
        </p:sp>
      </p:grpSp>
      <p:grpSp>
        <p:nvGrpSpPr>
          <p:cNvPr id="67587" name="Group 7"/>
          <p:cNvGrpSpPr>
            <a:grpSpLocks/>
          </p:cNvGrpSpPr>
          <p:nvPr/>
        </p:nvGrpSpPr>
        <p:grpSpPr bwMode="auto">
          <a:xfrm>
            <a:off x="4716463" y="1428750"/>
            <a:ext cx="4105275" cy="4689475"/>
            <a:chOff x="294" y="1570"/>
            <a:chExt cx="5353" cy="2404"/>
          </a:xfrm>
        </p:grpSpPr>
        <p:sp>
          <p:nvSpPr>
            <p:cNvPr id="238600" name="AutoShape 8"/>
            <p:cNvSpPr>
              <a:spLocks noChangeArrowheads="1"/>
            </p:cNvSpPr>
            <p:nvPr/>
          </p:nvSpPr>
          <p:spPr bwMode="auto">
            <a:xfrm>
              <a:off x="294" y="1790"/>
              <a:ext cx="5353" cy="2184"/>
            </a:xfrm>
            <a:prstGeom prst="bevel">
              <a:avLst>
                <a:gd name="adj" fmla="val 1810"/>
              </a:avLst>
            </a:prstGeom>
            <a:gradFill rotWithShape="0">
              <a:gsLst>
                <a:gs pos="0">
                  <a:schemeClr val="hlink">
                    <a:gamma/>
                    <a:tint val="0"/>
                    <a:invGamma/>
                  </a:schemeClr>
                </a:gs>
                <a:gs pos="100000">
                  <a:schemeClr val="hlink"/>
                </a:gs>
              </a:gsLst>
              <a:lin ang="5400000" scaled="1"/>
            </a:gradFill>
            <a:ln w="6350">
              <a:noFill/>
              <a:miter lim="800000"/>
              <a:headEnd/>
              <a:tailEnd/>
            </a:ln>
            <a:effectLst/>
          </p:spPr>
          <p:txBody>
            <a:bodyPr anchor="ctr"/>
            <a:lstStyle/>
            <a:p>
              <a:pPr fontAlgn="ctr">
                <a:lnSpc>
                  <a:spcPct val="125000"/>
                </a:lnSpc>
                <a:buFont typeface="Symbol" pitchFamily="18" charset="2"/>
                <a:buNone/>
                <a:defRPr/>
              </a:pPr>
              <a:r>
                <a:rPr lang="ko-KR" altLang="en-US" sz="1000">
                  <a:latin typeface="GulimChe" pitchFamily="49" charset="-127"/>
                  <a:ea typeface="GulimChe" pitchFamily="49" charset="-127"/>
                </a:rPr>
                <a:t> </a:t>
              </a:r>
            </a:p>
          </p:txBody>
        </p:sp>
        <p:pic>
          <p:nvPicPr>
            <p:cNvPr id="67595" name="Picture 9" descr="버튼1"/>
            <p:cNvPicPr>
              <a:picLocks noChangeAspect="1" noChangeArrowheads="1"/>
            </p:cNvPicPr>
            <p:nvPr/>
          </p:nvPicPr>
          <p:blipFill>
            <a:blip r:embed="rId3" cstate="print"/>
            <a:srcRect/>
            <a:stretch>
              <a:fillRect/>
            </a:stretch>
          </p:blipFill>
          <p:spPr bwMode="auto">
            <a:xfrm>
              <a:off x="294" y="1570"/>
              <a:ext cx="5353" cy="201"/>
            </a:xfrm>
            <a:prstGeom prst="rect">
              <a:avLst/>
            </a:prstGeom>
            <a:noFill/>
            <a:ln w="9525">
              <a:noFill/>
              <a:miter lim="800000"/>
              <a:headEnd/>
              <a:tailEnd/>
            </a:ln>
          </p:spPr>
        </p:pic>
        <p:sp>
          <p:nvSpPr>
            <p:cNvPr id="67596" name="AutoShape 10"/>
            <p:cNvSpPr>
              <a:spLocks noChangeArrowheads="1"/>
            </p:cNvSpPr>
            <p:nvPr/>
          </p:nvSpPr>
          <p:spPr bwMode="auto">
            <a:xfrm>
              <a:off x="294" y="1570"/>
              <a:ext cx="5353" cy="192"/>
            </a:xfrm>
            <a:prstGeom prst="bevel">
              <a:avLst>
                <a:gd name="adj" fmla="val 8000"/>
              </a:avLst>
            </a:prstGeom>
            <a:noFill/>
            <a:ln w="9525">
              <a:noFill/>
              <a:miter lim="800000"/>
              <a:headEnd/>
              <a:tailEnd/>
            </a:ln>
          </p:spPr>
          <p:txBody>
            <a:bodyPr wrap="none" anchor="ctr"/>
            <a:lstStyle/>
            <a:p>
              <a:pPr fontAlgn="ctr">
                <a:lnSpc>
                  <a:spcPct val="105000"/>
                </a:lnSpc>
                <a:buFont typeface="Symbol" pitchFamily="18" charset="2"/>
                <a:buNone/>
              </a:pPr>
              <a:endParaRPr lang="ja-JP" altLang="en-US" sz="1200" b="1">
                <a:latin typeface="GulimChe" pitchFamily="49" charset="-127"/>
                <a:ea typeface="GulimChe" pitchFamily="49" charset="-127"/>
              </a:endParaRPr>
            </a:p>
          </p:txBody>
        </p:sp>
        <p:sp>
          <p:nvSpPr>
            <p:cNvPr id="67597" name="Rectangle 11"/>
            <p:cNvSpPr>
              <a:spLocks noChangeArrowheads="1"/>
            </p:cNvSpPr>
            <p:nvPr/>
          </p:nvSpPr>
          <p:spPr bwMode="auto">
            <a:xfrm>
              <a:off x="340" y="1852"/>
              <a:ext cx="5216" cy="2032"/>
            </a:xfrm>
            <a:prstGeom prst="rect">
              <a:avLst/>
            </a:prstGeom>
            <a:solidFill>
              <a:schemeClr val="bg1"/>
            </a:solidFill>
            <a:ln w="9525">
              <a:solidFill>
                <a:srgbClr val="555292"/>
              </a:solidFill>
              <a:miter lim="800000"/>
              <a:headEnd/>
              <a:tailEnd/>
            </a:ln>
          </p:spPr>
          <p:txBody>
            <a:bodyPr wrap="none" anchor="ctr"/>
            <a:lstStyle/>
            <a:p>
              <a:endParaRPr lang="ja-JP" altLang="en-US"/>
            </a:p>
          </p:txBody>
        </p:sp>
      </p:grpSp>
      <p:sp>
        <p:nvSpPr>
          <p:cNvPr id="67588" name="Text Box 4"/>
          <p:cNvSpPr txBox="1">
            <a:spLocks noChangeArrowheads="1"/>
          </p:cNvSpPr>
          <p:nvPr/>
        </p:nvSpPr>
        <p:spPr bwMode="auto">
          <a:xfrm>
            <a:off x="539750" y="1960563"/>
            <a:ext cx="3960813" cy="4033837"/>
          </a:xfrm>
          <a:prstGeom prst="rect">
            <a:avLst/>
          </a:prstGeom>
          <a:noFill/>
          <a:ln w="12700" algn="ctr">
            <a:noFill/>
            <a:miter lim="800000"/>
            <a:headEnd/>
            <a:tailEnd/>
          </a:ln>
        </p:spPr>
        <p:txBody>
          <a:bodyPr lIns="90000" tIns="46800" rIns="90000" bIns="46800">
            <a:spAutoFit/>
          </a:bodyPr>
          <a:lstStyle/>
          <a:p>
            <a:pPr marL="179388" indent="-179388">
              <a:buClr>
                <a:srgbClr val="FF9999"/>
              </a:buClr>
              <a:buFont typeface="Wingdings" pitchFamily="2" charset="2"/>
              <a:buChar char="n"/>
            </a:pPr>
            <a:r>
              <a:rPr lang="ja-JP" altLang="en-US" sz="1600" b="1"/>
              <a:t>トラブル原因調査工数が劇的に削減</a:t>
            </a:r>
          </a:p>
          <a:p>
            <a:pPr marL="539750" lvl="1" indent="-179388">
              <a:buClr>
                <a:srgbClr val="FF9999"/>
              </a:buClr>
              <a:buFont typeface="Wingdings" pitchFamily="2" charset="2"/>
              <a:buChar char="n"/>
            </a:pPr>
            <a:r>
              <a:rPr lang="ja-JP" altLang="en-US" sz="1600" b="1"/>
              <a:t>情報収集・分析工数は現在の</a:t>
            </a:r>
            <a:r>
              <a:rPr lang="en-US" altLang="ja-JP" sz="1600" b="1"/>
              <a:t>1/10</a:t>
            </a:r>
          </a:p>
          <a:p>
            <a:pPr marL="539750" lvl="1" indent="-179388">
              <a:buClr>
                <a:srgbClr val="FF9999"/>
              </a:buClr>
              <a:buFont typeface="Wingdings" pitchFamily="2" charset="2"/>
              <a:buChar char="n"/>
            </a:pPr>
            <a:r>
              <a:rPr lang="ja-JP" altLang="en-US" sz="1600" b="1"/>
              <a:t>「トラブル再現待ち」回数が激減　</a:t>
            </a:r>
            <a:r>
              <a:rPr lang="en-US" altLang="ja-JP" sz="1600" b="1"/>
              <a:t>1/10</a:t>
            </a:r>
          </a:p>
          <a:p>
            <a:pPr marL="179388" indent="-179388">
              <a:buClr>
                <a:srgbClr val="FF9999"/>
              </a:buClr>
              <a:buFont typeface="Wingdings" pitchFamily="2" charset="2"/>
              <a:buChar char="n"/>
            </a:pPr>
            <a:endParaRPr lang="ja-JP" altLang="en-US" sz="1600" b="1"/>
          </a:p>
          <a:p>
            <a:pPr marL="179388" indent="-179388">
              <a:buClr>
                <a:srgbClr val="FF9999"/>
              </a:buClr>
              <a:buFont typeface="Wingdings" pitchFamily="2" charset="2"/>
              <a:buChar char="n"/>
            </a:pPr>
            <a:r>
              <a:rPr lang="ja-JP" altLang="en-US" sz="1600" b="1"/>
              <a:t>表面化していないトラブルを発見</a:t>
            </a:r>
          </a:p>
          <a:p>
            <a:pPr marL="539750" lvl="1" indent="-179388">
              <a:buClr>
                <a:srgbClr val="FF9999"/>
              </a:buClr>
              <a:buFont typeface="Wingdings" pitchFamily="2" charset="2"/>
              <a:buChar char="n"/>
            </a:pPr>
            <a:r>
              <a:rPr lang="ja-JP" altLang="en-US" sz="1600" b="1"/>
              <a:t>非効率なロジックや長時間ロックなどを事前に発見</a:t>
            </a:r>
          </a:p>
          <a:p>
            <a:pPr marL="539750" lvl="1" indent="-179388">
              <a:buClr>
                <a:srgbClr val="FF9999"/>
              </a:buClr>
              <a:buFont typeface="Wingdings" pitchFamily="2" charset="2"/>
              <a:buChar char="n"/>
            </a:pPr>
            <a:r>
              <a:rPr lang="ja-JP" altLang="en-US" sz="1600" b="1"/>
              <a:t>トラブル発生前に予兆として発見・アラート</a:t>
            </a:r>
          </a:p>
          <a:p>
            <a:pPr marL="539750" lvl="1" indent="-179388">
              <a:buClr>
                <a:srgbClr val="FF9999"/>
              </a:buClr>
              <a:buFont typeface="Wingdings" pitchFamily="2" charset="2"/>
              <a:buChar char="n"/>
            </a:pPr>
            <a:endParaRPr lang="ja-JP" altLang="en-US" sz="1600" b="1"/>
          </a:p>
          <a:p>
            <a:pPr marL="179388" indent="-179388">
              <a:buClr>
                <a:srgbClr val="FF9999"/>
              </a:buClr>
              <a:buFont typeface="Wingdings" pitchFamily="2" charset="2"/>
              <a:buChar char="n"/>
            </a:pPr>
            <a:r>
              <a:rPr lang="ja-JP" altLang="en-US" sz="1600" b="1"/>
              <a:t>迅速な意思決定</a:t>
            </a:r>
          </a:p>
          <a:p>
            <a:pPr marL="539750" lvl="1" indent="-179388">
              <a:buClr>
                <a:srgbClr val="FF9999"/>
              </a:buClr>
              <a:buFont typeface="Wingdings" pitchFamily="2" charset="2"/>
              <a:buChar char="n"/>
            </a:pPr>
            <a:r>
              <a:rPr lang="ja-JP" altLang="en-US" sz="1600" b="1"/>
              <a:t>改善ポイントを即座に把握</a:t>
            </a:r>
          </a:p>
          <a:p>
            <a:pPr marL="539750" lvl="1" indent="-179388">
              <a:buClr>
                <a:srgbClr val="FF9999"/>
              </a:buClr>
              <a:buFont typeface="Wingdings" pitchFamily="2" charset="2"/>
              <a:buChar char="n"/>
            </a:pPr>
            <a:r>
              <a:rPr lang="ja-JP" altLang="en-US" sz="1600" b="1"/>
              <a:t>他への影響範囲が見える</a:t>
            </a:r>
          </a:p>
          <a:p>
            <a:pPr marL="539750" lvl="1" indent="-179388">
              <a:buClr>
                <a:srgbClr val="FF9999"/>
              </a:buClr>
              <a:buFont typeface="Wingdings" pitchFamily="2" charset="2"/>
              <a:buChar char="n"/>
            </a:pPr>
            <a:r>
              <a:rPr lang="ja-JP" altLang="en-US" sz="1600" b="1"/>
              <a:t>改善後の状況</a:t>
            </a:r>
            <a:r>
              <a:rPr lang="en-US" altLang="ja-JP" sz="1600" b="1"/>
              <a:t>Watch</a:t>
            </a:r>
            <a:r>
              <a:rPr lang="ja-JP" altLang="en-US" sz="1600" b="1"/>
              <a:t>も安心</a:t>
            </a:r>
          </a:p>
          <a:p>
            <a:pPr marL="539750" lvl="1" indent="-179388">
              <a:buClr>
                <a:srgbClr val="FF9999"/>
              </a:buClr>
              <a:buFont typeface="Wingdings" pitchFamily="2" charset="2"/>
              <a:buChar char="n"/>
            </a:pPr>
            <a:r>
              <a:rPr lang="ja-JP" altLang="en-US" sz="1600" b="1"/>
              <a:t>視覚化され客観的にみえるため、メンバーへの説明・説得も簡単</a:t>
            </a:r>
          </a:p>
        </p:txBody>
      </p:sp>
      <p:sp>
        <p:nvSpPr>
          <p:cNvPr id="67589" name="Text Box 4"/>
          <p:cNvSpPr txBox="1">
            <a:spLocks noChangeArrowheads="1"/>
          </p:cNvSpPr>
          <p:nvPr/>
        </p:nvSpPr>
        <p:spPr bwMode="auto">
          <a:xfrm>
            <a:off x="4716463" y="1928813"/>
            <a:ext cx="3960812" cy="3270250"/>
          </a:xfrm>
          <a:prstGeom prst="rect">
            <a:avLst/>
          </a:prstGeom>
          <a:noFill/>
          <a:ln w="12700" algn="ctr">
            <a:noFill/>
            <a:miter lim="800000"/>
            <a:headEnd/>
            <a:tailEnd/>
          </a:ln>
        </p:spPr>
        <p:txBody>
          <a:bodyPr lIns="90000" tIns="46800" rIns="90000" bIns="46800">
            <a:spAutoFit/>
          </a:bodyPr>
          <a:lstStyle/>
          <a:p>
            <a:pPr marL="179388" indent="-179388">
              <a:buClr>
                <a:srgbClr val="FF9999"/>
              </a:buClr>
              <a:buFont typeface="Wingdings" pitchFamily="2" charset="2"/>
              <a:buChar char="n"/>
            </a:pPr>
            <a:r>
              <a:rPr lang="ja-JP" altLang="en-US" sz="1600" b="1"/>
              <a:t>トラブルでお困りのとき</a:t>
            </a:r>
          </a:p>
          <a:p>
            <a:pPr marL="539750" lvl="1" indent="-179388">
              <a:buClr>
                <a:srgbClr val="FF9999"/>
              </a:buClr>
              <a:buFont typeface="Wingdings" pitchFamily="2" charset="2"/>
              <a:buChar char="n"/>
            </a:pPr>
            <a:r>
              <a:rPr lang="ja-JP" altLang="en-US" sz="1600" b="1"/>
              <a:t>トラブル発生時の状況を確実に把握</a:t>
            </a:r>
          </a:p>
          <a:p>
            <a:pPr marL="539750" lvl="1" indent="-179388">
              <a:buClr>
                <a:srgbClr val="FF9999"/>
              </a:buClr>
              <a:buFont typeface="Wingdings" pitchFamily="2" charset="2"/>
              <a:buChar char="n"/>
            </a:pPr>
            <a:r>
              <a:rPr lang="ja-JP" altLang="en-US" sz="1600" b="1"/>
              <a:t>調査コスト削減・機会損失の減少</a:t>
            </a:r>
          </a:p>
          <a:p>
            <a:pPr marL="179388" indent="-179388">
              <a:buClr>
                <a:srgbClr val="FF9999"/>
              </a:buClr>
              <a:buFont typeface="Wingdings" pitchFamily="2" charset="2"/>
              <a:buChar char="n"/>
            </a:pPr>
            <a:endParaRPr lang="ja-JP" altLang="en-US" sz="1600" b="1"/>
          </a:p>
          <a:p>
            <a:pPr marL="179388" indent="-179388">
              <a:buClr>
                <a:srgbClr val="FF9999"/>
              </a:buClr>
              <a:buFont typeface="Wingdings" pitchFamily="2" charset="2"/>
              <a:buChar char="n"/>
            </a:pPr>
            <a:r>
              <a:rPr lang="ja-JP" altLang="en-US" sz="1600" b="1"/>
              <a:t>開発プロジェクトにて</a:t>
            </a:r>
          </a:p>
          <a:p>
            <a:pPr marL="539750" lvl="1" indent="-179388">
              <a:buClr>
                <a:srgbClr val="FF9999"/>
              </a:buClr>
              <a:buFont typeface="Wingdings" pitchFamily="2" charset="2"/>
              <a:buChar char="n"/>
            </a:pPr>
            <a:r>
              <a:rPr lang="ja-JP" altLang="en-US" sz="1600" b="1"/>
              <a:t>情報収集・確認工数の削減</a:t>
            </a:r>
          </a:p>
          <a:p>
            <a:pPr marL="539750" lvl="1" indent="-179388">
              <a:buClr>
                <a:srgbClr val="FF9999"/>
              </a:buClr>
              <a:buFont typeface="Wingdings" pitchFamily="2" charset="2"/>
              <a:buChar char="n"/>
            </a:pPr>
            <a:r>
              <a:rPr lang="ja-JP" altLang="en-US" sz="1600" b="1"/>
              <a:t>負荷検証の分析工数が激減</a:t>
            </a:r>
          </a:p>
          <a:p>
            <a:pPr marL="539750" lvl="1" indent="-179388">
              <a:buClr>
                <a:srgbClr val="FF9999"/>
              </a:buClr>
              <a:buFont typeface="Wingdings" pitchFamily="2" charset="2"/>
              <a:buChar char="n"/>
            </a:pPr>
            <a:endParaRPr lang="ja-JP" altLang="en-US" sz="1600" b="1"/>
          </a:p>
          <a:p>
            <a:pPr marL="179388" indent="-179388">
              <a:buClr>
                <a:srgbClr val="FF9999"/>
              </a:buClr>
              <a:buFont typeface="Wingdings" pitchFamily="2" charset="2"/>
              <a:buChar char="n"/>
            </a:pPr>
            <a:r>
              <a:rPr lang="ja-JP" altLang="en-US" sz="1600" b="1"/>
              <a:t>定期的な診断</a:t>
            </a:r>
          </a:p>
          <a:p>
            <a:pPr marL="539750" lvl="1" indent="-179388">
              <a:buClr>
                <a:srgbClr val="FF9999"/>
              </a:buClr>
              <a:buFont typeface="Wingdings" pitchFamily="2" charset="2"/>
              <a:buChar char="n"/>
            </a:pPr>
            <a:r>
              <a:rPr lang="ja-JP" altLang="en-US" sz="1600" b="1"/>
              <a:t>定期的に状況を確認</a:t>
            </a:r>
          </a:p>
          <a:p>
            <a:pPr marL="539750" lvl="1" indent="-179388">
              <a:buClr>
                <a:srgbClr val="FF9999"/>
              </a:buClr>
              <a:buFont typeface="Wingdings" pitchFamily="2" charset="2"/>
              <a:buChar char="n"/>
            </a:pPr>
            <a:r>
              <a:rPr lang="ja-JP" altLang="en-US" sz="1600" b="1"/>
              <a:t>過去の記録との比較</a:t>
            </a:r>
          </a:p>
          <a:p>
            <a:pPr marL="539750" lvl="1" indent="-179388">
              <a:buClr>
                <a:srgbClr val="FF9999"/>
              </a:buClr>
              <a:buFont typeface="Wingdings" pitchFamily="2" charset="2"/>
              <a:buChar char="n"/>
            </a:pPr>
            <a:r>
              <a:rPr lang="ja-JP" altLang="en-US" sz="1600" b="1"/>
              <a:t>不穏な動きを事前に察知</a:t>
            </a:r>
          </a:p>
          <a:p>
            <a:pPr marL="539750" lvl="1" indent="-179388">
              <a:buClr>
                <a:srgbClr val="FF9999"/>
              </a:buClr>
              <a:buFont typeface="Wingdings" pitchFamily="2" charset="2"/>
              <a:buChar char="n"/>
            </a:pPr>
            <a:r>
              <a:rPr lang="ja-JP" altLang="en-US" sz="1600" b="1"/>
              <a:t>将来的な指針になる情報を提供</a:t>
            </a:r>
          </a:p>
        </p:txBody>
      </p:sp>
      <p:sp>
        <p:nvSpPr>
          <p:cNvPr id="67590" name="Text Box 15"/>
          <p:cNvSpPr txBox="1">
            <a:spLocks noChangeArrowheads="1"/>
          </p:cNvSpPr>
          <p:nvPr/>
        </p:nvSpPr>
        <p:spPr bwMode="auto">
          <a:xfrm>
            <a:off x="1252538" y="1428750"/>
            <a:ext cx="1009650" cy="341313"/>
          </a:xfrm>
          <a:prstGeom prst="rect">
            <a:avLst/>
          </a:prstGeom>
          <a:noFill/>
          <a:ln w="12700" algn="ctr">
            <a:noFill/>
            <a:miter lim="800000"/>
            <a:headEnd/>
            <a:tailEnd/>
          </a:ln>
          <a:effectLst>
            <a:prstShdw prst="shdw17" dist="17961" dir="2700000">
              <a:srgbClr val="94958E"/>
            </a:prstShdw>
          </a:effectLst>
        </p:spPr>
        <p:txBody>
          <a:bodyPr wrap="none" lIns="90000" tIns="46800" rIns="90000" bIns="46800">
            <a:spAutoFit/>
          </a:bodyPr>
          <a:lstStyle/>
          <a:p>
            <a:r>
              <a:rPr lang="ja-JP" altLang="en-US" sz="1600" b="1"/>
              <a:t>導入効果</a:t>
            </a:r>
          </a:p>
        </p:txBody>
      </p:sp>
      <p:sp>
        <p:nvSpPr>
          <p:cNvPr id="67591" name="Text Box 16"/>
          <p:cNvSpPr txBox="1">
            <a:spLocks noChangeArrowheads="1"/>
          </p:cNvSpPr>
          <p:nvPr/>
        </p:nvSpPr>
        <p:spPr bwMode="auto">
          <a:xfrm>
            <a:off x="5381625" y="1428750"/>
            <a:ext cx="1009650" cy="341313"/>
          </a:xfrm>
          <a:prstGeom prst="rect">
            <a:avLst/>
          </a:prstGeom>
          <a:noFill/>
          <a:ln w="12700" algn="ctr">
            <a:noFill/>
            <a:miter lim="800000"/>
            <a:headEnd/>
            <a:tailEnd/>
          </a:ln>
          <a:effectLst>
            <a:prstShdw prst="shdw17" dist="17961" dir="2700000">
              <a:srgbClr val="94958E"/>
            </a:prstShdw>
          </a:effectLst>
        </p:spPr>
        <p:txBody>
          <a:bodyPr wrap="none" lIns="90000" tIns="46800" rIns="90000" bIns="46800">
            <a:spAutoFit/>
          </a:bodyPr>
          <a:lstStyle/>
          <a:p>
            <a:r>
              <a:rPr lang="ja-JP" altLang="en-US" sz="1600" b="1"/>
              <a:t>導入場面</a:t>
            </a:r>
          </a:p>
        </p:txBody>
      </p:sp>
      <p:sp>
        <p:nvSpPr>
          <p:cNvPr id="67592" name="Text Box 4"/>
          <p:cNvSpPr txBox="1">
            <a:spLocks noChangeArrowheads="1"/>
          </p:cNvSpPr>
          <p:nvPr/>
        </p:nvSpPr>
        <p:spPr bwMode="auto">
          <a:xfrm>
            <a:off x="466725" y="785813"/>
            <a:ext cx="8353425" cy="587375"/>
          </a:xfrm>
          <a:prstGeom prst="rect">
            <a:avLst/>
          </a:prstGeom>
          <a:noFill/>
          <a:ln w="12700" algn="ctr">
            <a:noFill/>
            <a:miter lim="800000"/>
            <a:headEnd/>
            <a:tailEnd/>
          </a:ln>
        </p:spPr>
        <p:txBody>
          <a:bodyPr lIns="90000" tIns="46800" rIns="90000" bIns="46800">
            <a:spAutoFit/>
          </a:bodyPr>
          <a:lstStyle/>
          <a:p>
            <a:pPr>
              <a:buClr>
                <a:schemeClr val="tx1"/>
              </a:buClr>
            </a:pPr>
            <a:r>
              <a:rPr lang="ja-JP" altLang="en-US" sz="1600" b="1">
                <a:latin typeface="HGPｺﾞｼｯｸE" pitchFamily="50" charset="-128"/>
                <a:sym typeface="Wingdings" pitchFamily="2" charset="2"/>
              </a:rPr>
              <a:t>データベースの稼動情報を常時記録しておくことにより、様々な場面で有効に活用できます。それにより、工数の削減や、すばやい対応が可能となります。</a:t>
            </a:r>
            <a:endParaRPr lang="en-US" altLang="ja-JP" sz="1600" b="1">
              <a:latin typeface="HGPｺﾞｼｯｸE" pitchFamily="50" charset="-128"/>
              <a:sym typeface="Wingdings" pitchFamily="2" charset="2"/>
            </a:endParaRPr>
          </a:p>
        </p:txBody>
      </p:sp>
      <p:sp>
        <p:nvSpPr>
          <p:cNvPr id="67593" name="Rectangle 10"/>
          <p:cNvSpPr>
            <a:spLocks noChangeArrowheads="1"/>
          </p:cNvSpPr>
          <p:nvPr/>
        </p:nvSpPr>
        <p:spPr bwMode="auto">
          <a:xfrm>
            <a:off x="325438" y="203200"/>
            <a:ext cx="7415212"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導入効果・導入場面</a:t>
            </a:r>
            <a:endParaRPr lang="ja-JP" altLang="en-US" sz="1600">
              <a:latin typeface="Impact" pitchFamily="34" charset="0"/>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357188" y="857250"/>
            <a:ext cx="8686800" cy="720725"/>
          </a:xfrm>
          <a:prstGeom prst="rect">
            <a:avLst/>
          </a:prstGeom>
        </p:spPr>
        <p:txBody>
          <a:bodyPr/>
          <a:lstStyle/>
          <a:p>
            <a:pPr marL="342900" indent="-342900" latinLnBrk="1">
              <a:spcBef>
                <a:spcPct val="20000"/>
              </a:spcBef>
              <a:buFontTx/>
              <a:buChar char="•"/>
              <a:defRPr/>
            </a:pPr>
            <a:r>
              <a:rPr lang="ja-JP" altLang="en-US" kern="0" dirty="0">
                <a:latin typeface="HGP創英角ｺﾞｼｯｸUB" pitchFamily="50" charset="-128"/>
                <a:ea typeface="HGP創英角ｺﾞｼｯｸUB" pitchFamily="50" charset="-128"/>
              </a:rPr>
              <a:t>過去の導入実績から、システム障害発生率が</a:t>
            </a:r>
            <a:r>
              <a:rPr lang="en-US" altLang="ja-JP" kern="0" dirty="0">
                <a:latin typeface="HGP創英角ｺﾞｼｯｸUB" pitchFamily="50" charset="-128"/>
                <a:ea typeface="HGP創英角ｺﾞｼｯｸUB" pitchFamily="50" charset="-128"/>
              </a:rPr>
              <a:t>50%</a:t>
            </a:r>
            <a:r>
              <a:rPr lang="ja-JP" altLang="en-US" kern="0" dirty="0">
                <a:latin typeface="HGP創英角ｺﾞｼｯｸUB" pitchFamily="50" charset="-128"/>
                <a:ea typeface="HGP創英角ｺﾞｼｯｸUB" pitchFamily="50" charset="-128"/>
              </a:rPr>
              <a:t>削減、ダウンタイム</a:t>
            </a:r>
            <a:r>
              <a:rPr lang="en-US" altLang="ja-JP" kern="0" dirty="0">
                <a:latin typeface="HGP創英角ｺﾞｼｯｸUB" pitchFamily="50" charset="-128"/>
                <a:ea typeface="HGP創英角ｺﾞｼｯｸUB" pitchFamily="50" charset="-128"/>
              </a:rPr>
              <a:t>30%</a:t>
            </a:r>
            <a:r>
              <a:rPr lang="ja-JP" altLang="en-US" kern="0" dirty="0">
                <a:latin typeface="HGP創英角ｺﾞｼｯｸUB" pitchFamily="50" charset="-128"/>
                <a:ea typeface="HGP創英角ｺﾞｼｯｸUB" pitchFamily="50" charset="-128"/>
              </a:rPr>
              <a:t>減少という成果をあげています。</a:t>
            </a:r>
          </a:p>
          <a:p>
            <a:pPr marL="342900" indent="-342900" latinLnBrk="1">
              <a:spcBef>
                <a:spcPct val="20000"/>
              </a:spcBef>
              <a:buFontTx/>
              <a:buChar char="•"/>
              <a:defRPr/>
            </a:pPr>
            <a:r>
              <a:rPr lang="ja-JP" altLang="en-US" kern="0" dirty="0">
                <a:latin typeface="HGP創英角ｺﾞｼｯｸUB" pitchFamily="50" charset="-128"/>
                <a:ea typeface="HGP創英角ｺﾞｼｯｸUB" pitchFamily="50" charset="-128"/>
              </a:rPr>
              <a:t>それをもとにすれば、以下の導入効果が期待できます。</a:t>
            </a:r>
          </a:p>
        </p:txBody>
      </p:sp>
      <p:graphicFrame>
        <p:nvGraphicFramePr>
          <p:cNvPr id="11" name="Group 4"/>
          <p:cNvGraphicFramePr>
            <a:graphicFrameLocks noGrp="1"/>
          </p:cNvGraphicFramePr>
          <p:nvPr/>
        </p:nvGraphicFramePr>
        <p:xfrm>
          <a:off x="500063" y="2000250"/>
          <a:ext cx="8286750" cy="3857625"/>
        </p:xfrm>
        <a:graphic>
          <a:graphicData uri="http://schemas.openxmlformats.org/drawingml/2006/table">
            <a:tbl>
              <a:tblPr/>
              <a:tblGrid>
                <a:gridCol w="401637"/>
                <a:gridCol w="3255963"/>
                <a:gridCol w="914400"/>
                <a:gridCol w="3714750"/>
              </a:tblGrid>
              <a:tr h="312782">
                <a:tc gridSpan="3">
                  <a:txBody>
                    <a:bodyPr/>
                    <a:lstStyle/>
                    <a:p>
                      <a:pPr marL="0" marR="0" lvl="0" indent="0" algn="l"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1.</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運用・保守工数</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補足</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12782">
                <a:tc>
                  <a:txBody>
                    <a:bodyPr/>
                    <a:lstStyle/>
                    <a:p>
                      <a:pPr marL="0" marR="0" lvl="0" indent="0" algn="r"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要員数</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5</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人</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仮に</a:t>
                      </a: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5</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名で</a:t>
                      </a: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1</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システムを運用するものとして試算</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12782">
                <a:tc>
                  <a:txBody>
                    <a:bodyPr/>
                    <a:lstStyle/>
                    <a:p>
                      <a:pPr marL="0" marR="0" lvl="0" indent="0" algn="r"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B</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業務において障害対応にかかる割合</a:t>
                      </a: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10%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弊社知見</a:t>
                      </a:r>
                    </a:p>
                  </a:txBody>
                  <a:tcPr horzOverflow="overflow">
                    <a:lnL>
                      <a:noFill/>
                    </a:lnL>
                    <a:lnR>
                      <a:noFill/>
                    </a:lnR>
                    <a:lnT>
                      <a:noFill/>
                    </a:lnT>
                    <a:lnB>
                      <a:noFill/>
                    </a:lnB>
                    <a:lnTlToBr>
                      <a:noFill/>
                    </a:lnTlToBr>
                    <a:lnBlToTr>
                      <a:noFill/>
                    </a:lnBlToTr>
                    <a:noFill/>
                  </a:tcPr>
                </a:tc>
              </a:tr>
              <a:tr h="312782">
                <a:tc>
                  <a:txBody>
                    <a:bodyPr/>
                    <a:lstStyle/>
                    <a:p>
                      <a:pPr marL="0" marR="0" lvl="0" indent="0" algn="r"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MaxGauge</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による効率化</a:t>
                      </a: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en-US" altLang="ja-JP" sz="1200" b="1" i="0" u="sng" strike="noStrike" cap="none" normalizeH="0" baseline="0" dirty="0" smtClean="0">
                          <a:ln>
                            <a:noFill/>
                          </a:ln>
                          <a:solidFill>
                            <a:srgbClr val="000000"/>
                          </a:solidFill>
                          <a:effectLst/>
                          <a:latin typeface="ＭＳ Ｐゴシック" pitchFamily="50" charset="-128"/>
                          <a:ea typeface="ＭＳ Ｐゴシック" pitchFamily="50" charset="-128"/>
                        </a:rPr>
                        <a:t>50%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弊社導入実績より、障害発生率が</a:t>
                      </a: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50%</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削減と仮定</a:t>
                      </a:r>
                    </a:p>
                  </a:txBody>
                  <a:tcPr horzOverflow="overflow">
                    <a:lnL>
                      <a:noFill/>
                    </a:lnL>
                    <a:lnR>
                      <a:noFill/>
                    </a:lnR>
                    <a:lnT>
                      <a:noFill/>
                    </a:lnT>
                    <a:lnB>
                      <a:noFill/>
                    </a:lnB>
                    <a:lnTlToBr>
                      <a:noFill/>
                    </a:lnTlToBr>
                    <a:lnBlToTr>
                      <a:noFill/>
                    </a:lnBlToTr>
                    <a:noFill/>
                  </a:tcPr>
                </a:tc>
              </a:tr>
              <a:tr h="312782">
                <a:tc>
                  <a:txBody>
                    <a:bodyPr/>
                    <a:lstStyle/>
                    <a:p>
                      <a:pPr marL="0" marR="0" lvl="0" indent="0" algn="r"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D</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MaxGaguge</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導入による運用・保守削減工数</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en-US" altLang="ja-JP" sz="1200" b="1" i="0" u="sng" strike="noStrike" cap="none" normalizeH="0" baseline="0" dirty="0" smtClean="0">
                          <a:ln>
                            <a:noFill/>
                          </a:ln>
                          <a:solidFill>
                            <a:srgbClr val="000000"/>
                          </a:solidFill>
                          <a:effectLst/>
                          <a:latin typeface="ＭＳ Ｐゴシック" pitchFamily="50" charset="-128"/>
                          <a:ea typeface="ＭＳ Ｐゴシック" pitchFamily="50" charset="-128"/>
                        </a:rPr>
                        <a:t>3</a:t>
                      </a:r>
                      <a:r>
                        <a:rPr kumimoji="1" lang="ja-JP" altLang="en-US" sz="1200" b="1" i="0" u="sng" strike="noStrike" cap="none" normalizeH="0" baseline="0" dirty="0" smtClean="0">
                          <a:ln>
                            <a:noFill/>
                          </a:ln>
                          <a:solidFill>
                            <a:srgbClr val="000000"/>
                          </a:solidFill>
                          <a:effectLst/>
                          <a:latin typeface="ＭＳ Ｐゴシック" pitchFamily="50" charset="-128"/>
                          <a:ea typeface="ＭＳ Ｐゴシック" pitchFamily="50" charset="-128"/>
                        </a:rPr>
                        <a:t>人月</a:t>
                      </a:r>
                      <a:r>
                        <a:rPr kumimoji="1" lang="en-US" altLang="ja-JP" sz="1200" b="1" i="0" u="sng"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1" lang="ja-JP" altLang="en-US" sz="1200" b="1" i="0" u="sng" strike="noStrike" cap="none" normalizeH="0" baseline="0" dirty="0" smtClean="0">
                          <a:ln>
                            <a:noFill/>
                          </a:ln>
                          <a:solidFill>
                            <a:srgbClr val="000000"/>
                          </a:solidFill>
                          <a:effectLst/>
                          <a:latin typeface="ＭＳ Ｐゴシック" pitchFamily="50" charset="-128"/>
                          <a:ea typeface="ＭＳ Ｐゴシック" pitchFamily="50" charset="-128"/>
                        </a:rPr>
                        <a:t>年</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A*12</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ヶ月*</a:t>
                      </a: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B*C</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により算出</a:t>
                      </a:r>
                    </a:p>
                  </a:txBody>
                  <a:tcPr horzOverflow="overflow">
                    <a:lnL>
                      <a:noFill/>
                    </a:lnL>
                    <a:lnR>
                      <a:noFill/>
                    </a:lnR>
                    <a:lnT>
                      <a:noFill/>
                    </a:lnT>
                    <a:lnB>
                      <a:noFill/>
                    </a:lnB>
                    <a:lnTlToBr>
                      <a:noFill/>
                    </a:lnTlToBr>
                    <a:lnBlToTr>
                      <a:noFill/>
                    </a:lnBlToTr>
                    <a:noFill/>
                  </a:tcPr>
                </a:tc>
              </a:tr>
              <a:tr h="312782">
                <a:tc gridSpan="3">
                  <a:txBody>
                    <a:bodyPr/>
                    <a:lstStyle/>
                    <a:p>
                      <a:pPr marL="0" marR="0" lvl="0" indent="0" algn="l"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endPar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horzOverflow="overflow">
                    <a:lnL>
                      <a:noFill/>
                    </a:lnL>
                    <a:lnR>
                      <a:noFill/>
                    </a:lnR>
                    <a:lnT>
                      <a:noFill/>
                    </a:lnT>
                    <a:lnB>
                      <a:noFill/>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endPar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horzOverflow="overflow">
                    <a:lnL>
                      <a:noFill/>
                    </a:lnL>
                    <a:lnR>
                      <a:noFill/>
                    </a:lnR>
                    <a:lnT>
                      <a:noFill/>
                    </a:lnT>
                    <a:lnB>
                      <a:noFill/>
                    </a:lnB>
                    <a:lnTlToBr>
                      <a:noFill/>
                    </a:lnTlToBr>
                    <a:lnBlToTr>
                      <a:noFill/>
                    </a:lnBlToTr>
                    <a:noFill/>
                  </a:tcPr>
                </a:tc>
              </a:tr>
              <a:tr h="312782">
                <a:tc gridSpan="3">
                  <a:txBody>
                    <a:bodyPr/>
                    <a:lstStyle/>
                    <a:p>
                      <a:pPr marL="0" marR="0" lvl="0" indent="0" algn="l"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2.</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ダウンタイムによる事業の機会損失</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endPar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12782">
                <a:tc>
                  <a:txBody>
                    <a:bodyPr/>
                    <a:lstStyle/>
                    <a:p>
                      <a:pPr marL="0" marR="0" lvl="0" indent="0" algn="r"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現状のシステム稼働率</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99.4%</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JUAS</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調査より、基幹系システムの稼働率平均値</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12782">
                <a:tc>
                  <a:txBody>
                    <a:bodyPr/>
                    <a:lstStyle/>
                    <a:p>
                      <a:pPr marL="0" marR="0" lvl="0" indent="0" algn="r"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B</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MaxGaguge</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導入による稼働率向上</a:t>
                      </a: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en-US" altLang="ja-JP" sz="1200" b="1" i="0" u="sng" strike="noStrike" cap="none" normalizeH="0" baseline="0" dirty="0" smtClean="0">
                          <a:ln>
                            <a:noFill/>
                          </a:ln>
                          <a:solidFill>
                            <a:srgbClr val="000000"/>
                          </a:solidFill>
                          <a:effectLst/>
                          <a:latin typeface="ＭＳ Ｐゴシック" pitchFamily="50" charset="-128"/>
                          <a:ea typeface="ＭＳ Ｐゴシック" pitchFamily="50" charset="-128"/>
                        </a:rPr>
                        <a:t>30%</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弊社導入実績より、ダウンタイムが</a:t>
                      </a: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30%</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削減と仮定</a:t>
                      </a:r>
                    </a:p>
                  </a:txBody>
                  <a:tcPr horzOverflow="overflow">
                    <a:lnL>
                      <a:noFill/>
                    </a:lnL>
                    <a:lnR>
                      <a:noFill/>
                    </a:lnR>
                    <a:lnT>
                      <a:noFill/>
                    </a:lnT>
                    <a:lnB>
                      <a:noFill/>
                    </a:lnB>
                    <a:lnTlToBr>
                      <a:noFill/>
                    </a:lnTlToBr>
                    <a:lnBlToTr>
                      <a:noFill/>
                    </a:lnBlToTr>
                    <a:noFill/>
                  </a:tcPr>
                </a:tc>
              </a:tr>
              <a:tr h="521303">
                <a:tc>
                  <a:txBody>
                    <a:bodyPr/>
                    <a:lstStyle/>
                    <a:p>
                      <a:pPr marL="0" marR="0" lvl="0" indent="0" algn="r"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C</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当該システムが関連する事業の売上</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100,000</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百万</a:t>
                      </a: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年</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仮に</a:t>
                      </a: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100,000</a:t>
                      </a: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百万の事業に影響するものとして試算</a:t>
                      </a:r>
                    </a:p>
                  </a:txBody>
                  <a:tcPr horzOverflow="overflow">
                    <a:lnL>
                      <a:noFill/>
                    </a:lnL>
                    <a:lnR>
                      <a:noFill/>
                    </a:lnR>
                    <a:lnT>
                      <a:noFill/>
                    </a:lnT>
                    <a:lnB>
                      <a:noFill/>
                    </a:lnB>
                    <a:lnTlToBr>
                      <a:noFill/>
                    </a:lnTlToBr>
                    <a:lnBlToTr>
                      <a:noFill/>
                    </a:lnBlToTr>
                    <a:noFill/>
                  </a:tcPr>
                </a:tc>
              </a:tr>
              <a:tr h="521303">
                <a:tc>
                  <a:txBody>
                    <a:bodyPr/>
                    <a:lstStyle/>
                    <a:p>
                      <a:pPr marL="0" marR="0" lvl="0" indent="0" algn="r"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D</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ダウンタイムによる事業の機会損失</a:t>
                      </a:r>
                    </a:p>
                  </a:txBody>
                  <a:tcP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en-US" altLang="ja-JP" sz="1200" b="1" i="0" u="sng" strike="noStrike" cap="none" normalizeH="0" baseline="0" dirty="0" smtClean="0">
                          <a:ln>
                            <a:noFill/>
                          </a:ln>
                          <a:solidFill>
                            <a:srgbClr val="000000"/>
                          </a:solidFill>
                          <a:effectLst/>
                          <a:latin typeface="ＭＳ Ｐゴシック" pitchFamily="50" charset="-128"/>
                          <a:ea typeface="ＭＳ Ｐゴシック" pitchFamily="50" charset="-128"/>
                        </a:rPr>
                        <a:t>180</a:t>
                      </a:r>
                      <a:r>
                        <a:rPr kumimoji="1" lang="ja-JP" altLang="en-US" sz="1200" b="1" i="0" u="sng" strike="noStrike" cap="none" normalizeH="0" baseline="0" dirty="0" smtClean="0">
                          <a:ln>
                            <a:noFill/>
                          </a:ln>
                          <a:solidFill>
                            <a:srgbClr val="000000"/>
                          </a:solidFill>
                          <a:effectLst/>
                          <a:latin typeface="ＭＳ Ｐゴシック" pitchFamily="50" charset="-128"/>
                          <a:ea typeface="ＭＳ Ｐゴシック" pitchFamily="50" charset="-128"/>
                        </a:rPr>
                        <a:t>百万</a:t>
                      </a:r>
                      <a:r>
                        <a:rPr kumimoji="1" lang="en-US" altLang="ja-JP" sz="1200" b="1" i="0" u="sng" strike="noStrike" cap="none" normalizeH="0" baseline="0" dirty="0" smtClean="0">
                          <a:ln>
                            <a:noFill/>
                          </a:ln>
                          <a:solidFill>
                            <a:srgbClr val="000000"/>
                          </a:solidFill>
                          <a:effectLst/>
                          <a:latin typeface="ＭＳ Ｐゴシック" pitchFamily="50" charset="-128"/>
                          <a:ea typeface="ＭＳ Ｐゴシック" pitchFamily="50" charset="-128"/>
                        </a:rPr>
                        <a:t>/</a:t>
                      </a:r>
                      <a:r>
                        <a:rPr kumimoji="1" lang="ja-JP" altLang="en-US" sz="1200" b="1" i="0" u="sng" strike="noStrike" cap="none" normalizeH="0" baseline="0" dirty="0" smtClean="0">
                          <a:ln>
                            <a:noFill/>
                          </a:ln>
                          <a:solidFill>
                            <a:srgbClr val="000000"/>
                          </a:solidFill>
                          <a:effectLst/>
                          <a:latin typeface="ＭＳ Ｐゴシック" pitchFamily="50" charset="-128"/>
                          <a:ea typeface="ＭＳ Ｐゴシック" pitchFamily="50" charset="-128"/>
                        </a:rPr>
                        <a:t>年</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
                          <a:srgbClr val="D40000"/>
                        </a:buClr>
                        <a:buSzPct val="80000"/>
                        <a:buFont typeface="ＭＳ Ｐゴシック" pitchFamily="50" charset="-128"/>
                        <a:buNone/>
                        <a:tabLst/>
                      </a:pPr>
                      <a:r>
                        <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rPr>
                        <a:t>C*(100%-A)*B</a:t>
                      </a:r>
                    </a:p>
                  </a:txBody>
                  <a:tcPr horzOverflow="overflow">
                    <a:lnL>
                      <a:noFill/>
                    </a:lnL>
                    <a:lnR>
                      <a:noFill/>
                    </a:lnR>
                    <a:lnT>
                      <a:noFill/>
                    </a:lnT>
                    <a:lnB>
                      <a:noFill/>
                    </a:lnB>
                    <a:lnTlToBr>
                      <a:noFill/>
                    </a:lnTlToBr>
                    <a:lnBlToTr>
                      <a:noFill/>
                    </a:lnBlToTr>
                    <a:noFill/>
                  </a:tcPr>
                </a:tc>
              </a:tr>
            </a:tbl>
          </a:graphicData>
        </a:graphic>
      </p:graphicFrame>
      <p:sp>
        <p:nvSpPr>
          <p:cNvPr id="68652" name="Rectangle 10"/>
          <p:cNvSpPr>
            <a:spLocks noChangeArrowheads="1"/>
          </p:cNvSpPr>
          <p:nvPr/>
        </p:nvSpPr>
        <p:spPr bwMode="auto">
          <a:xfrm>
            <a:off x="325438" y="203200"/>
            <a:ext cx="6103937" cy="439738"/>
          </a:xfrm>
          <a:prstGeom prst="rect">
            <a:avLst/>
          </a:prstGeom>
          <a:noFill/>
          <a:ln w="9525">
            <a:noFill/>
            <a:miter lim="800000"/>
            <a:headEnd/>
            <a:tailEnd/>
          </a:ln>
        </p:spPr>
        <p:txBody>
          <a:bodyPr wrap="none" anchor="ctr"/>
          <a:lstStyle/>
          <a:p>
            <a:pPr latinLnBrk="1"/>
            <a:r>
              <a:rPr lang="ja-JP" altLang="en-US" sz="2400">
                <a:latin typeface="HGP創英角ｺﾞｼｯｸUB" pitchFamily="50" charset="-128"/>
                <a:ea typeface="HGP創英角ｺﾞｼｯｸUB" pitchFamily="50" charset="-128"/>
              </a:rPr>
              <a:t>導入効果</a:t>
            </a:r>
            <a:endParaRPr lang="en-US" altLang="ja-JP" sz="2400">
              <a:latin typeface="HGP創英角ｺﾞｼｯｸUB" pitchFamily="50" charset="-128"/>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3"/>
          <p:cNvSpPr txBox="1">
            <a:spLocks noChangeArrowheads="1"/>
          </p:cNvSpPr>
          <p:nvPr/>
        </p:nvSpPr>
        <p:spPr bwMode="auto">
          <a:xfrm>
            <a:off x="611188" y="981075"/>
            <a:ext cx="8101012" cy="3971925"/>
          </a:xfrm>
          <a:prstGeom prst="rect">
            <a:avLst/>
          </a:prstGeom>
          <a:noFill/>
          <a:ln w="12700" algn="ctr">
            <a:noFill/>
            <a:miter lim="800000"/>
            <a:headEnd/>
            <a:tailEnd/>
          </a:ln>
          <a:effectLst>
            <a:prstShdw prst="shdw17" dist="17961" dir="2700000">
              <a:srgbClr val="94958E"/>
            </a:prstShdw>
          </a:effectLst>
        </p:spPr>
        <p:txBody>
          <a:bodyPr lIns="90000" tIns="46800" rIns="90000" bIns="46800">
            <a:spAutoFit/>
          </a:bodyPr>
          <a:lstStyle/>
          <a:p>
            <a:pPr>
              <a:buClr>
                <a:srgbClr val="000099"/>
              </a:buClr>
              <a:buFont typeface="Wingdings" pitchFamily="2" charset="2"/>
              <a:buNone/>
            </a:pPr>
            <a:r>
              <a:rPr lang="en-US" altLang="ja-JP" u="sng">
                <a:latin typeface="Impact" pitchFamily="34" charset="0"/>
                <a:ea typeface="HGP創英角ｺﾞｼｯｸUB" pitchFamily="50" charset="-128"/>
              </a:rPr>
              <a:t>NRI</a:t>
            </a:r>
            <a:r>
              <a:rPr lang="ja-JP" altLang="en-US" u="sng">
                <a:latin typeface="Impact" pitchFamily="34" charset="0"/>
                <a:ea typeface="HGP創英角ｺﾞｼｯｸUB" pitchFamily="50" charset="-128"/>
              </a:rPr>
              <a:t>様</a:t>
            </a:r>
          </a:p>
          <a:p>
            <a:pPr>
              <a:buClr>
                <a:srgbClr val="000099"/>
              </a:buClr>
              <a:buFont typeface="Wingdings" pitchFamily="2" charset="2"/>
              <a:buNone/>
            </a:pPr>
            <a:r>
              <a:rPr lang="ja-JP" altLang="en-US">
                <a:latin typeface="Impact" pitchFamily="34" charset="0"/>
                <a:ea typeface="HGP創英角ｺﾞｼｯｸUB" pitchFamily="50" charset="-128"/>
              </a:rPr>
              <a:t>「開発～テスト～運用」までの各フェーズでの利用によるトータルな情報収集・分析コストの削減による生産性向上ツールとして、各プロジェクトへ導入を推進</a:t>
            </a:r>
          </a:p>
          <a:p>
            <a:pPr>
              <a:buClr>
                <a:srgbClr val="000099"/>
              </a:buClr>
              <a:buFont typeface="Wingdings" pitchFamily="2" charset="2"/>
              <a:buNone/>
            </a:pPr>
            <a:endParaRPr lang="ja-JP" altLang="en-US">
              <a:latin typeface="Impact" pitchFamily="34" charset="0"/>
              <a:ea typeface="HGP創英角ｺﾞｼｯｸUB" pitchFamily="50" charset="-128"/>
            </a:endParaRPr>
          </a:p>
          <a:p>
            <a:pPr>
              <a:buClr>
                <a:srgbClr val="000099"/>
              </a:buClr>
              <a:buFont typeface="Wingdings" pitchFamily="2" charset="2"/>
              <a:buNone/>
            </a:pPr>
            <a:r>
              <a:rPr lang="ja-JP" altLang="en-US" u="sng">
                <a:latin typeface="Impact" pitchFamily="34" charset="0"/>
                <a:ea typeface="HGP創英角ｺﾞｼｯｸUB" pitchFamily="50" charset="-128"/>
              </a:rPr>
              <a:t>レコチョク様</a:t>
            </a:r>
          </a:p>
          <a:p>
            <a:pPr>
              <a:buClr>
                <a:srgbClr val="000099"/>
              </a:buClr>
              <a:buFont typeface="Wingdings" pitchFamily="2" charset="2"/>
              <a:buNone/>
            </a:pPr>
            <a:r>
              <a:rPr lang="ja-JP" altLang="en-US">
                <a:latin typeface="Impact" pitchFamily="34" charset="0"/>
                <a:ea typeface="HGP創英角ｺﾞｼｯｸUB" pitchFamily="50" charset="-128"/>
              </a:rPr>
              <a:t>ベンダー任せではなく、自分たちでの</a:t>
            </a:r>
            <a:r>
              <a:rPr lang="en-US" altLang="ja-JP">
                <a:latin typeface="Impact" pitchFamily="34" charset="0"/>
                <a:ea typeface="HGP創英角ｺﾞｼｯｸUB" pitchFamily="50" charset="-128"/>
              </a:rPr>
              <a:t>Knowledge</a:t>
            </a:r>
            <a:r>
              <a:rPr lang="ja-JP" altLang="en-US">
                <a:latin typeface="Impact" pitchFamily="34" charset="0"/>
                <a:ea typeface="HGP創英角ｺﾞｼｯｸUB" pitchFamily="50" charset="-128"/>
              </a:rPr>
              <a:t>の蓄積、運用の質の向上のために導入。</a:t>
            </a:r>
          </a:p>
          <a:p>
            <a:pPr>
              <a:buClr>
                <a:srgbClr val="000099"/>
              </a:buClr>
              <a:buFont typeface="Wingdings" pitchFamily="2" charset="2"/>
              <a:buNone/>
            </a:pPr>
            <a:endParaRPr lang="ja-JP" altLang="en-US">
              <a:latin typeface="Impact" pitchFamily="34" charset="0"/>
              <a:ea typeface="HGP創英角ｺﾞｼｯｸUB" pitchFamily="50" charset="-128"/>
            </a:endParaRPr>
          </a:p>
          <a:p>
            <a:pPr>
              <a:buClr>
                <a:srgbClr val="000099"/>
              </a:buClr>
              <a:buFont typeface="Wingdings" pitchFamily="2" charset="2"/>
              <a:buNone/>
            </a:pPr>
            <a:r>
              <a:rPr lang="ja-JP" altLang="en-US" u="sng">
                <a:latin typeface="Impact" pitchFamily="34" charset="0"/>
                <a:ea typeface="HGP創英角ｺﾞｼｯｸUB" pitchFamily="50" charset="-128"/>
              </a:rPr>
              <a:t>大手流通</a:t>
            </a:r>
            <a:r>
              <a:rPr lang="en-US" altLang="ja-JP" u="sng">
                <a:latin typeface="Impact" pitchFamily="34" charset="0"/>
                <a:ea typeface="HGP創英角ｺﾞｼｯｸUB" pitchFamily="50" charset="-128"/>
              </a:rPr>
              <a:t>A</a:t>
            </a:r>
            <a:r>
              <a:rPr lang="ja-JP" altLang="en-US" u="sng">
                <a:latin typeface="Impact" pitchFamily="34" charset="0"/>
                <a:ea typeface="HGP創英角ｺﾞｼｯｸUB" pitchFamily="50" charset="-128"/>
              </a:rPr>
              <a:t>社様</a:t>
            </a:r>
          </a:p>
          <a:p>
            <a:pPr>
              <a:buClr>
                <a:srgbClr val="000099"/>
              </a:buClr>
              <a:buFont typeface="Wingdings" pitchFamily="2" charset="2"/>
              <a:buNone/>
            </a:pPr>
            <a:r>
              <a:rPr lang="en-US" altLang="ja-JP">
                <a:latin typeface="Impact" pitchFamily="34" charset="0"/>
                <a:ea typeface="HGP創英角ｺﾞｼｯｸUB" pitchFamily="50" charset="-128"/>
              </a:rPr>
              <a:t>SystemWalker</a:t>
            </a:r>
            <a:r>
              <a:rPr lang="ja-JP" altLang="en-US">
                <a:latin typeface="Impact" pitchFamily="34" charset="0"/>
                <a:ea typeface="HGP創英角ｺﾞｼｯｸUB" pitchFamily="50" charset="-128"/>
              </a:rPr>
              <a:t>＋</a:t>
            </a:r>
            <a:r>
              <a:rPr lang="en-US" altLang="ja-JP">
                <a:latin typeface="Impact" pitchFamily="34" charset="0"/>
                <a:ea typeface="HGP創英角ｺﾞｼｯｸUB" pitchFamily="50" charset="-128"/>
              </a:rPr>
              <a:t>MaxGauge</a:t>
            </a:r>
            <a:r>
              <a:rPr lang="ja-JP" altLang="en-US">
                <a:latin typeface="Impact" pitchFamily="34" charset="0"/>
                <a:ea typeface="HGP創英角ｺﾞｼｯｸUB" pitchFamily="50" charset="-128"/>
              </a:rPr>
              <a:t>で、統合運用管理に加え、ユーザー処理の把握と障害の迅速対応を実現</a:t>
            </a:r>
          </a:p>
          <a:p>
            <a:pPr>
              <a:buClr>
                <a:srgbClr val="000099"/>
              </a:buClr>
              <a:buFont typeface="Wingdings" pitchFamily="2" charset="2"/>
              <a:buNone/>
            </a:pPr>
            <a:endParaRPr lang="ja-JP" altLang="en-US">
              <a:latin typeface="Impact" pitchFamily="34" charset="0"/>
              <a:ea typeface="HGP創英角ｺﾞｼｯｸUB" pitchFamily="50" charset="-128"/>
            </a:endParaRPr>
          </a:p>
          <a:p>
            <a:pPr>
              <a:buClr>
                <a:srgbClr val="000099"/>
              </a:buClr>
              <a:buFont typeface="Wingdings" pitchFamily="2" charset="2"/>
              <a:buNone/>
            </a:pPr>
            <a:r>
              <a:rPr lang="ja-JP" altLang="en-US" u="sng">
                <a:latin typeface="Impact" pitchFamily="34" charset="0"/>
                <a:ea typeface="HGP創英角ｺﾞｼｯｸUB" pitchFamily="50" charset="-128"/>
              </a:rPr>
              <a:t>大手金融</a:t>
            </a:r>
            <a:r>
              <a:rPr lang="en-US" altLang="ja-JP" u="sng">
                <a:latin typeface="Impact" pitchFamily="34" charset="0"/>
                <a:ea typeface="HGP創英角ｺﾞｼｯｸUB" pitchFamily="50" charset="-128"/>
              </a:rPr>
              <a:t>B</a:t>
            </a:r>
            <a:r>
              <a:rPr lang="ja-JP" altLang="en-US" u="sng">
                <a:latin typeface="Impact" pitchFamily="34" charset="0"/>
                <a:ea typeface="HGP創英角ｺﾞｼｯｸUB" pitchFamily="50" charset="-128"/>
              </a:rPr>
              <a:t>社様</a:t>
            </a:r>
          </a:p>
          <a:p>
            <a:pPr>
              <a:buClr>
                <a:srgbClr val="000099"/>
              </a:buClr>
              <a:buFont typeface="Wingdings" pitchFamily="2" charset="2"/>
              <a:buNone/>
            </a:pPr>
            <a:r>
              <a:rPr lang="en-US" altLang="ja-JP">
                <a:latin typeface="Impact" pitchFamily="34" charset="0"/>
                <a:ea typeface="HGP創英角ｺﾞｼｯｸUB" pitchFamily="50" charset="-128"/>
              </a:rPr>
              <a:t>Web</a:t>
            </a:r>
            <a:r>
              <a:rPr lang="ja-JP" altLang="en-US">
                <a:latin typeface="Impact" pitchFamily="34" charset="0"/>
                <a:ea typeface="HGP創英角ｺﾞｼｯｸUB" pitchFamily="50" charset="-128"/>
              </a:rPr>
              <a:t>アプリケーションから自動発行される</a:t>
            </a:r>
            <a:r>
              <a:rPr lang="en-US" altLang="ja-JP">
                <a:latin typeface="Impact" pitchFamily="34" charset="0"/>
                <a:ea typeface="HGP創英角ｺﾞｼｯｸUB" pitchFamily="50" charset="-128"/>
              </a:rPr>
              <a:t>SQL</a:t>
            </a:r>
            <a:r>
              <a:rPr lang="ja-JP" altLang="en-US">
                <a:latin typeface="Impact" pitchFamily="34" charset="0"/>
                <a:ea typeface="HGP創英角ｺﾞｼｯｸUB" pitchFamily="50" charset="-128"/>
              </a:rPr>
              <a:t>の捕捉。　性能管理・障害解析に利用。</a:t>
            </a:r>
          </a:p>
        </p:txBody>
      </p:sp>
      <p:sp>
        <p:nvSpPr>
          <p:cNvPr id="69635" name="Rectangle 10"/>
          <p:cNvSpPr>
            <a:spLocks noChangeArrowheads="1"/>
          </p:cNvSpPr>
          <p:nvPr/>
        </p:nvSpPr>
        <p:spPr bwMode="auto">
          <a:xfrm>
            <a:off x="325438" y="203200"/>
            <a:ext cx="6889750"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導入事例</a:t>
            </a:r>
            <a:endParaRPr lang="ja-JP" altLang="en-US" sz="1600">
              <a:latin typeface="Impact" pitchFamily="34" charset="0"/>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3"/>
          <p:cNvSpPr txBox="1">
            <a:spLocks noChangeArrowheads="1"/>
          </p:cNvSpPr>
          <p:nvPr/>
        </p:nvSpPr>
        <p:spPr bwMode="auto">
          <a:xfrm>
            <a:off x="755650" y="901700"/>
            <a:ext cx="7345363" cy="649288"/>
          </a:xfrm>
          <a:prstGeom prst="rect">
            <a:avLst/>
          </a:prstGeom>
          <a:noFill/>
          <a:ln w="57150" cmpd="thickThin" algn="ctr">
            <a:solidFill>
              <a:srgbClr val="6666FF"/>
            </a:solidFill>
            <a:miter lim="800000"/>
            <a:headEnd/>
            <a:tailEnd/>
          </a:ln>
          <a:effectLst>
            <a:prstShdw prst="shdw17" dist="17961" dir="2700000">
              <a:srgbClr val="3D3D99"/>
            </a:prstShdw>
          </a:effectLst>
        </p:spPr>
        <p:txBody>
          <a:bodyPr lIns="90000" tIns="46800" rIns="90000" bIns="46800">
            <a:spAutoFit/>
          </a:bodyPr>
          <a:lstStyle/>
          <a:p>
            <a:r>
              <a:rPr lang="ja-JP" altLang="en-US">
                <a:latin typeface="Impact" pitchFamily="34" charset="0"/>
                <a:ea typeface="HGP創英角ｺﾞｼｯｸUB" pitchFamily="50" charset="-128"/>
              </a:rPr>
              <a:t>ラッシュテストでの</a:t>
            </a:r>
            <a:r>
              <a:rPr lang="en-US" altLang="ja-JP">
                <a:latin typeface="Impact" pitchFamily="34" charset="0"/>
                <a:ea typeface="HGP創英角ｺﾞｼｯｸUB" pitchFamily="50" charset="-128"/>
              </a:rPr>
              <a:t>SLA</a:t>
            </a:r>
            <a:r>
              <a:rPr lang="ja-JP" altLang="en-US">
                <a:latin typeface="Impact" pitchFamily="34" charset="0"/>
                <a:ea typeface="HGP創英角ｺﾞｼｯｸUB" pitchFamily="50" charset="-128"/>
              </a:rPr>
              <a:t>要件（</a:t>
            </a:r>
            <a:r>
              <a:rPr lang="en-US" altLang="ja-JP">
                <a:latin typeface="Impact" pitchFamily="34" charset="0"/>
                <a:ea typeface="HGP創英角ｺﾞｼｯｸUB" pitchFamily="50" charset="-128"/>
              </a:rPr>
              <a:t>5</a:t>
            </a:r>
            <a:r>
              <a:rPr lang="ja-JP" altLang="en-US">
                <a:latin typeface="Impact" pitchFamily="34" charset="0"/>
                <a:ea typeface="HGP創英角ｺﾞｼｯｸUB" pitchFamily="50" charset="-128"/>
              </a:rPr>
              <a:t>秒ルール）を満たせないアプリケーションの特定と原因追求</a:t>
            </a:r>
          </a:p>
        </p:txBody>
      </p:sp>
      <p:sp>
        <p:nvSpPr>
          <p:cNvPr id="70659" name="Text Box 4"/>
          <p:cNvSpPr txBox="1">
            <a:spLocks noChangeArrowheads="1"/>
          </p:cNvSpPr>
          <p:nvPr/>
        </p:nvSpPr>
        <p:spPr bwMode="auto">
          <a:xfrm>
            <a:off x="611188" y="1773238"/>
            <a:ext cx="7848600" cy="4033837"/>
          </a:xfrm>
          <a:prstGeom prst="rect">
            <a:avLst/>
          </a:prstGeom>
          <a:noFill/>
          <a:ln w="12700" algn="ctr">
            <a:noFill/>
            <a:miter lim="800000"/>
            <a:headEnd/>
            <a:tailEnd/>
          </a:ln>
          <a:effectLst>
            <a:prstShdw prst="shdw17" dist="17961" dir="2700000">
              <a:srgbClr val="94958E"/>
            </a:prstShdw>
          </a:effectLst>
        </p:spPr>
        <p:txBody>
          <a:bodyPr lIns="90000" tIns="46800" rIns="90000" bIns="46800">
            <a:spAutoFit/>
          </a:bodyPr>
          <a:lstStyle/>
          <a:p>
            <a:r>
              <a:rPr lang="en-US" altLang="ja-JP" sz="1600">
                <a:latin typeface="Impact" pitchFamily="34" charset="0"/>
                <a:ea typeface="HGP創英角ｺﾞｼｯｸUB" pitchFamily="50" charset="-128"/>
              </a:rPr>
              <a:t>【</a:t>
            </a:r>
            <a:r>
              <a:rPr lang="ja-JP" altLang="en-US" sz="1600">
                <a:latin typeface="Impact" pitchFamily="34" charset="0"/>
                <a:ea typeface="HGP創英角ｺﾞｼｯｸUB" pitchFamily="50" charset="-128"/>
              </a:rPr>
              <a:t>事象</a:t>
            </a:r>
            <a:r>
              <a:rPr lang="en-US" altLang="ja-JP" sz="1600">
                <a:latin typeface="Impact" pitchFamily="34" charset="0"/>
                <a:ea typeface="HGP創英角ｺﾞｼｯｸUB" pitchFamily="50" charset="-128"/>
              </a:rPr>
              <a:t>】</a:t>
            </a:r>
          </a:p>
          <a:p>
            <a:pPr lvl="1"/>
            <a:r>
              <a:rPr lang="ja-JP" altLang="en-US" sz="1600">
                <a:latin typeface="Impact" pitchFamily="34" charset="0"/>
                <a:ea typeface="HGP創英角ｺﾞｼｯｸUB" pitchFamily="50" charset="-128"/>
              </a:rPr>
              <a:t>ラッシュテストにおいて、</a:t>
            </a:r>
            <a:r>
              <a:rPr lang="en-US" altLang="ja-JP" sz="1600">
                <a:latin typeface="Impact" pitchFamily="34" charset="0"/>
                <a:ea typeface="HGP創英角ｺﾞｼｯｸUB" pitchFamily="50" charset="-128"/>
              </a:rPr>
              <a:t>5</a:t>
            </a:r>
            <a:r>
              <a:rPr lang="ja-JP" altLang="en-US" sz="1600">
                <a:latin typeface="Impact" pitchFamily="34" charset="0"/>
                <a:ea typeface="HGP創英角ｺﾞｼｯｸUB" pitchFamily="50" charset="-128"/>
              </a:rPr>
              <a:t>秒ルールを満たせないアプリケーション処理が</a:t>
            </a:r>
            <a:r>
              <a:rPr lang="en-US" altLang="ja-JP" sz="1600">
                <a:latin typeface="Impact" pitchFamily="34" charset="0"/>
                <a:ea typeface="HGP創英角ｺﾞｼｯｸUB" pitchFamily="50" charset="-128"/>
              </a:rPr>
              <a:t>5</a:t>
            </a:r>
            <a:r>
              <a:rPr lang="ja-JP" altLang="en-US" sz="1600">
                <a:latin typeface="Impact" pitchFamily="34" charset="0"/>
                <a:ea typeface="HGP創英角ｺﾞｼｯｸUB" pitchFamily="50" charset="-128"/>
              </a:rPr>
              <a:t>箇所あった。（ランダムな</a:t>
            </a:r>
            <a:r>
              <a:rPr lang="en-US" altLang="ja-JP" sz="1600">
                <a:latin typeface="Impact" pitchFamily="34" charset="0"/>
                <a:ea typeface="HGP創英角ｺﾞｼｯｸUB" pitchFamily="50" charset="-128"/>
              </a:rPr>
              <a:t>60</a:t>
            </a:r>
            <a:r>
              <a:rPr lang="ja-JP" altLang="en-US" sz="1600">
                <a:latin typeface="Impact" pitchFamily="34" charset="0"/>
                <a:ea typeface="HGP創英角ｺﾞｼｯｸUB" pitchFamily="50" charset="-128"/>
              </a:rPr>
              <a:t>多重での処理にて</a:t>
            </a:r>
            <a:r>
              <a:rPr lang="en-US" altLang="ja-JP" sz="1600">
                <a:latin typeface="Impact" pitchFamily="34" charset="0"/>
                <a:ea typeface="HGP創英角ｺﾞｼｯｸUB" pitchFamily="50" charset="-128"/>
              </a:rPr>
              <a:t>5</a:t>
            </a:r>
            <a:r>
              <a:rPr lang="ja-JP" altLang="en-US" sz="1600">
                <a:latin typeface="Impact" pitchFamily="34" charset="0"/>
                <a:ea typeface="HGP創英角ｺﾞｼｯｸUB" pitchFamily="50" charset="-128"/>
              </a:rPr>
              <a:t>秒以内というレスポンス要件）</a:t>
            </a:r>
          </a:p>
          <a:p>
            <a:pPr lvl="1"/>
            <a:endParaRPr lang="ja-JP" altLang="en-US" sz="1600">
              <a:latin typeface="Impact" pitchFamily="34" charset="0"/>
              <a:ea typeface="HGP創英角ｺﾞｼｯｸUB" pitchFamily="50" charset="-128"/>
            </a:endParaRPr>
          </a:p>
          <a:p>
            <a:r>
              <a:rPr lang="en-US" altLang="ja-JP" sz="1600">
                <a:latin typeface="Impact" pitchFamily="34" charset="0"/>
                <a:ea typeface="HGP創英角ｺﾞｼｯｸUB" pitchFamily="50" charset="-128"/>
              </a:rPr>
              <a:t>【</a:t>
            </a:r>
            <a:r>
              <a:rPr lang="ja-JP" altLang="en-US" sz="1600">
                <a:latin typeface="Impact" pitchFamily="34" charset="0"/>
                <a:ea typeface="HGP創英角ｺﾞｼｯｸUB" pitchFamily="50" charset="-128"/>
              </a:rPr>
              <a:t>解決策</a:t>
            </a:r>
            <a:r>
              <a:rPr lang="en-US" altLang="ja-JP" sz="1600">
                <a:latin typeface="Impact" pitchFamily="34" charset="0"/>
                <a:ea typeface="HGP創英角ｺﾞｼｯｸUB" pitchFamily="50" charset="-128"/>
              </a:rPr>
              <a:t>】</a:t>
            </a:r>
          </a:p>
          <a:p>
            <a:pPr lvl="1"/>
            <a:r>
              <a:rPr lang="en-US" altLang="ja-JP" sz="1600">
                <a:latin typeface="Impact" pitchFamily="34" charset="0"/>
                <a:ea typeface="HGP創英角ｺﾞｼｯｸUB" pitchFamily="50" charset="-128"/>
              </a:rPr>
              <a:t>MaxGauge</a:t>
            </a:r>
            <a:r>
              <a:rPr lang="ja-JP" altLang="en-US" sz="1600">
                <a:latin typeface="Impact" pitchFamily="34" charset="0"/>
                <a:ea typeface="HGP創英角ｺﾞｼｯｸUB" pitchFamily="50" charset="-128"/>
              </a:rPr>
              <a:t>でのデータ取得</a:t>
            </a:r>
            <a:r>
              <a:rPr lang="en-US" altLang="ja-JP" sz="1600">
                <a:latin typeface="Impact" pitchFamily="34" charset="0"/>
                <a:ea typeface="HGP創英角ｺﾞｼｯｸUB" pitchFamily="50" charset="-128"/>
              </a:rPr>
              <a:t>/</a:t>
            </a:r>
            <a:r>
              <a:rPr lang="ja-JP" altLang="en-US" sz="1600">
                <a:latin typeface="Impact" pitchFamily="34" charset="0"/>
                <a:ea typeface="HGP創英角ｺﾞｼｯｸUB" pitchFamily="50" charset="-128"/>
              </a:rPr>
              <a:t>分析により、</a:t>
            </a:r>
            <a:r>
              <a:rPr lang="en-US" altLang="ja-JP" sz="1600">
                <a:latin typeface="Impact" pitchFamily="34" charset="0"/>
                <a:ea typeface="HGP創英角ｺﾞｼｯｸUB" pitchFamily="50" charset="-128"/>
              </a:rPr>
              <a:t>5</a:t>
            </a:r>
            <a:r>
              <a:rPr lang="ja-JP" altLang="en-US" sz="1600">
                <a:latin typeface="Impact" pitchFamily="34" charset="0"/>
                <a:ea typeface="HGP創英角ｺﾞｼｯｸUB" pitchFamily="50" charset="-128"/>
              </a:rPr>
              <a:t>秒ルールを満たせないアプリケーションの負荷状況を把握。 対象</a:t>
            </a:r>
            <a:r>
              <a:rPr lang="en-US" altLang="ja-JP" sz="1600">
                <a:latin typeface="Impact" pitchFamily="34" charset="0"/>
                <a:ea typeface="HGP創英角ｺﾞｼｯｸUB" pitchFamily="50" charset="-128"/>
              </a:rPr>
              <a:t>SQL</a:t>
            </a:r>
            <a:r>
              <a:rPr lang="ja-JP" altLang="en-US" sz="1600">
                <a:latin typeface="Impact" pitchFamily="34" charset="0"/>
                <a:ea typeface="HGP創英角ｺﾞｼｯｸUB" pitchFamily="50" charset="-128"/>
              </a:rPr>
              <a:t>の特定と、それぞれのリソースの利用量、実行時間を数値的に参照できるようになった。</a:t>
            </a:r>
          </a:p>
          <a:p>
            <a:pPr lvl="1"/>
            <a:endParaRPr lang="ja-JP" altLang="en-US" sz="1600">
              <a:latin typeface="Impact" pitchFamily="34" charset="0"/>
              <a:ea typeface="HGP創英角ｺﾞｼｯｸUB" pitchFamily="50" charset="-128"/>
            </a:endParaRPr>
          </a:p>
          <a:p>
            <a:r>
              <a:rPr lang="en-US" altLang="ja-JP" sz="1600">
                <a:latin typeface="Impact" pitchFamily="34" charset="0"/>
                <a:ea typeface="HGP創英角ｺﾞｼｯｸUB" pitchFamily="50" charset="-128"/>
              </a:rPr>
              <a:t>【</a:t>
            </a:r>
            <a:r>
              <a:rPr lang="ja-JP" altLang="en-US" sz="1600">
                <a:latin typeface="Impact" pitchFamily="34" charset="0"/>
                <a:ea typeface="HGP創英角ｺﾞｼｯｸUB" pitchFamily="50" charset="-128"/>
              </a:rPr>
              <a:t>効果</a:t>
            </a:r>
            <a:r>
              <a:rPr lang="en-US" altLang="ja-JP" sz="1600">
                <a:latin typeface="Impact" pitchFamily="34" charset="0"/>
                <a:ea typeface="HGP創英角ｺﾞｼｯｸUB" pitchFamily="50" charset="-128"/>
              </a:rPr>
              <a:t>】</a:t>
            </a:r>
          </a:p>
          <a:p>
            <a:pPr lvl="1"/>
            <a:r>
              <a:rPr lang="ja-JP" altLang="en-US" sz="1600">
                <a:latin typeface="Impact" pitchFamily="34" charset="0"/>
                <a:ea typeface="HGP創英角ｺﾞｼｯｸUB" pitchFamily="50" charset="-128"/>
              </a:rPr>
              <a:t>開発者は、ラッシュテストでの情報収集の仕組みを一切作成せずに、テスト結果とその状況の数値化、グラフ化を実現。対象</a:t>
            </a:r>
            <a:r>
              <a:rPr lang="en-US" altLang="ja-JP" sz="1600">
                <a:latin typeface="Impact" pitchFamily="34" charset="0"/>
                <a:ea typeface="HGP創英角ｺﾞｼｯｸUB" pitchFamily="50" charset="-128"/>
              </a:rPr>
              <a:t>SQL</a:t>
            </a:r>
            <a:r>
              <a:rPr lang="ja-JP" altLang="en-US" sz="1600">
                <a:latin typeface="Impact" pitchFamily="34" charset="0"/>
                <a:ea typeface="HGP創英角ｺﾞｼｯｸUB" pitchFamily="50" charset="-128"/>
              </a:rPr>
              <a:t>の特定と、それぞれのリソースの利用量から、どの</a:t>
            </a:r>
            <a:r>
              <a:rPr lang="en-US" altLang="ja-JP" sz="1600">
                <a:latin typeface="Impact" pitchFamily="34" charset="0"/>
                <a:ea typeface="HGP創英角ｺﾞｼｯｸUB" pitchFamily="50" charset="-128"/>
              </a:rPr>
              <a:t>SQL</a:t>
            </a:r>
            <a:r>
              <a:rPr lang="ja-JP" altLang="en-US" sz="1600">
                <a:latin typeface="Impact" pitchFamily="34" charset="0"/>
                <a:ea typeface="HGP創英角ｺﾞｼｯｸUB" pitchFamily="50" charset="-128"/>
              </a:rPr>
              <a:t>をどの程度チューニングする必要があるのかを的確に把握。</a:t>
            </a:r>
          </a:p>
          <a:p>
            <a:pPr lvl="1"/>
            <a:r>
              <a:rPr lang="ja-JP" altLang="en-US" sz="1600">
                <a:latin typeface="Impact" pitchFamily="34" charset="0"/>
                <a:ea typeface="HGP創英角ｺﾞｼｯｸUB" pitchFamily="50" charset="-128"/>
              </a:rPr>
              <a:t>また、</a:t>
            </a:r>
            <a:r>
              <a:rPr lang="en-US" altLang="ja-JP" sz="1600">
                <a:latin typeface="Impact" pitchFamily="34" charset="0"/>
                <a:ea typeface="HGP創英角ｺﾞｼｯｸUB" pitchFamily="50" charset="-128"/>
              </a:rPr>
              <a:t>SQL</a:t>
            </a:r>
            <a:r>
              <a:rPr lang="ja-JP" altLang="en-US" sz="1600">
                <a:latin typeface="Impact" pitchFamily="34" charset="0"/>
                <a:ea typeface="HGP創英角ｺﾞｼｯｸUB" pitchFamily="50" charset="-128"/>
              </a:rPr>
              <a:t>履歴より想定外のロジックで</a:t>
            </a:r>
            <a:r>
              <a:rPr lang="en-US" altLang="ja-JP" sz="1600">
                <a:latin typeface="Impact" pitchFamily="34" charset="0"/>
                <a:ea typeface="HGP創英角ｺﾞｼｯｸUB" pitchFamily="50" charset="-128"/>
              </a:rPr>
              <a:t>SQL</a:t>
            </a:r>
            <a:r>
              <a:rPr lang="ja-JP" altLang="en-US" sz="1600">
                <a:latin typeface="Impact" pitchFamily="34" charset="0"/>
                <a:ea typeface="HGP創英角ｺﾞｼｯｸUB" pitchFamily="50" charset="-128"/>
              </a:rPr>
              <a:t>が処理されていることなどもわかった。 </a:t>
            </a:r>
          </a:p>
          <a:p>
            <a:pPr lvl="1"/>
            <a:r>
              <a:rPr lang="ja-JP" altLang="en-US" sz="1600">
                <a:solidFill>
                  <a:srgbClr val="FF0000"/>
                </a:solidFill>
                <a:latin typeface="Impact" pitchFamily="34" charset="0"/>
                <a:ea typeface="HGP創英角ｺﾞｼｯｸUB" pitchFamily="50" charset="-128"/>
              </a:rPr>
              <a:t>テスト準備がほぼゼロ</a:t>
            </a:r>
            <a:r>
              <a:rPr lang="ja-JP" altLang="en-US" sz="1600">
                <a:latin typeface="Impact" pitchFamily="34" charset="0"/>
                <a:ea typeface="HGP創英角ｺﾞｼｯｸUB" pitchFamily="50" charset="-128"/>
              </a:rPr>
              <a:t>となり、チューニング対象</a:t>
            </a:r>
            <a:r>
              <a:rPr lang="en-US" altLang="ja-JP" sz="1600">
                <a:latin typeface="Impact" pitchFamily="34" charset="0"/>
                <a:ea typeface="HGP創英角ｺﾞｼｯｸUB" pitchFamily="50" charset="-128"/>
              </a:rPr>
              <a:t>SQL</a:t>
            </a:r>
            <a:r>
              <a:rPr lang="ja-JP" altLang="en-US" sz="1600">
                <a:latin typeface="Impact" pitchFamily="34" charset="0"/>
                <a:ea typeface="HGP創英角ｺﾞｼｯｸUB" pitchFamily="50" charset="-128"/>
              </a:rPr>
              <a:t>の早期発見が可能となった。　</a:t>
            </a:r>
            <a:r>
              <a:rPr lang="ja-JP" altLang="en-US" sz="1600">
                <a:solidFill>
                  <a:srgbClr val="FF0000"/>
                </a:solidFill>
                <a:latin typeface="Impact" pitchFamily="34" charset="0"/>
                <a:ea typeface="HGP創英角ｺﾞｼｯｸUB" pitchFamily="50" charset="-128"/>
              </a:rPr>
              <a:t>作業工数はおよそ</a:t>
            </a:r>
            <a:r>
              <a:rPr lang="en-US" altLang="ja-JP" sz="1600">
                <a:solidFill>
                  <a:srgbClr val="FF0000"/>
                </a:solidFill>
                <a:latin typeface="Impact" pitchFamily="34" charset="0"/>
                <a:ea typeface="HGP創英角ｺﾞｼｯｸUB" pitchFamily="50" charset="-128"/>
              </a:rPr>
              <a:t>1/10</a:t>
            </a:r>
            <a:r>
              <a:rPr lang="ja-JP" altLang="en-US" sz="1600">
                <a:solidFill>
                  <a:srgbClr val="FF0000"/>
                </a:solidFill>
                <a:latin typeface="Impact" pitchFamily="34" charset="0"/>
                <a:ea typeface="HGP創英角ｺﾞｼｯｸUB" pitchFamily="50" charset="-128"/>
              </a:rPr>
              <a:t>程度に縮小</a:t>
            </a:r>
            <a:r>
              <a:rPr lang="ja-JP" altLang="en-US" sz="1600">
                <a:latin typeface="Impact" pitchFamily="34" charset="0"/>
                <a:ea typeface="HGP創英角ｺﾞｼｯｸUB" pitchFamily="50" charset="-128"/>
              </a:rPr>
              <a:t>。</a:t>
            </a:r>
          </a:p>
        </p:txBody>
      </p:sp>
      <p:sp>
        <p:nvSpPr>
          <p:cNvPr id="70660" name="Rectangle 10"/>
          <p:cNvSpPr>
            <a:spLocks noChangeArrowheads="1"/>
          </p:cNvSpPr>
          <p:nvPr/>
        </p:nvSpPr>
        <p:spPr bwMode="auto">
          <a:xfrm>
            <a:off x="325438" y="203200"/>
            <a:ext cx="6889750"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効果事例（１）</a:t>
            </a:r>
            <a:endParaRPr lang="ja-JP" altLang="en-US" sz="1600">
              <a:latin typeface="Impact" pitchFamily="34" charset="0"/>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3"/>
          <p:cNvSpPr txBox="1">
            <a:spLocks noChangeArrowheads="1"/>
          </p:cNvSpPr>
          <p:nvPr/>
        </p:nvSpPr>
        <p:spPr bwMode="auto">
          <a:xfrm>
            <a:off x="755650" y="901700"/>
            <a:ext cx="7488238" cy="371475"/>
          </a:xfrm>
          <a:prstGeom prst="rect">
            <a:avLst/>
          </a:prstGeom>
          <a:noFill/>
          <a:ln w="57150" cmpd="thickThin" algn="ctr">
            <a:solidFill>
              <a:srgbClr val="6666FF"/>
            </a:solidFill>
            <a:miter lim="800000"/>
            <a:headEnd/>
            <a:tailEnd/>
          </a:ln>
          <a:effectLst>
            <a:prstShdw prst="shdw17" dist="17961" dir="2700000">
              <a:srgbClr val="3D3D99"/>
            </a:prstShdw>
          </a:effectLst>
        </p:spPr>
        <p:txBody>
          <a:bodyPr lIns="90000" tIns="46800" rIns="90000" bIns="46800">
            <a:spAutoFit/>
          </a:bodyPr>
          <a:lstStyle/>
          <a:p>
            <a:r>
              <a:rPr lang="ja-JP" altLang="en-US">
                <a:latin typeface="Impact" pitchFamily="34" charset="0"/>
                <a:ea typeface="HGP創英角ｺﾞｼｯｸUB" pitchFamily="50" charset="-128"/>
              </a:rPr>
              <a:t>原因不明のデータベース再起動問題の解決　（原因トリガーの追跡と対応）</a:t>
            </a:r>
          </a:p>
        </p:txBody>
      </p:sp>
      <p:sp>
        <p:nvSpPr>
          <p:cNvPr id="71683" name="Text Box 4"/>
          <p:cNvSpPr txBox="1">
            <a:spLocks noChangeArrowheads="1"/>
          </p:cNvSpPr>
          <p:nvPr/>
        </p:nvSpPr>
        <p:spPr bwMode="auto">
          <a:xfrm>
            <a:off x="611188" y="1628775"/>
            <a:ext cx="7705725" cy="4033838"/>
          </a:xfrm>
          <a:prstGeom prst="rect">
            <a:avLst/>
          </a:prstGeom>
          <a:noFill/>
          <a:ln w="12700" algn="ctr">
            <a:noFill/>
            <a:miter lim="800000"/>
            <a:headEnd/>
            <a:tailEnd/>
          </a:ln>
          <a:effectLst>
            <a:prstShdw prst="shdw17" dist="17961" dir="2700000">
              <a:srgbClr val="94958E"/>
            </a:prstShdw>
          </a:effectLst>
        </p:spPr>
        <p:txBody>
          <a:bodyPr lIns="90000" tIns="46800" rIns="90000" bIns="46800">
            <a:spAutoFit/>
          </a:bodyPr>
          <a:lstStyle/>
          <a:p>
            <a:r>
              <a:rPr lang="en-US" altLang="ja-JP" sz="1600">
                <a:latin typeface="Impact" pitchFamily="34" charset="0"/>
                <a:ea typeface="HGP創英角ｺﾞｼｯｸUB" pitchFamily="50" charset="-128"/>
              </a:rPr>
              <a:t>【</a:t>
            </a:r>
            <a:r>
              <a:rPr lang="ja-JP" altLang="en-US" sz="1600">
                <a:latin typeface="Impact" pitchFamily="34" charset="0"/>
                <a:ea typeface="HGP創英角ｺﾞｼｯｸUB" pitchFamily="50" charset="-128"/>
              </a:rPr>
              <a:t>事象</a:t>
            </a:r>
            <a:r>
              <a:rPr lang="en-US" altLang="ja-JP" sz="1600">
                <a:latin typeface="Impact" pitchFamily="34" charset="0"/>
                <a:ea typeface="HGP創英角ｺﾞｼｯｸUB" pitchFamily="50" charset="-128"/>
              </a:rPr>
              <a:t>】</a:t>
            </a:r>
          </a:p>
          <a:p>
            <a:pPr lvl="1"/>
            <a:r>
              <a:rPr lang="en-US" altLang="ja-JP" sz="1600">
                <a:latin typeface="Impact" pitchFamily="34" charset="0"/>
                <a:ea typeface="HGP創英角ｺﾞｼｯｸUB" pitchFamily="50" charset="-128"/>
              </a:rPr>
              <a:t>RAC</a:t>
            </a:r>
            <a:r>
              <a:rPr lang="ja-JP" altLang="en-US" sz="1600">
                <a:latin typeface="Impact" pitchFamily="34" charset="0"/>
                <a:ea typeface="HGP創英角ｺﾞｼｯｸUB" pitchFamily="50" charset="-128"/>
              </a:rPr>
              <a:t>環境において、突然</a:t>
            </a:r>
            <a:r>
              <a:rPr lang="en-US" altLang="ja-JP" sz="1600">
                <a:latin typeface="Impact" pitchFamily="34" charset="0"/>
                <a:ea typeface="HGP創英角ｺﾞｼｯｸUB" pitchFamily="50" charset="-128"/>
              </a:rPr>
              <a:t>Oracle Cluster ware</a:t>
            </a:r>
            <a:r>
              <a:rPr lang="ja-JP" altLang="en-US" sz="1600">
                <a:latin typeface="Impact" pitchFamily="34" charset="0"/>
                <a:ea typeface="HGP創英角ｺﾞｼｯｸUB" pitchFamily="50" charset="-128"/>
              </a:rPr>
              <a:t>が、データベース停止状況であると判断し、データベースの再起動をかけてしまっていた。</a:t>
            </a:r>
          </a:p>
          <a:p>
            <a:pPr lvl="1"/>
            <a:endParaRPr lang="ja-JP" altLang="en-US" sz="1600">
              <a:latin typeface="Impact" pitchFamily="34" charset="0"/>
              <a:ea typeface="HGP創英角ｺﾞｼｯｸUB" pitchFamily="50" charset="-128"/>
            </a:endParaRPr>
          </a:p>
          <a:p>
            <a:r>
              <a:rPr lang="en-US" altLang="ja-JP" sz="1600">
                <a:latin typeface="Impact" pitchFamily="34" charset="0"/>
                <a:ea typeface="HGP創英角ｺﾞｼｯｸUB" pitchFamily="50" charset="-128"/>
              </a:rPr>
              <a:t>【</a:t>
            </a:r>
            <a:r>
              <a:rPr lang="ja-JP" altLang="en-US" sz="1600">
                <a:latin typeface="Impact" pitchFamily="34" charset="0"/>
                <a:ea typeface="HGP創英角ｺﾞｼｯｸUB" pitchFamily="50" charset="-128"/>
              </a:rPr>
              <a:t>解決策</a:t>
            </a:r>
            <a:r>
              <a:rPr lang="en-US" altLang="ja-JP" sz="1600">
                <a:latin typeface="Impact" pitchFamily="34" charset="0"/>
                <a:ea typeface="HGP創英角ｺﾞｼｯｸUB" pitchFamily="50" charset="-128"/>
              </a:rPr>
              <a:t>】</a:t>
            </a:r>
          </a:p>
          <a:p>
            <a:pPr lvl="1"/>
            <a:r>
              <a:rPr lang="en-US" altLang="ja-JP" sz="1600">
                <a:latin typeface="Impact" pitchFamily="34" charset="0"/>
                <a:ea typeface="HGP創英角ｺﾞｼｯｸUB" pitchFamily="50" charset="-128"/>
              </a:rPr>
              <a:t>MaxGauge</a:t>
            </a:r>
            <a:r>
              <a:rPr lang="ja-JP" altLang="en-US" sz="1600">
                <a:latin typeface="Impact" pitchFamily="34" charset="0"/>
                <a:ea typeface="HGP創英角ｺﾞｼｯｸUB" pitchFamily="50" charset="-128"/>
              </a:rPr>
              <a:t>のログより、再起動時点でのデータベース内処理状況より、同一ブロックへの大量な「</a:t>
            </a:r>
            <a:r>
              <a:rPr lang="en-US" altLang="ja-JP" sz="1600">
                <a:latin typeface="Impact" pitchFamily="34" charset="0"/>
                <a:ea typeface="HGP創英角ｺﾞｼｯｸUB" pitchFamily="50" charset="-128"/>
              </a:rPr>
              <a:t>DELETE</a:t>
            </a:r>
            <a:r>
              <a:rPr lang="ja-JP" altLang="en-US" sz="1600">
                <a:latin typeface="Impact" pitchFamily="34" charset="0"/>
                <a:ea typeface="HGP創英角ｺﾞｼｯｸUB" pitchFamily="50" charset="-128"/>
              </a:rPr>
              <a:t>」、「</a:t>
            </a:r>
            <a:r>
              <a:rPr lang="en-US" altLang="ja-JP" sz="1600">
                <a:latin typeface="Impact" pitchFamily="34" charset="0"/>
                <a:ea typeface="HGP創英角ｺﾞｼｯｸUB" pitchFamily="50" charset="-128"/>
              </a:rPr>
              <a:t>INSERT</a:t>
            </a:r>
            <a:r>
              <a:rPr lang="ja-JP" altLang="en-US" sz="1600">
                <a:latin typeface="Impact" pitchFamily="34" charset="0"/>
                <a:ea typeface="HGP創英角ｺﾞｼｯｸUB" pitchFamily="50" charset="-128"/>
              </a:rPr>
              <a:t>」処理が行われていることが判明。 そのため、</a:t>
            </a:r>
            <a:r>
              <a:rPr lang="en-US" altLang="ja-JP" sz="1600">
                <a:latin typeface="Impact" pitchFamily="34" charset="0"/>
                <a:ea typeface="HGP創英角ｺﾞｼｯｸUB" pitchFamily="50" charset="-128"/>
              </a:rPr>
              <a:t>OS</a:t>
            </a:r>
            <a:r>
              <a:rPr lang="ja-JP" altLang="en-US" sz="1600">
                <a:latin typeface="Impact" pitchFamily="34" charset="0"/>
                <a:ea typeface="HGP創英角ｺﾞｼｯｸUB" pitchFamily="50" charset="-128"/>
              </a:rPr>
              <a:t>レベルでの遅延が発生したと判断。対象</a:t>
            </a:r>
            <a:r>
              <a:rPr lang="en-US" altLang="ja-JP" sz="1600">
                <a:latin typeface="Impact" pitchFamily="34" charset="0"/>
                <a:ea typeface="HGP創英角ｺﾞｼｯｸUB" pitchFamily="50" charset="-128"/>
              </a:rPr>
              <a:t>SQL</a:t>
            </a:r>
            <a:r>
              <a:rPr lang="ja-JP" altLang="en-US" sz="1600">
                <a:latin typeface="Impact" pitchFamily="34" charset="0"/>
                <a:ea typeface="HGP創英角ｺﾞｼｯｸUB" pitchFamily="50" charset="-128"/>
              </a:rPr>
              <a:t>のチューニングにより、データベース負荷を軽減。 データベース再起動の事象の発生を抑えた。</a:t>
            </a:r>
          </a:p>
          <a:p>
            <a:pPr lvl="1"/>
            <a:endParaRPr lang="ja-JP" altLang="en-US" sz="1600">
              <a:latin typeface="Impact" pitchFamily="34" charset="0"/>
              <a:ea typeface="HGP創英角ｺﾞｼｯｸUB" pitchFamily="50" charset="-128"/>
            </a:endParaRPr>
          </a:p>
          <a:p>
            <a:r>
              <a:rPr lang="en-US" altLang="ja-JP" sz="1600">
                <a:latin typeface="Impact" pitchFamily="34" charset="0"/>
                <a:ea typeface="HGP創英角ｺﾞｼｯｸUB" pitchFamily="50" charset="-128"/>
              </a:rPr>
              <a:t>【</a:t>
            </a:r>
            <a:r>
              <a:rPr lang="ja-JP" altLang="en-US" sz="1600">
                <a:latin typeface="Impact" pitchFamily="34" charset="0"/>
                <a:ea typeface="HGP創英角ｺﾞｼｯｸUB" pitchFamily="50" charset="-128"/>
              </a:rPr>
              <a:t>効果</a:t>
            </a:r>
            <a:r>
              <a:rPr lang="en-US" altLang="ja-JP" sz="1600">
                <a:latin typeface="Impact" pitchFamily="34" charset="0"/>
                <a:ea typeface="HGP創英角ｺﾞｼｯｸUB" pitchFamily="50" charset="-128"/>
              </a:rPr>
              <a:t>】</a:t>
            </a:r>
          </a:p>
          <a:p>
            <a:pPr lvl="1"/>
            <a:r>
              <a:rPr lang="en-US" altLang="ja-JP" sz="1600">
                <a:latin typeface="Impact" pitchFamily="34" charset="0"/>
                <a:ea typeface="HGP創英角ｺﾞｼｯｸUB" pitchFamily="50" charset="-128"/>
              </a:rPr>
              <a:t>MaxGauge</a:t>
            </a:r>
            <a:r>
              <a:rPr lang="ja-JP" altLang="en-US" sz="1600">
                <a:latin typeface="Impact" pitchFamily="34" charset="0"/>
                <a:ea typeface="HGP創英角ｺﾞｼｯｸUB" pitchFamily="50" charset="-128"/>
              </a:rPr>
              <a:t>のログ調査以前、システム開発担当者、およびオラクルサポート担当にて原因調査を</a:t>
            </a:r>
            <a:r>
              <a:rPr lang="ja-JP" altLang="en-US" sz="1600">
                <a:solidFill>
                  <a:srgbClr val="FF0000"/>
                </a:solidFill>
                <a:latin typeface="Impact" pitchFamily="34" charset="0"/>
                <a:ea typeface="HGP創英角ｺﾞｼｯｸUB" pitchFamily="50" charset="-128"/>
              </a:rPr>
              <a:t>約</a:t>
            </a:r>
            <a:r>
              <a:rPr lang="en-US" altLang="ja-JP" sz="1600">
                <a:solidFill>
                  <a:srgbClr val="FF0000"/>
                </a:solidFill>
                <a:latin typeface="Impact" pitchFamily="34" charset="0"/>
                <a:ea typeface="HGP創英角ｺﾞｼｯｸUB" pitchFamily="50" charset="-128"/>
              </a:rPr>
              <a:t>1</a:t>
            </a:r>
            <a:r>
              <a:rPr lang="ja-JP" altLang="en-US" sz="1600">
                <a:solidFill>
                  <a:srgbClr val="FF0000"/>
                </a:solidFill>
                <a:latin typeface="Impact" pitchFamily="34" charset="0"/>
                <a:ea typeface="HGP創英角ｺﾞｼｯｸUB" pitchFamily="50" charset="-128"/>
              </a:rPr>
              <a:t>週間</a:t>
            </a:r>
            <a:r>
              <a:rPr lang="ja-JP" altLang="en-US" sz="1600">
                <a:latin typeface="Impact" pitchFamily="34" charset="0"/>
                <a:ea typeface="HGP創英角ｺﾞｼｯｸUB" pitchFamily="50" charset="-128"/>
              </a:rPr>
              <a:t>行っていたが、原因がつかめなかった。</a:t>
            </a:r>
            <a:r>
              <a:rPr lang="en-US" altLang="ja-JP" sz="1600">
                <a:latin typeface="Impact" pitchFamily="34" charset="0"/>
                <a:ea typeface="HGP創英角ｺﾞｼｯｸUB" pitchFamily="50" charset="-128"/>
              </a:rPr>
              <a:t>MaxGauge</a:t>
            </a:r>
            <a:r>
              <a:rPr lang="ja-JP" altLang="en-US" sz="1600">
                <a:latin typeface="Impact" pitchFamily="34" charset="0"/>
                <a:ea typeface="HGP創英角ｺﾞｼｯｸUB" pitchFamily="50" charset="-128"/>
              </a:rPr>
              <a:t>のログの参照により、</a:t>
            </a:r>
            <a:r>
              <a:rPr lang="ja-JP" altLang="en-US" sz="1600">
                <a:solidFill>
                  <a:srgbClr val="FF0000"/>
                </a:solidFill>
                <a:latin typeface="Impact" pitchFamily="34" charset="0"/>
                <a:ea typeface="HGP創英角ｺﾞｼｯｸUB" pitchFamily="50" charset="-128"/>
              </a:rPr>
              <a:t>約</a:t>
            </a:r>
            <a:r>
              <a:rPr lang="en-US" altLang="ja-JP" sz="1600">
                <a:solidFill>
                  <a:srgbClr val="FF0000"/>
                </a:solidFill>
                <a:latin typeface="Impact" pitchFamily="34" charset="0"/>
                <a:ea typeface="HGP創英角ｺﾞｼｯｸUB" pitchFamily="50" charset="-128"/>
              </a:rPr>
              <a:t>2</a:t>
            </a:r>
            <a:r>
              <a:rPr lang="ja-JP" altLang="en-US" sz="1600">
                <a:solidFill>
                  <a:srgbClr val="FF0000"/>
                </a:solidFill>
                <a:latin typeface="Impact" pitchFamily="34" charset="0"/>
                <a:ea typeface="HGP創英角ｺﾞｼｯｸUB" pitchFamily="50" charset="-128"/>
              </a:rPr>
              <a:t>時間</a:t>
            </a:r>
            <a:r>
              <a:rPr lang="ja-JP" altLang="en-US" sz="1600">
                <a:latin typeface="Impact" pitchFamily="34" charset="0"/>
                <a:ea typeface="HGP創英角ｺﾞｼｯｸUB" pitchFamily="50" charset="-128"/>
              </a:rPr>
              <a:t>で障害時の状況の把握と対象</a:t>
            </a:r>
            <a:r>
              <a:rPr lang="en-US" altLang="ja-JP" sz="1600">
                <a:latin typeface="Impact" pitchFamily="34" charset="0"/>
                <a:ea typeface="HGP創英角ｺﾞｼｯｸUB" pitchFamily="50" charset="-128"/>
              </a:rPr>
              <a:t>SQL</a:t>
            </a:r>
            <a:r>
              <a:rPr lang="ja-JP" altLang="en-US" sz="1600">
                <a:latin typeface="Impact" pitchFamily="34" charset="0"/>
                <a:ea typeface="HGP創英角ｺﾞｼｯｸUB" pitchFamily="50" charset="-128"/>
              </a:rPr>
              <a:t>のピックアップを行い、顧客へレポート。（</a:t>
            </a:r>
            <a:r>
              <a:rPr lang="en-US" altLang="ja-JP" sz="1600">
                <a:latin typeface="Impact" pitchFamily="34" charset="0"/>
                <a:ea typeface="HGP創英角ｺﾞｼｯｸUB" pitchFamily="50" charset="-128"/>
              </a:rPr>
              <a:t>Cluster ware</a:t>
            </a:r>
            <a:r>
              <a:rPr lang="ja-JP" altLang="en-US" sz="1600">
                <a:latin typeface="Impact" pitchFamily="34" charset="0"/>
                <a:ea typeface="HGP創英角ｺﾞｼｯｸUB" pitchFamily="50" charset="-128"/>
              </a:rPr>
              <a:t>が、データベースを再起動させてしまう事象については、製品仕様の確認のため、オラクルサポート担当とのやり取りは継続）</a:t>
            </a:r>
          </a:p>
        </p:txBody>
      </p:sp>
      <p:sp>
        <p:nvSpPr>
          <p:cNvPr id="71684" name="Rectangle 10"/>
          <p:cNvSpPr>
            <a:spLocks noChangeArrowheads="1"/>
          </p:cNvSpPr>
          <p:nvPr/>
        </p:nvSpPr>
        <p:spPr bwMode="auto">
          <a:xfrm>
            <a:off x="325438" y="203200"/>
            <a:ext cx="6889750"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効果事例（２）</a:t>
            </a:r>
            <a:endParaRPr lang="ja-JP" altLang="en-US" sz="1600">
              <a:latin typeface="Impact" pitchFamily="34" charset="0"/>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7"/>
          <p:cNvSpPr>
            <a:spLocks noChangeArrowheads="1"/>
          </p:cNvSpPr>
          <p:nvPr/>
        </p:nvSpPr>
        <p:spPr bwMode="auto">
          <a:xfrm>
            <a:off x="336550" y="195263"/>
            <a:ext cx="6035675" cy="425450"/>
          </a:xfrm>
          <a:prstGeom prst="rect">
            <a:avLst/>
          </a:prstGeom>
          <a:noFill/>
          <a:ln w="9525">
            <a:noFill/>
            <a:miter lim="800000"/>
            <a:headEnd/>
            <a:tailEnd/>
          </a:ln>
        </p:spPr>
        <p:txBody>
          <a:bodyPr wrap="none" anchor="ctr"/>
          <a:lstStyle/>
          <a:p>
            <a:r>
              <a:rPr lang="en-US" altLang="ja-JP" sz="2400">
                <a:latin typeface="Impact" pitchFamily="34" charset="0"/>
                <a:ea typeface="HGP創英角ｺﾞｼｯｸUB" pitchFamily="50" charset="-128"/>
              </a:rPr>
              <a:t>AP</a:t>
            </a:r>
            <a:r>
              <a:rPr lang="ja-JP" altLang="en-US" sz="2400">
                <a:ea typeface="HGP創英角ｺﾞｼｯｸUB" pitchFamily="50" charset="-128"/>
              </a:rPr>
              <a:t>処理の流れ：ボトルネック箇所</a:t>
            </a:r>
          </a:p>
        </p:txBody>
      </p:sp>
      <p:sp>
        <p:nvSpPr>
          <p:cNvPr id="1110633" name="Oval 617"/>
          <p:cNvSpPr>
            <a:spLocks noChangeArrowheads="1"/>
          </p:cNvSpPr>
          <p:nvPr/>
        </p:nvSpPr>
        <p:spPr bwMode="auto">
          <a:xfrm>
            <a:off x="466725" y="1576388"/>
            <a:ext cx="762000" cy="457200"/>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defRPr/>
            </a:pPr>
            <a:r>
              <a:rPr lang="en-US" altLang="ko-KR" sz="1200" dirty="0">
                <a:latin typeface="Tahoma" pitchFamily="34" charset="0"/>
                <a:ea typeface="BatangChe" pitchFamily="49" charset="-127"/>
              </a:rPr>
              <a:t>client</a:t>
            </a:r>
          </a:p>
        </p:txBody>
      </p:sp>
      <p:sp>
        <p:nvSpPr>
          <p:cNvPr id="1110634" name="Oval 618"/>
          <p:cNvSpPr>
            <a:spLocks noChangeArrowheads="1"/>
          </p:cNvSpPr>
          <p:nvPr/>
        </p:nvSpPr>
        <p:spPr bwMode="auto">
          <a:xfrm>
            <a:off x="2235200" y="1358900"/>
            <a:ext cx="990600" cy="838200"/>
          </a:xfrm>
          <a:prstGeom prst="ellipse">
            <a:avLst/>
          </a:prstGeom>
          <a:solidFill>
            <a:schemeClr val="accent2"/>
          </a:solidFill>
          <a:ln w="9525">
            <a:solidFill>
              <a:schemeClr val="tx1"/>
            </a:solidFill>
            <a:round/>
            <a:headEnd/>
            <a:tailEnd/>
          </a:ln>
          <a:effectLst>
            <a:outerShdw dist="35921" dir="2700000" algn="ctr" rotWithShape="0">
              <a:schemeClr val="bg2"/>
            </a:outerShdw>
          </a:effectLst>
        </p:spPr>
        <p:txBody>
          <a:bodyPr wrap="none" anchor="ctr"/>
          <a:lstStyle/>
          <a:p>
            <a:pPr>
              <a:defRPr/>
            </a:pPr>
            <a:r>
              <a:rPr lang="en-US" altLang="ko-KR" sz="1200" b="1" dirty="0">
                <a:solidFill>
                  <a:schemeClr val="bg1"/>
                </a:solidFill>
                <a:latin typeface="Tahoma" pitchFamily="34" charset="0"/>
                <a:ea typeface="BatangChe" pitchFamily="49" charset="-127"/>
              </a:rPr>
              <a:t>SERVER </a:t>
            </a:r>
          </a:p>
          <a:p>
            <a:pPr>
              <a:defRPr/>
            </a:pPr>
            <a:r>
              <a:rPr lang="en-US" altLang="ko-KR" sz="1200" b="1" dirty="0">
                <a:solidFill>
                  <a:schemeClr val="bg1"/>
                </a:solidFill>
                <a:latin typeface="Tahoma" pitchFamily="34" charset="0"/>
                <a:ea typeface="BatangChe" pitchFamily="49" charset="-127"/>
              </a:rPr>
              <a:t>Process </a:t>
            </a:r>
          </a:p>
        </p:txBody>
      </p:sp>
      <p:sp>
        <p:nvSpPr>
          <p:cNvPr id="1110635" name="Rectangle 619"/>
          <p:cNvSpPr>
            <a:spLocks noChangeArrowheads="1"/>
          </p:cNvSpPr>
          <p:nvPr/>
        </p:nvSpPr>
        <p:spPr bwMode="auto">
          <a:xfrm>
            <a:off x="4427538" y="928688"/>
            <a:ext cx="3962400" cy="326707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1"/>
          <a:lstStyle/>
          <a:p>
            <a:pPr>
              <a:defRPr/>
            </a:pPr>
            <a:r>
              <a:rPr lang="en-US" altLang="ko-KR" sz="1200" dirty="0">
                <a:latin typeface="Tahoma" pitchFamily="34" charset="0"/>
                <a:ea typeface="BatangChe" pitchFamily="49" charset="-127"/>
              </a:rPr>
              <a:t>SGA</a:t>
            </a:r>
          </a:p>
        </p:txBody>
      </p:sp>
      <p:sp>
        <p:nvSpPr>
          <p:cNvPr id="1110636" name="AutoShape 620"/>
          <p:cNvSpPr>
            <a:spLocks noChangeArrowheads="1"/>
          </p:cNvSpPr>
          <p:nvPr/>
        </p:nvSpPr>
        <p:spPr bwMode="auto">
          <a:xfrm>
            <a:off x="4648200" y="5321300"/>
            <a:ext cx="533400" cy="609600"/>
          </a:xfrm>
          <a:prstGeom prst="flowChartMagneticDisk">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ja-JP" altLang="en-US" dirty="0">
              <a:latin typeface="Arial" charset="0"/>
              <a:ea typeface="ＭＳ Ｐゴシック" charset="-128"/>
            </a:endParaRPr>
          </a:p>
        </p:txBody>
      </p:sp>
      <p:sp>
        <p:nvSpPr>
          <p:cNvPr id="1110637" name="AutoShape 621"/>
          <p:cNvSpPr>
            <a:spLocks noChangeArrowheads="1"/>
          </p:cNvSpPr>
          <p:nvPr/>
        </p:nvSpPr>
        <p:spPr bwMode="auto">
          <a:xfrm>
            <a:off x="5257800" y="5321300"/>
            <a:ext cx="533400" cy="609600"/>
          </a:xfrm>
          <a:prstGeom prst="flowChartMagneticDisk">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ja-JP" altLang="en-US" dirty="0">
              <a:latin typeface="Arial" charset="0"/>
              <a:ea typeface="ＭＳ Ｐゴシック" charset="-128"/>
            </a:endParaRPr>
          </a:p>
        </p:txBody>
      </p:sp>
      <p:sp>
        <p:nvSpPr>
          <p:cNvPr id="1110638" name="AutoShape 622"/>
          <p:cNvSpPr>
            <a:spLocks noChangeArrowheads="1"/>
          </p:cNvSpPr>
          <p:nvPr/>
        </p:nvSpPr>
        <p:spPr bwMode="auto">
          <a:xfrm>
            <a:off x="5867400" y="5321300"/>
            <a:ext cx="533400" cy="609600"/>
          </a:xfrm>
          <a:prstGeom prst="flowChartMagneticDisk">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ja-JP" altLang="en-US" dirty="0">
              <a:latin typeface="Arial" charset="0"/>
              <a:ea typeface="ＭＳ Ｐゴシック" charset="-128"/>
            </a:endParaRPr>
          </a:p>
        </p:txBody>
      </p:sp>
      <p:sp>
        <p:nvSpPr>
          <p:cNvPr id="1110639" name="AutoShape 623"/>
          <p:cNvSpPr>
            <a:spLocks noChangeArrowheads="1"/>
          </p:cNvSpPr>
          <p:nvPr/>
        </p:nvSpPr>
        <p:spPr bwMode="auto">
          <a:xfrm>
            <a:off x="6477000" y="5321300"/>
            <a:ext cx="533400" cy="609600"/>
          </a:xfrm>
          <a:prstGeom prst="flowChartMagneticDisk">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ja-JP" altLang="en-US" dirty="0">
              <a:latin typeface="Arial" charset="0"/>
              <a:ea typeface="ＭＳ Ｐゴシック" charset="-128"/>
            </a:endParaRPr>
          </a:p>
        </p:txBody>
      </p:sp>
      <p:sp>
        <p:nvSpPr>
          <p:cNvPr id="1110640" name="Rectangle 624"/>
          <p:cNvSpPr>
            <a:spLocks noChangeArrowheads="1"/>
          </p:cNvSpPr>
          <p:nvPr/>
        </p:nvSpPr>
        <p:spPr bwMode="auto">
          <a:xfrm>
            <a:off x="5951538" y="1309688"/>
            <a:ext cx="1066800" cy="259873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1"/>
          <a:lstStyle/>
          <a:p>
            <a:pPr>
              <a:defRPr/>
            </a:pPr>
            <a:r>
              <a:rPr lang="en-US" altLang="ko-KR" sz="1200" dirty="0">
                <a:latin typeface="Tahoma" pitchFamily="34" charset="0"/>
                <a:ea typeface="BatangChe" pitchFamily="49" charset="-127"/>
              </a:rPr>
              <a:t>Buffer Cache</a:t>
            </a:r>
          </a:p>
        </p:txBody>
      </p:sp>
      <p:sp>
        <p:nvSpPr>
          <p:cNvPr id="1110641" name="Rectangle 625"/>
          <p:cNvSpPr>
            <a:spLocks noChangeArrowheads="1"/>
          </p:cNvSpPr>
          <p:nvPr/>
        </p:nvSpPr>
        <p:spPr bwMode="auto">
          <a:xfrm>
            <a:off x="2082800" y="2501900"/>
            <a:ext cx="1371600" cy="1524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1"/>
          <a:lstStyle/>
          <a:p>
            <a:pPr>
              <a:defRPr/>
            </a:pPr>
            <a:r>
              <a:rPr lang="en-US" altLang="ko-KR" sz="1200" dirty="0">
                <a:latin typeface="Tahoma" pitchFamily="34" charset="0"/>
                <a:ea typeface="BatangChe" pitchFamily="49" charset="-127"/>
              </a:rPr>
              <a:t>PGA Memory</a:t>
            </a:r>
          </a:p>
        </p:txBody>
      </p:sp>
      <p:sp>
        <p:nvSpPr>
          <p:cNvPr id="9228" name="Line 626"/>
          <p:cNvSpPr>
            <a:spLocks noChangeShapeType="1"/>
          </p:cNvSpPr>
          <p:nvPr/>
        </p:nvSpPr>
        <p:spPr bwMode="auto">
          <a:xfrm>
            <a:off x="1381125" y="1692275"/>
            <a:ext cx="742950" cy="0"/>
          </a:xfrm>
          <a:prstGeom prst="line">
            <a:avLst/>
          </a:prstGeom>
          <a:noFill/>
          <a:ln w="28575">
            <a:solidFill>
              <a:schemeClr val="tx1"/>
            </a:solidFill>
            <a:round/>
            <a:headEnd/>
            <a:tailEnd type="triangle" w="med" len="med"/>
          </a:ln>
        </p:spPr>
        <p:txBody>
          <a:bodyPr/>
          <a:lstStyle/>
          <a:p>
            <a:endParaRPr lang="ja-JP" altLang="en-US"/>
          </a:p>
        </p:txBody>
      </p:sp>
      <p:sp>
        <p:nvSpPr>
          <p:cNvPr id="9229" name="Line 627"/>
          <p:cNvSpPr>
            <a:spLocks noChangeShapeType="1"/>
          </p:cNvSpPr>
          <p:nvPr/>
        </p:nvSpPr>
        <p:spPr bwMode="auto">
          <a:xfrm flipH="1">
            <a:off x="1381125" y="1892300"/>
            <a:ext cx="742950" cy="0"/>
          </a:xfrm>
          <a:prstGeom prst="line">
            <a:avLst/>
          </a:prstGeom>
          <a:noFill/>
          <a:ln w="28575">
            <a:solidFill>
              <a:schemeClr val="tx1"/>
            </a:solidFill>
            <a:round/>
            <a:headEnd/>
            <a:tailEnd type="triangle" w="med" len="med"/>
          </a:ln>
        </p:spPr>
        <p:txBody>
          <a:bodyPr/>
          <a:lstStyle/>
          <a:p>
            <a:endParaRPr lang="ja-JP" altLang="en-US"/>
          </a:p>
        </p:txBody>
      </p:sp>
      <p:sp>
        <p:nvSpPr>
          <p:cNvPr id="9230" name="Line 629"/>
          <p:cNvSpPr>
            <a:spLocks noChangeShapeType="1"/>
          </p:cNvSpPr>
          <p:nvPr/>
        </p:nvSpPr>
        <p:spPr bwMode="auto">
          <a:xfrm>
            <a:off x="2768600" y="2197100"/>
            <a:ext cx="0" cy="304800"/>
          </a:xfrm>
          <a:prstGeom prst="line">
            <a:avLst/>
          </a:prstGeom>
          <a:noFill/>
          <a:ln w="9525">
            <a:solidFill>
              <a:schemeClr val="tx1"/>
            </a:solidFill>
            <a:round/>
            <a:headEnd/>
            <a:tailEnd/>
          </a:ln>
        </p:spPr>
        <p:txBody>
          <a:bodyPr/>
          <a:lstStyle/>
          <a:p>
            <a:endParaRPr lang="ja-JP" altLang="en-US"/>
          </a:p>
        </p:txBody>
      </p:sp>
      <p:sp>
        <p:nvSpPr>
          <p:cNvPr id="1110646" name="Rectangle 630"/>
          <p:cNvSpPr>
            <a:spLocks noChangeArrowheads="1"/>
          </p:cNvSpPr>
          <p:nvPr/>
        </p:nvSpPr>
        <p:spPr bwMode="auto">
          <a:xfrm>
            <a:off x="2184400" y="3217863"/>
            <a:ext cx="1143000" cy="3048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1"/>
          <a:lstStyle/>
          <a:p>
            <a:pPr>
              <a:defRPr/>
            </a:pPr>
            <a:r>
              <a:rPr lang="en-US" altLang="ko-KR" sz="1200" dirty="0">
                <a:latin typeface="Tahoma" pitchFamily="34" charset="0"/>
                <a:ea typeface="BatangChe" pitchFamily="49" charset="-127"/>
              </a:rPr>
              <a:t>Sort Area</a:t>
            </a:r>
          </a:p>
        </p:txBody>
      </p:sp>
      <p:sp>
        <p:nvSpPr>
          <p:cNvPr id="1110647" name="Rectangle 631"/>
          <p:cNvSpPr>
            <a:spLocks noChangeArrowheads="1"/>
          </p:cNvSpPr>
          <p:nvPr/>
        </p:nvSpPr>
        <p:spPr bwMode="auto">
          <a:xfrm>
            <a:off x="2184400" y="3611563"/>
            <a:ext cx="1143000" cy="3048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1"/>
          <a:lstStyle/>
          <a:p>
            <a:pPr>
              <a:defRPr/>
            </a:pPr>
            <a:r>
              <a:rPr lang="en-US" altLang="ko-KR" sz="1200" dirty="0">
                <a:latin typeface="Tahoma" pitchFamily="34" charset="0"/>
                <a:ea typeface="BatangChe" pitchFamily="49" charset="-127"/>
              </a:rPr>
              <a:t>Hash Area</a:t>
            </a:r>
          </a:p>
        </p:txBody>
      </p:sp>
      <p:sp>
        <p:nvSpPr>
          <p:cNvPr id="1110648" name="Rectangle 632"/>
          <p:cNvSpPr>
            <a:spLocks noChangeArrowheads="1"/>
          </p:cNvSpPr>
          <p:nvPr/>
        </p:nvSpPr>
        <p:spPr bwMode="auto">
          <a:xfrm>
            <a:off x="2187575" y="2806700"/>
            <a:ext cx="1143000" cy="3048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1"/>
          <a:lstStyle/>
          <a:p>
            <a:pPr>
              <a:defRPr/>
            </a:pPr>
            <a:r>
              <a:rPr lang="en-US" altLang="ko-KR" sz="1200" dirty="0">
                <a:latin typeface="Tahoma" pitchFamily="34" charset="0"/>
                <a:ea typeface="BatangChe" pitchFamily="49" charset="-127"/>
              </a:rPr>
              <a:t>Session info</a:t>
            </a:r>
          </a:p>
        </p:txBody>
      </p:sp>
      <p:sp>
        <p:nvSpPr>
          <p:cNvPr id="1110649" name="Rectangle 633"/>
          <p:cNvSpPr>
            <a:spLocks noChangeArrowheads="1"/>
          </p:cNvSpPr>
          <p:nvPr/>
        </p:nvSpPr>
        <p:spPr bwMode="auto">
          <a:xfrm>
            <a:off x="4656138" y="1309688"/>
            <a:ext cx="1066800" cy="259873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1"/>
          <a:lstStyle/>
          <a:p>
            <a:pPr>
              <a:defRPr/>
            </a:pPr>
            <a:r>
              <a:rPr lang="en-US" altLang="ko-KR" sz="1200" dirty="0">
                <a:latin typeface="Tahoma" pitchFamily="34" charset="0"/>
                <a:ea typeface="BatangChe" pitchFamily="49" charset="-127"/>
              </a:rPr>
              <a:t>Shared Pool</a:t>
            </a:r>
          </a:p>
        </p:txBody>
      </p:sp>
      <p:sp>
        <p:nvSpPr>
          <p:cNvPr id="1110650" name="Rectangle 634"/>
          <p:cNvSpPr>
            <a:spLocks noChangeArrowheads="1"/>
          </p:cNvSpPr>
          <p:nvPr/>
        </p:nvSpPr>
        <p:spPr bwMode="auto">
          <a:xfrm>
            <a:off x="7246938" y="1309688"/>
            <a:ext cx="914400" cy="259873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1"/>
          <a:lstStyle/>
          <a:p>
            <a:pPr>
              <a:defRPr/>
            </a:pPr>
            <a:r>
              <a:rPr lang="en-US" altLang="ko-KR" sz="1200" dirty="0">
                <a:latin typeface="Tahoma" pitchFamily="34" charset="0"/>
                <a:ea typeface="BatangChe" pitchFamily="49" charset="-127"/>
              </a:rPr>
              <a:t>Log Buffer</a:t>
            </a:r>
          </a:p>
        </p:txBody>
      </p:sp>
      <p:sp>
        <p:nvSpPr>
          <p:cNvPr id="9236" name="Line 635"/>
          <p:cNvSpPr>
            <a:spLocks noChangeShapeType="1"/>
          </p:cNvSpPr>
          <p:nvPr/>
        </p:nvSpPr>
        <p:spPr bwMode="auto">
          <a:xfrm flipH="1">
            <a:off x="3276600" y="1809750"/>
            <a:ext cx="2735263" cy="0"/>
          </a:xfrm>
          <a:prstGeom prst="line">
            <a:avLst/>
          </a:prstGeom>
          <a:noFill/>
          <a:ln w="28575">
            <a:solidFill>
              <a:schemeClr val="tx1"/>
            </a:solidFill>
            <a:round/>
            <a:headEnd type="triangle" w="med" len="med"/>
            <a:tailEnd/>
          </a:ln>
        </p:spPr>
        <p:txBody>
          <a:bodyPr/>
          <a:lstStyle/>
          <a:p>
            <a:endParaRPr lang="ja-JP" altLang="en-US"/>
          </a:p>
        </p:txBody>
      </p:sp>
      <p:sp>
        <p:nvSpPr>
          <p:cNvPr id="9237" name="Line 636"/>
          <p:cNvSpPr>
            <a:spLocks noChangeShapeType="1"/>
          </p:cNvSpPr>
          <p:nvPr/>
        </p:nvSpPr>
        <p:spPr bwMode="auto">
          <a:xfrm flipH="1">
            <a:off x="3276600" y="2009775"/>
            <a:ext cx="2735263" cy="0"/>
          </a:xfrm>
          <a:prstGeom prst="line">
            <a:avLst/>
          </a:prstGeom>
          <a:noFill/>
          <a:ln w="28575">
            <a:solidFill>
              <a:schemeClr val="tx1"/>
            </a:solidFill>
            <a:round/>
            <a:headEnd/>
            <a:tailEnd type="triangle" w="med" len="med"/>
          </a:ln>
        </p:spPr>
        <p:txBody>
          <a:bodyPr/>
          <a:lstStyle/>
          <a:p>
            <a:endParaRPr lang="ja-JP" altLang="en-US"/>
          </a:p>
        </p:txBody>
      </p:sp>
      <p:sp>
        <p:nvSpPr>
          <p:cNvPr id="1110653" name="AutoShape 637"/>
          <p:cNvSpPr>
            <a:spLocks noChangeArrowheads="1"/>
          </p:cNvSpPr>
          <p:nvPr/>
        </p:nvSpPr>
        <p:spPr bwMode="auto">
          <a:xfrm>
            <a:off x="7380288" y="5321300"/>
            <a:ext cx="287337" cy="609600"/>
          </a:xfrm>
          <a:prstGeom prst="flowChartMagneticDisk">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ja-JP" altLang="en-US" dirty="0">
              <a:latin typeface="Arial" charset="0"/>
              <a:ea typeface="ＭＳ Ｐゴシック" charset="-128"/>
            </a:endParaRPr>
          </a:p>
        </p:txBody>
      </p:sp>
      <p:sp>
        <p:nvSpPr>
          <p:cNvPr id="1110654" name="AutoShape 638"/>
          <p:cNvSpPr>
            <a:spLocks noChangeArrowheads="1"/>
          </p:cNvSpPr>
          <p:nvPr/>
        </p:nvSpPr>
        <p:spPr bwMode="auto">
          <a:xfrm>
            <a:off x="7740650" y="5321300"/>
            <a:ext cx="287338" cy="609600"/>
          </a:xfrm>
          <a:prstGeom prst="flowChartMagneticDisk">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ja-JP" altLang="en-US" dirty="0">
              <a:latin typeface="Arial" charset="0"/>
              <a:ea typeface="ＭＳ Ｐゴシック" charset="-128"/>
            </a:endParaRPr>
          </a:p>
        </p:txBody>
      </p:sp>
      <p:sp>
        <p:nvSpPr>
          <p:cNvPr id="1110655" name="AutoShape 639"/>
          <p:cNvSpPr>
            <a:spLocks noChangeArrowheads="1"/>
          </p:cNvSpPr>
          <p:nvPr/>
        </p:nvSpPr>
        <p:spPr bwMode="auto">
          <a:xfrm>
            <a:off x="8101013" y="5321300"/>
            <a:ext cx="287337" cy="609600"/>
          </a:xfrm>
          <a:prstGeom prst="flowChartMagneticDisk">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ja-JP" altLang="en-US" dirty="0">
              <a:latin typeface="Arial" charset="0"/>
              <a:ea typeface="ＭＳ Ｐゴシック" charset="-128"/>
            </a:endParaRPr>
          </a:p>
        </p:txBody>
      </p:sp>
      <p:sp>
        <p:nvSpPr>
          <p:cNvPr id="9241" name="Line 640"/>
          <p:cNvSpPr>
            <a:spLocks noChangeShapeType="1"/>
          </p:cNvSpPr>
          <p:nvPr/>
        </p:nvSpPr>
        <p:spPr bwMode="auto">
          <a:xfrm flipV="1">
            <a:off x="7812088" y="2441575"/>
            <a:ext cx="0" cy="2808288"/>
          </a:xfrm>
          <a:prstGeom prst="line">
            <a:avLst/>
          </a:prstGeom>
          <a:noFill/>
          <a:ln w="28575">
            <a:solidFill>
              <a:schemeClr val="tx1"/>
            </a:solidFill>
            <a:round/>
            <a:headEnd type="triangle" w="med" len="med"/>
            <a:tailEnd/>
          </a:ln>
        </p:spPr>
        <p:txBody>
          <a:bodyPr/>
          <a:lstStyle/>
          <a:p>
            <a:endParaRPr lang="ja-JP" altLang="en-US"/>
          </a:p>
        </p:txBody>
      </p:sp>
      <p:sp>
        <p:nvSpPr>
          <p:cNvPr id="1110657" name="Oval 641"/>
          <p:cNvSpPr>
            <a:spLocks noChangeArrowheads="1"/>
          </p:cNvSpPr>
          <p:nvPr/>
        </p:nvSpPr>
        <p:spPr bwMode="auto">
          <a:xfrm>
            <a:off x="7413625" y="4286250"/>
            <a:ext cx="762000" cy="457200"/>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defRPr/>
            </a:pPr>
            <a:r>
              <a:rPr lang="en-US" altLang="ja-JP" sz="1200" dirty="0">
                <a:latin typeface="Tahoma" pitchFamily="34" charset="0"/>
                <a:ea typeface="ＭＳ Ｐゴシック" charset="-128"/>
              </a:rPr>
              <a:t>LGWR</a:t>
            </a:r>
          </a:p>
        </p:txBody>
      </p:sp>
      <p:sp>
        <p:nvSpPr>
          <p:cNvPr id="9243" name="Line 643"/>
          <p:cNvSpPr>
            <a:spLocks noChangeShapeType="1"/>
          </p:cNvSpPr>
          <p:nvPr/>
        </p:nvSpPr>
        <p:spPr bwMode="auto">
          <a:xfrm flipH="1" flipV="1">
            <a:off x="3146425" y="2222500"/>
            <a:ext cx="1978025" cy="819150"/>
          </a:xfrm>
          <a:prstGeom prst="line">
            <a:avLst/>
          </a:prstGeom>
          <a:noFill/>
          <a:ln w="28575">
            <a:solidFill>
              <a:schemeClr val="tx1"/>
            </a:solidFill>
            <a:round/>
            <a:headEnd type="triangle" w="med" len="med"/>
            <a:tailEnd/>
          </a:ln>
        </p:spPr>
        <p:txBody>
          <a:bodyPr/>
          <a:lstStyle/>
          <a:p>
            <a:endParaRPr lang="ja-JP" altLang="en-US"/>
          </a:p>
        </p:txBody>
      </p:sp>
      <p:graphicFrame>
        <p:nvGraphicFramePr>
          <p:cNvPr id="1110661" name="Group 645"/>
          <p:cNvGraphicFramePr>
            <a:graphicFrameLocks noGrp="1"/>
          </p:cNvGraphicFramePr>
          <p:nvPr/>
        </p:nvGraphicFramePr>
        <p:xfrm>
          <a:off x="5949950" y="1728788"/>
          <a:ext cx="1074738" cy="2176462"/>
        </p:xfrm>
        <a:graphic>
          <a:graphicData uri="http://schemas.openxmlformats.org/drawingml/2006/table">
            <a:tbl>
              <a:tblPr/>
              <a:tblGrid>
                <a:gridCol w="208280"/>
                <a:gridCol w="223838"/>
                <a:gridCol w="212725"/>
                <a:gridCol w="215900"/>
                <a:gridCol w="214312"/>
              </a:tblGrid>
              <a:tr h="274638">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ＭＳ Ｐゴシック" pitchFamily="50" charset="-128"/>
                          <a:ea typeface="ＭＳ Ｐゴシック" pitchFamily="50" charset="-128"/>
                        </a:rPr>
                        <a:t>1</a:t>
                      </a:r>
                      <a:endParaRPr kumimoji="1" lang="en-US" altLang="ja-JP"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ＭＳ Ｐゴシック" pitchFamily="50" charset="-128"/>
                          <a:ea typeface="ＭＳ Ｐゴシック" pitchFamily="50" charset="-128"/>
                        </a:rPr>
                        <a:t>2</a:t>
                      </a:r>
                      <a:endParaRPr kumimoji="1" lang="en-US" altLang="ja-JP"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ＭＳ Ｐゴシック" pitchFamily="50" charset="-128"/>
                          <a:ea typeface="ＭＳ Ｐゴシック" pitchFamily="50" charset="-128"/>
                        </a:rPr>
                        <a:t>3</a:t>
                      </a:r>
                      <a:endParaRPr kumimoji="1" lang="en-US" altLang="ja-JP"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ＭＳ Ｐゴシック" pitchFamily="50" charset="-128"/>
                          <a:ea typeface="ＭＳ Ｐゴシック" pitchFamily="50" charset="-128"/>
                        </a:rPr>
                        <a:t>4</a:t>
                      </a:r>
                      <a:endParaRPr kumimoji="1" lang="en-US" altLang="ja-JP"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71463">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ＭＳ Ｐゴシック" pitchFamily="50" charset="-128"/>
                          <a:ea typeface="ＭＳ Ｐゴシック" pitchFamily="50" charset="-128"/>
                        </a:rPr>
                        <a:t>5</a:t>
                      </a:r>
                      <a:endParaRPr kumimoji="1" lang="en-US" altLang="ja-JP"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ＭＳ Ｐゴシック" pitchFamily="50" charset="-128"/>
                          <a:ea typeface="ＭＳ Ｐゴシック" pitchFamily="50" charset="-128"/>
                        </a:rPr>
                        <a:t>6</a:t>
                      </a:r>
                      <a:endParaRPr kumimoji="1" lang="en-US" altLang="ja-JP"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ＭＳ Ｐゴシック" pitchFamily="50" charset="-128"/>
                          <a:ea typeface="ＭＳ Ｐゴシック" pitchFamily="50" charset="-128"/>
                        </a:rPr>
                        <a:t>7</a:t>
                      </a:r>
                      <a:endParaRPr kumimoji="1" lang="en-US" altLang="ja-JP"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ＭＳ Ｐゴシック" pitchFamily="50" charset="-128"/>
                          <a:ea typeface="ＭＳ Ｐゴシック" pitchFamily="50" charset="-128"/>
                        </a:rPr>
                        <a:t>a</a:t>
                      </a:r>
                      <a:endParaRPr kumimoji="1" lang="en-US" altLang="ja-JP"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ＭＳ Ｐゴシック" pitchFamily="50" charset="-128"/>
                          <a:ea typeface="ＭＳ Ｐゴシック" pitchFamily="50" charset="-128"/>
                        </a:rPr>
                        <a:t>b</a:t>
                      </a:r>
                      <a:endParaRPr kumimoji="1" lang="en-US" altLang="ja-JP"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73050">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endParaRPr kumimoji="1" lang="en-US" altLang="ja-JP"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ＭＳ Ｐゴシック" pitchFamily="50" charset="-128"/>
                          <a:ea typeface="ＭＳ Ｐゴシック" pitchFamily="50" charset="-128"/>
                        </a:rPr>
                        <a:t>9</a:t>
                      </a:r>
                      <a:endParaRPr kumimoji="1" lang="en-US" altLang="ja-JP"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110717" name="Group 701"/>
          <p:cNvGraphicFramePr>
            <a:graphicFrameLocks noGrp="1"/>
          </p:cNvGraphicFramePr>
          <p:nvPr/>
        </p:nvGraphicFramePr>
        <p:xfrm>
          <a:off x="7250113" y="1720850"/>
          <a:ext cx="914400" cy="2182813"/>
        </p:xfrm>
        <a:graphic>
          <a:graphicData uri="http://schemas.openxmlformats.org/drawingml/2006/table">
            <a:tbl>
              <a:tblPr/>
              <a:tblGrid>
                <a:gridCol w="228600"/>
                <a:gridCol w="228600"/>
                <a:gridCol w="228600"/>
                <a:gridCol w="228600"/>
              </a:tblGrid>
              <a:tr h="273050">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ＭＳ Ｐゴシック" pitchFamily="50" charset="-128"/>
                          <a:ea typeface="ＭＳ Ｐゴシック" pitchFamily="50" charset="-128"/>
                        </a:rPr>
                        <a:t>8</a:t>
                      </a:r>
                      <a:endParaRPr kumimoji="1" lang="en-US" altLang="ja-JP"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ＭＳ Ｐゴシック" pitchFamily="50" charset="-128"/>
                          <a:ea typeface="ＭＳ Ｐゴシック" pitchFamily="50" charset="-128"/>
                        </a:rPr>
                        <a:t>9</a:t>
                      </a:r>
                      <a:endParaRPr kumimoji="1" lang="en-US" altLang="ja-JP"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ＭＳ Ｐゴシック" pitchFamily="50" charset="-128"/>
                          <a:ea typeface="ＭＳ Ｐゴシック" pitchFamily="50" charset="-128"/>
                        </a:rPr>
                        <a:t>a</a:t>
                      </a:r>
                      <a:endParaRPr kumimoji="1" lang="en-US" altLang="ja-JP"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en-US" altLang="ja-JP" sz="1100" b="0" i="0" u="none" strike="noStrike" cap="none" normalizeH="0" baseline="0" dirty="0" smtClean="0">
                          <a:ln>
                            <a:noFill/>
                          </a:ln>
                          <a:solidFill>
                            <a:schemeClr val="tx1"/>
                          </a:solidFill>
                          <a:effectLst/>
                          <a:latin typeface="ＭＳ Ｐゴシック" pitchFamily="50" charset="-128"/>
                          <a:ea typeface="ＭＳ Ｐゴシック" pitchFamily="50" charset="-128"/>
                        </a:rPr>
                        <a:t>b</a:t>
                      </a:r>
                      <a:endParaRPr kumimoji="1" lang="en-US" altLang="ja-JP"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73050">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63">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ctr" latinLnBrk="1" hangingPunct="1">
                        <a:lnSpc>
                          <a:spcPct val="10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ＭＳ Ｐゴシック" pitchFamily="50" charset="-128"/>
                          <a:ea typeface="ＭＳ Ｐゴシック" pitchFamily="50" charset="-128"/>
                        </a:rPr>
                        <a:t>　</a:t>
                      </a:r>
                      <a:endParaRPr kumimoji="1" lang="ja-JP" altLang="en-US" sz="2400" b="0" i="0" u="none" strike="noStrike" cap="none" normalizeH="0" baseline="0" dirty="0" smtClean="0">
                        <a:ln>
                          <a:noFill/>
                        </a:ln>
                        <a:solidFill>
                          <a:schemeClr val="tx1"/>
                        </a:solidFill>
                        <a:effectLst/>
                        <a:latin typeface="굴림" pitchFamily="34" charset="-127"/>
                        <a:ea typeface="굴림" pitchFamily="34" charset="-127"/>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347" name="Line 748"/>
          <p:cNvSpPr>
            <a:spLocks noChangeShapeType="1"/>
          </p:cNvSpPr>
          <p:nvPr/>
        </p:nvSpPr>
        <p:spPr bwMode="auto">
          <a:xfrm flipV="1">
            <a:off x="6948488" y="2222500"/>
            <a:ext cx="817562" cy="434975"/>
          </a:xfrm>
          <a:prstGeom prst="line">
            <a:avLst/>
          </a:prstGeom>
          <a:noFill/>
          <a:ln w="28575">
            <a:solidFill>
              <a:schemeClr val="tx1"/>
            </a:solidFill>
            <a:round/>
            <a:headEnd/>
            <a:tailEnd type="triangle" w="med" len="med"/>
          </a:ln>
        </p:spPr>
        <p:txBody>
          <a:bodyPr/>
          <a:lstStyle/>
          <a:p>
            <a:endParaRPr lang="ja-JP" altLang="en-US"/>
          </a:p>
        </p:txBody>
      </p:sp>
      <p:sp>
        <p:nvSpPr>
          <p:cNvPr id="9348" name="Line 749"/>
          <p:cNvSpPr>
            <a:spLocks noChangeShapeType="1"/>
          </p:cNvSpPr>
          <p:nvPr/>
        </p:nvSpPr>
        <p:spPr bwMode="auto">
          <a:xfrm flipV="1">
            <a:off x="6699250" y="2771775"/>
            <a:ext cx="0" cy="2476500"/>
          </a:xfrm>
          <a:prstGeom prst="line">
            <a:avLst/>
          </a:prstGeom>
          <a:noFill/>
          <a:ln w="28575">
            <a:solidFill>
              <a:schemeClr val="tx1"/>
            </a:solidFill>
            <a:round/>
            <a:headEnd type="triangle" w="med" len="med"/>
            <a:tailEnd/>
          </a:ln>
        </p:spPr>
        <p:txBody>
          <a:bodyPr/>
          <a:lstStyle/>
          <a:p>
            <a:endParaRPr lang="ja-JP" altLang="en-US"/>
          </a:p>
        </p:txBody>
      </p:sp>
      <p:sp>
        <p:nvSpPr>
          <p:cNvPr id="1110766" name="Oval 750"/>
          <p:cNvSpPr>
            <a:spLocks noChangeArrowheads="1"/>
          </p:cNvSpPr>
          <p:nvPr/>
        </p:nvSpPr>
        <p:spPr bwMode="auto">
          <a:xfrm>
            <a:off x="6300788" y="4284663"/>
            <a:ext cx="762000" cy="457200"/>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defRPr/>
            </a:pPr>
            <a:r>
              <a:rPr lang="en-US" altLang="ja-JP" sz="1200" dirty="0">
                <a:latin typeface="Tahoma" pitchFamily="34" charset="0"/>
                <a:ea typeface="ＭＳ Ｐゴシック" charset="-128"/>
              </a:rPr>
              <a:t>DBWR</a:t>
            </a:r>
          </a:p>
        </p:txBody>
      </p:sp>
      <p:sp>
        <p:nvSpPr>
          <p:cNvPr id="9350" name="Rectangle 758"/>
          <p:cNvSpPr>
            <a:spLocks noChangeArrowheads="1"/>
          </p:cNvSpPr>
          <p:nvPr/>
        </p:nvSpPr>
        <p:spPr bwMode="auto">
          <a:xfrm>
            <a:off x="6227763" y="2873375"/>
            <a:ext cx="73025" cy="144463"/>
          </a:xfrm>
          <a:prstGeom prst="rect">
            <a:avLst/>
          </a:prstGeom>
          <a:noFill/>
          <a:ln w="9525" algn="ctr">
            <a:noFill/>
            <a:miter lim="800000"/>
            <a:headEnd/>
            <a:tailEnd/>
          </a:ln>
        </p:spPr>
        <p:txBody>
          <a:bodyPr wrap="none" anchor="ctr"/>
          <a:lstStyle/>
          <a:p>
            <a:endParaRPr lang="ja-JP" altLang="en-US"/>
          </a:p>
        </p:txBody>
      </p:sp>
      <p:sp>
        <p:nvSpPr>
          <p:cNvPr id="9351" name="Rectangle 759"/>
          <p:cNvSpPr>
            <a:spLocks noChangeArrowheads="1"/>
          </p:cNvSpPr>
          <p:nvPr/>
        </p:nvSpPr>
        <p:spPr bwMode="auto">
          <a:xfrm>
            <a:off x="6659563" y="2657475"/>
            <a:ext cx="73025" cy="144463"/>
          </a:xfrm>
          <a:prstGeom prst="rect">
            <a:avLst/>
          </a:prstGeom>
          <a:noFill/>
          <a:ln w="9525" algn="ctr">
            <a:noFill/>
            <a:miter lim="800000"/>
            <a:headEnd/>
            <a:tailEnd/>
          </a:ln>
        </p:spPr>
        <p:txBody>
          <a:bodyPr wrap="none" anchor="ctr"/>
          <a:lstStyle/>
          <a:p>
            <a:endParaRPr lang="ja-JP" altLang="en-US"/>
          </a:p>
        </p:txBody>
      </p:sp>
      <p:cxnSp>
        <p:nvCxnSpPr>
          <p:cNvPr id="9352" name="AutoShape 760"/>
          <p:cNvCxnSpPr>
            <a:cxnSpLocks noChangeShapeType="1"/>
            <a:stCxn id="9350" idx="2"/>
            <a:endCxn id="9351" idx="1"/>
          </p:cNvCxnSpPr>
          <p:nvPr/>
        </p:nvCxnSpPr>
        <p:spPr bwMode="auto">
          <a:xfrm rot="5400000" flipH="1" flipV="1">
            <a:off x="6318250" y="2676525"/>
            <a:ext cx="287338" cy="395288"/>
          </a:xfrm>
          <a:prstGeom prst="curvedConnector4">
            <a:avLst>
              <a:gd name="adj1" fmla="val -179560"/>
              <a:gd name="adj2" fmla="val 78713"/>
            </a:avLst>
          </a:prstGeom>
          <a:noFill/>
          <a:ln w="28575">
            <a:solidFill>
              <a:schemeClr val="tx1"/>
            </a:solidFill>
            <a:round/>
            <a:headEnd/>
            <a:tailEnd type="triangle" w="med" len="med"/>
          </a:ln>
        </p:spPr>
      </p:cxnSp>
      <p:sp>
        <p:nvSpPr>
          <p:cNvPr id="9353" name="AutoShape 773"/>
          <p:cNvSpPr>
            <a:spLocks noChangeArrowheads="1"/>
          </p:cNvSpPr>
          <p:nvPr/>
        </p:nvSpPr>
        <p:spPr bwMode="auto">
          <a:xfrm>
            <a:off x="1258888" y="1216025"/>
            <a:ext cx="1008062" cy="647700"/>
          </a:xfrm>
          <a:prstGeom prst="irregularSeal1">
            <a:avLst/>
          </a:prstGeom>
          <a:solidFill>
            <a:srgbClr val="FF0000">
              <a:alpha val="50195"/>
            </a:srgbClr>
          </a:solidFill>
          <a:ln w="9525" algn="ctr">
            <a:noFill/>
            <a:miter lim="800000"/>
            <a:headEnd/>
            <a:tailEnd/>
          </a:ln>
        </p:spPr>
        <p:txBody>
          <a:bodyPr wrap="none" anchor="ctr"/>
          <a:lstStyle/>
          <a:p>
            <a:r>
              <a:rPr lang="ja-JP" altLang="en-US" sz="1200">
                <a:ea typeface="HGP創英角ｺﾞｼｯｸUB" pitchFamily="50" charset="-128"/>
              </a:rPr>
              <a:t>接続</a:t>
            </a:r>
          </a:p>
        </p:txBody>
      </p:sp>
      <p:sp>
        <p:nvSpPr>
          <p:cNvPr id="9354" name="AutoShape 774"/>
          <p:cNvSpPr>
            <a:spLocks noChangeArrowheads="1"/>
          </p:cNvSpPr>
          <p:nvPr/>
        </p:nvSpPr>
        <p:spPr bwMode="auto">
          <a:xfrm>
            <a:off x="4643438" y="2873375"/>
            <a:ext cx="1223962" cy="647700"/>
          </a:xfrm>
          <a:prstGeom prst="irregularSeal1">
            <a:avLst/>
          </a:prstGeom>
          <a:solidFill>
            <a:srgbClr val="FF0000">
              <a:alpha val="50195"/>
            </a:srgbClr>
          </a:solidFill>
          <a:ln w="9525" algn="ctr">
            <a:noFill/>
            <a:miter lim="800000"/>
            <a:headEnd/>
            <a:tailEnd/>
          </a:ln>
        </p:spPr>
        <p:txBody>
          <a:bodyPr wrap="none" anchor="ctr"/>
          <a:lstStyle/>
          <a:p>
            <a:r>
              <a:rPr lang="en-US" altLang="ja-JP" sz="1200">
                <a:latin typeface="Impact" pitchFamily="34" charset="0"/>
                <a:ea typeface="HGP創英角ｺﾞｼｯｸUB" pitchFamily="50" charset="-128"/>
              </a:rPr>
              <a:t>SQL</a:t>
            </a:r>
            <a:r>
              <a:rPr lang="ja-JP" altLang="en-US" sz="1200">
                <a:ea typeface="HGP創英角ｺﾞｼｯｸUB" pitchFamily="50" charset="-128"/>
              </a:rPr>
              <a:t>解析</a:t>
            </a:r>
          </a:p>
        </p:txBody>
      </p:sp>
      <p:sp>
        <p:nvSpPr>
          <p:cNvPr id="9355" name="AutoShape 775"/>
          <p:cNvSpPr>
            <a:spLocks noChangeArrowheads="1"/>
          </p:cNvSpPr>
          <p:nvPr/>
        </p:nvSpPr>
        <p:spPr bwMode="auto">
          <a:xfrm>
            <a:off x="5938838" y="4672013"/>
            <a:ext cx="1008062" cy="647700"/>
          </a:xfrm>
          <a:prstGeom prst="irregularSeal1">
            <a:avLst/>
          </a:prstGeom>
          <a:solidFill>
            <a:srgbClr val="FF0000">
              <a:alpha val="50195"/>
            </a:srgbClr>
          </a:solidFill>
          <a:ln w="9525" algn="ctr">
            <a:noFill/>
            <a:miter lim="800000"/>
            <a:headEnd/>
            <a:tailEnd/>
          </a:ln>
        </p:spPr>
        <p:txBody>
          <a:bodyPr wrap="none" anchor="ctr"/>
          <a:lstStyle/>
          <a:p>
            <a:r>
              <a:rPr lang="en-US" altLang="ja-JP" sz="1200">
                <a:latin typeface="Impact" pitchFamily="34" charset="0"/>
                <a:ea typeface="HGP創英角ｺﾞｼｯｸUB" pitchFamily="50" charset="-128"/>
              </a:rPr>
              <a:t>I/O</a:t>
            </a:r>
            <a:endParaRPr lang="ja-JP" altLang="en-US" sz="1200">
              <a:ea typeface="HGP創英角ｺﾞｼｯｸUB" pitchFamily="50" charset="-128"/>
            </a:endParaRPr>
          </a:p>
        </p:txBody>
      </p:sp>
      <p:sp>
        <p:nvSpPr>
          <p:cNvPr id="9356" name="AutoShape 776"/>
          <p:cNvSpPr>
            <a:spLocks noChangeArrowheads="1"/>
          </p:cNvSpPr>
          <p:nvPr/>
        </p:nvSpPr>
        <p:spPr bwMode="auto">
          <a:xfrm>
            <a:off x="5724525" y="1289050"/>
            <a:ext cx="1439863" cy="647700"/>
          </a:xfrm>
          <a:prstGeom prst="irregularSeal1">
            <a:avLst/>
          </a:prstGeom>
          <a:solidFill>
            <a:srgbClr val="FF0000">
              <a:alpha val="50195"/>
            </a:srgbClr>
          </a:solidFill>
          <a:ln w="9525" algn="ctr">
            <a:noFill/>
            <a:miter lim="800000"/>
            <a:headEnd/>
            <a:tailEnd/>
          </a:ln>
        </p:spPr>
        <p:txBody>
          <a:bodyPr wrap="none" anchor="ctr"/>
          <a:lstStyle/>
          <a:p>
            <a:r>
              <a:rPr lang="ja-JP" altLang="en-US" sz="1200">
                <a:ea typeface="HGP創英角ｺﾞｼｯｸUB" pitchFamily="50" charset="-128"/>
              </a:rPr>
              <a:t>バッファキャッシュ</a:t>
            </a:r>
          </a:p>
        </p:txBody>
      </p:sp>
      <p:sp>
        <p:nvSpPr>
          <p:cNvPr id="9357" name="AutoShape 778"/>
          <p:cNvSpPr>
            <a:spLocks noChangeArrowheads="1"/>
          </p:cNvSpPr>
          <p:nvPr/>
        </p:nvSpPr>
        <p:spPr bwMode="auto">
          <a:xfrm>
            <a:off x="7451725" y="2081213"/>
            <a:ext cx="1079500" cy="647700"/>
          </a:xfrm>
          <a:prstGeom prst="irregularSeal1">
            <a:avLst/>
          </a:prstGeom>
          <a:solidFill>
            <a:srgbClr val="FF0000">
              <a:alpha val="50195"/>
            </a:srgbClr>
          </a:solidFill>
          <a:ln w="9525" algn="ctr">
            <a:noFill/>
            <a:miter lim="800000"/>
            <a:headEnd/>
            <a:tailEnd/>
          </a:ln>
        </p:spPr>
        <p:txBody>
          <a:bodyPr wrap="none" anchor="ctr"/>
          <a:lstStyle/>
          <a:p>
            <a:r>
              <a:rPr lang="en-US" altLang="ja-JP" sz="1200">
                <a:latin typeface="Impact" pitchFamily="34" charset="0"/>
                <a:ea typeface="HGP創英角ｺﾞｼｯｸUB" pitchFamily="50" charset="-128"/>
              </a:rPr>
              <a:t>REDO</a:t>
            </a:r>
          </a:p>
        </p:txBody>
      </p:sp>
      <p:sp>
        <p:nvSpPr>
          <p:cNvPr id="9358" name="AutoShape 779"/>
          <p:cNvSpPr>
            <a:spLocks noChangeArrowheads="1"/>
          </p:cNvSpPr>
          <p:nvPr/>
        </p:nvSpPr>
        <p:spPr bwMode="auto">
          <a:xfrm>
            <a:off x="5795963" y="2368550"/>
            <a:ext cx="1079500" cy="647700"/>
          </a:xfrm>
          <a:prstGeom prst="irregularSeal1">
            <a:avLst/>
          </a:prstGeom>
          <a:solidFill>
            <a:srgbClr val="FF0000">
              <a:alpha val="50195"/>
            </a:srgbClr>
          </a:solidFill>
          <a:ln w="9525" algn="ctr">
            <a:noFill/>
            <a:miter lim="800000"/>
            <a:headEnd/>
            <a:tailEnd/>
          </a:ln>
        </p:spPr>
        <p:txBody>
          <a:bodyPr wrap="none" anchor="ctr"/>
          <a:lstStyle/>
          <a:p>
            <a:r>
              <a:rPr lang="ja-JP" altLang="en-US" sz="1200">
                <a:latin typeface="Impact" pitchFamily="34" charset="0"/>
                <a:ea typeface="HGP創英角ｺﾞｼｯｸUB" pitchFamily="50" charset="-128"/>
              </a:rPr>
              <a:t>ロック</a:t>
            </a:r>
          </a:p>
        </p:txBody>
      </p:sp>
      <p:sp>
        <p:nvSpPr>
          <p:cNvPr id="9359" name="AutoShape 780"/>
          <p:cNvSpPr>
            <a:spLocks noChangeArrowheads="1"/>
          </p:cNvSpPr>
          <p:nvPr/>
        </p:nvSpPr>
        <p:spPr bwMode="auto">
          <a:xfrm>
            <a:off x="7667625" y="4600575"/>
            <a:ext cx="1008063" cy="647700"/>
          </a:xfrm>
          <a:prstGeom prst="irregularSeal1">
            <a:avLst/>
          </a:prstGeom>
          <a:solidFill>
            <a:srgbClr val="FF0000">
              <a:alpha val="50195"/>
            </a:srgbClr>
          </a:solidFill>
          <a:ln w="9525" algn="ctr">
            <a:noFill/>
            <a:miter lim="800000"/>
            <a:headEnd/>
            <a:tailEnd/>
          </a:ln>
        </p:spPr>
        <p:txBody>
          <a:bodyPr wrap="none" anchor="ctr"/>
          <a:lstStyle/>
          <a:p>
            <a:r>
              <a:rPr lang="ja-JP" altLang="en-US" sz="1200">
                <a:latin typeface="Impact" pitchFamily="34" charset="0"/>
                <a:ea typeface="HGP創英角ｺﾞｼｯｸUB" pitchFamily="50" charset="-128"/>
              </a:rPr>
              <a:t>コミット</a:t>
            </a:r>
            <a:endParaRPr lang="ja-JP" altLang="en-US" sz="1200">
              <a:ea typeface="HGP創英角ｺﾞｼｯｸUB" pitchFamily="50" charset="-128"/>
            </a:endParaRPr>
          </a:p>
        </p:txBody>
      </p:sp>
      <p:sp>
        <p:nvSpPr>
          <p:cNvPr id="9360" name="AutoShape 781"/>
          <p:cNvSpPr>
            <a:spLocks noChangeArrowheads="1"/>
          </p:cNvSpPr>
          <p:nvPr/>
        </p:nvSpPr>
        <p:spPr bwMode="auto">
          <a:xfrm>
            <a:off x="3132138" y="2873375"/>
            <a:ext cx="1008062" cy="647700"/>
          </a:xfrm>
          <a:prstGeom prst="irregularSeal1">
            <a:avLst/>
          </a:prstGeom>
          <a:solidFill>
            <a:srgbClr val="FF0000">
              <a:alpha val="50195"/>
            </a:srgbClr>
          </a:solidFill>
          <a:ln w="9525" algn="ctr">
            <a:noFill/>
            <a:miter lim="800000"/>
            <a:headEnd/>
            <a:tailEnd/>
          </a:ln>
        </p:spPr>
        <p:txBody>
          <a:bodyPr wrap="none" anchor="ctr"/>
          <a:lstStyle/>
          <a:p>
            <a:r>
              <a:rPr lang="ja-JP" altLang="en-US" sz="1200">
                <a:latin typeface="Impact" pitchFamily="34" charset="0"/>
                <a:ea typeface="HGP創英角ｺﾞｼｯｸUB" pitchFamily="50" charset="-128"/>
              </a:rPr>
              <a:t>メモリ</a:t>
            </a:r>
            <a:endParaRPr lang="ja-JP" altLang="en-US" sz="1200">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755650" y="901700"/>
            <a:ext cx="7704138" cy="371475"/>
          </a:xfrm>
          <a:prstGeom prst="rect">
            <a:avLst/>
          </a:prstGeom>
          <a:noFill/>
          <a:ln w="57150" cmpd="thickThin" algn="ctr">
            <a:solidFill>
              <a:srgbClr val="6666FF"/>
            </a:solidFill>
            <a:miter lim="800000"/>
            <a:headEnd/>
            <a:tailEnd/>
          </a:ln>
          <a:effectLst>
            <a:prstShdw prst="shdw17" dist="17961" dir="2700000">
              <a:srgbClr val="3D3D99"/>
            </a:prstShdw>
          </a:effectLst>
        </p:spPr>
        <p:txBody>
          <a:bodyPr lIns="90000" tIns="46800" rIns="90000" bIns="46800">
            <a:spAutoFit/>
          </a:bodyPr>
          <a:lstStyle/>
          <a:p>
            <a:r>
              <a:rPr lang="ja-JP" altLang="en-US">
                <a:latin typeface="Impact" pitchFamily="34" charset="0"/>
                <a:ea typeface="HGP創英角ｺﾞｼｯｸUB" pitchFamily="50" charset="-128"/>
              </a:rPr>
              <a:t>パフォーマンス低下・トラブル時の運用部隊と開発部隊での認識相違の解決</a:t>
            </a:r>
          </a:p>
        </p:txBody>
      </p:sp>
      <p:sp>
        <p:nvSpPr>
          <p:cNvPr id="72707" name="Text Box 4"/>
          <p:cNvSpPr txBox="1">
            <a:spLocks noChangeArrowheads="1"/>
          </p:cNvSpPr>
          <p:nvPr/>
        </p:nvSpPr>
        <p:spPr bwMode="auto">
          <a:xfrm>
            <a:off x="611188" y="1716088"/>
            <a:ext cx="7777162" cy="4279900"/>
          </a:xfrm>
          <a:prstGeom prst="rect">
            <a:avLst/>
          </a:prstGeom>
          <a:noFill/>
          <a:ln w="12700" algn="ctr">
            <a:noFill/>
            <a:miter lim="800000"/>
            <a:headEnd/>
            <a:tailEnd/>
          </a:ln>
          <a:effectLst>
            <a:prstShdw prst="shdw17" dist="17961" dir="2700000">
              <a:srgbClr val="94958E"/>
            </a:prstShdw>
          </a:effectLst>
        </p:spPr>
        <p:txBody>
          <a:bodyPr lIns="90000" tIns="46800" rIns="90000" bIns="46800">
            <a:spAutoFit/>
          </a:bodyPr>
          <a:lstStyle/>
          <a:p>
            <a:r>
              <a:rPr lang="en-US" altLang="ja-JP" sz="1600">
                <a:latin typeface="Impact" pitchFamily="34" charset="0"/>
                <a:ea typeface="HGP創英角ｺﾞｼｯｸUB" pitchFamily="50" charset="-128"/>
              </a:rPr>
              <a:t>【</a:t>
            </a:r>
            <a:r>
              <a:rPr lang="ja-JP" altLang="en-US" sz="1600">
                <a:latin typeface="Impact" pitchFamily="34" charset="0"/>
                <a:ea typeface="HGP創英角ｺﾞｼｯｸUB" pitchFamily="50" charset="-128"/>
              </a:rPr>
              <a:t>事象</a:t>
            </a:r>
            <a:r>
              <a:rPr lang="en-US" altLang="ja-JP" sz="1600">
                <a:latin typeface="Impact" pitchFamily="34" charset="0"/>
                <a:ea typeface="HGP創英角ｺﾞｼｯｸUB" pitchFamily="50" charset="-128"/>
              </a:rPr>
              <a:t>】</a:t>
            </a:r>
          </a:p>
          <a:p>
            <a:pPr lvl="1"/>
            <a:r>
              <a:rPr lang="ja-JP" altLang="en-US" sz="1600">
                <a:latin typeface="Impact" pitchFamily="34" charset="0"/>
                <a:ea typeface="HGP創英角ｺﾞｼｯｸUB" pitchFamily="50" charset="-128"/>
              </a:rPr>
              <a:t>パフォーマンス低下を含む問題の対応にて、運用部隊がトラブルの対象となったユーザー・</a:t>
            </a:r>
            <a:r>
              <a:rPr lang="en-US" altLang="ja-JP" sz="1600">
                <a:latin typeface="Impact" pitchFamily="34" charset="0"/>
                <a:ea typeface="HGP創英角ｺﾞｼｯｸUB" pitchFamily="50" charset="-128"/>
              </a:rPr>
              <a:t>SQL</a:t>
            </a:r>
            <a:r>
              <a:rPr lang="ja-JP" altLang="en-US" sz="1600">
                <a:latin typeface="Impact" pitchFamily="34" charset="0"/>
                <a:ea typeface="HGP創英角ｺﾞｼｯｸUB" pitchFamily="50" charset="-128"/>
              </a:rPr>
              <a:t>を特定することが困難であったため、開発部隊への明確な修正指示などが難しい状況にあった。</a:t>
            </a:r>
          </a:p>
          <a:p>
            <a:pPr lvl="1"/>
            <a:endParaRPr lang="ja-JP" altLang="en-US" sz="1600">
              <a:latin typeface="Impact" pitchFamily="34" charset="0"/>
              <a:ea typeface="HGP創英角ｺﾞｼｯｸUB" pitchFamily="50" charset="-128"/>
            </a:endParaRPr>
          </a:p>
          <a:p>
            <a:r>
              <a:rPr lang="en-US" altLang="ja-JP" sz="1600">
                <a:latin typeface="Impact" pitchFamily="34" charset="0"/>
                <a:ea typeface="HGP創英角ｺﾞｼｯｸUB" pitchFamily="50" charset="-128"/>
              </a:rPr>
              <a:t>【</a:t>
            </a:r>
            <a:r>
              <a:rPr lang="ja-JP" altLang="en-US" sz="1600">
                <a:latin typeface="Impact" pitchFamily="34" charset="0"/>
                <a:ea typeface="HGP創英角ｺﾞｼｯｸUB" pitchFamily="50" charset="-128"/>
              </a:rPr>
              <a:t>解決策</a:t>
            </a:r>
            <a:r>
              <a:rPr lang="en-US" altLang="ja-JP" sz="1600">
                <a:latin typeface="Impact" pitchFamily="34" charset="0"/>
                <a:ea typeface="HGP創英角ｺﾞｼｯｸUB" pitchFamily="50" charset="-128"/>
              </a:rPr>
              <a:t>】</a:t>
            </a:r>
          </a:p>
          <a:p>
            <a:pPr lvl="1"/>
            <a:r>
              <a:rPr lang="en-US" altLang="ja-JP" sz="1600">
                <a:latin typeface="Impact" pitchFamily="34" charset="0"/>
                <a:ea typeface="HGP創英角ｺﾞｼｯｸUB" pitchFamily="50" charset="-128"/>
              </a:rPr>
              <a:t>MaxGauge</a:t>
            </a:r>
            <a:r>
              <a:rPr lang="ja-JP" altLang="en-US" sz="1600">
                <a:latin typeface="Impact" pitchFamily="34" charset="0"/>
                <a:ea typeface="HGP創英角ｺﾞｼｯｸUB" pitchFamily="50" charset="-128"/>
              </a:rPr>
              <a:t>のログより、問題発生時のユーザー・</a:t>
            </a:r>
            <a:r>
              <a:rPr lang="en-US" altLang="ja-JP" sz="1600">
                <a:latin typeface="Impact" pitchFamily="34" charset="0"/>
                <a:ea typeface="HGP創英角ｺﾞｼｯｸUB" pitchFamily="50" charset="-128"/>
              </a:rPr>
              <a:t>SQL</a:t>
            </a:r>
            <a:r>
              <a:rPr lang="ja-JP" altLang="en-US" sz="1600">
                <a:latin typeface="Impact" pitchFamily="34" charset="0"/>
                <a:ea typeface="HGP創英角ｺﾞｼｯｸUB" pitchFamily="50" charset="-128"/>
              </a:rPr>
              <a:t>の特定から、新機能で新たに追加された</a:t>
            </a:r>
            <a:r>
              <a:rPr lang="en-US" altLang="ja-JP" sz="1600">
                <a:latin typeface="Impact" pitchFamily="34" charset="0"/>
                <a:ea typeface="HGP創英角ｺﾞｼｯｸUB" pitchFamily="50" charset="-128"/>
              </a:rPr>
              <a:t>SQL</a:t>
            </a:r>
            <a:r>
              <a:rPr lang="ja-JP" altLang="en-US" sz="1600">
                <a:latin typeface="Impact" pitchFamily="34" charset="0"/>
                <a:ea typeface="HGP創英角ｺﾞｼｯｸUB" pitchFamily="50" charset="-128"/>
              </a:rPr>
              <a:t>であることが記録されていた。 該当</a:t>
            </a:r>
            <a:r>
              <a:rPr lang="en-US" altLang="ja-JP" sz="1600">
                <a:latin typeface="Impact" pitchFamily="34" charset="0"/>
                <a:ea typeface="HGP創英角ｺﾞｼｯｸUB" pitchFamily="50" charset="-128"/>
              </a:rPr>
              <a:t>SQL</a:t>
            </a:r>
            <a:r>
              <a:rPr lang="ja-JP" altLang="en-US" sz="1600">
                <a:latin typeface="Impact" pitchFamily="34" charset="0"/>
                <a:ea typeface="HGP創英角ｺﾞｼｯｸUB" pitchFamily="50" charset="-128"/>
              </a:rPr>
              <a:t>を即座に開発部隊に改善するよう指示をした。</a:t>
            </a:r>
          </a:p>
          <a:p>
            <a:pPr lvl="1"/>
            <a:endParaRPr lang="ja-JP" altLang="en-US" sz="1600">
              <a:latin typeface="Impact" pitchFamily="34" charset="0"/>
              <a:ea typeface="HGP創英角ｺﾞｼｯｸUB" pitchFamily="50" charset="-128"/>
            </a:endParaRPr>
          </a:p>
          <a:p>
            <a:r>
              <a:rPr lang="en-US" altLang="ja-JP" sz="1600">
                <a:latin typeface="Impact" pitchFamily="34" charset="0"/>
                <a:ea typeface="HGP創英角ｺﾞｼｯｸUB" pitchFamily="50" charset="-128"/>
              </a:rPr>
              <a:t>【</a:t>
            </a:r>
            <a:r>
              <a:rPr lang="ja-JP" altLang="en-US" sz="1600">
                <a:latin typeface="Impact" pitchFamily="34" charset="0"/>
                <a:ea typeface="HGP創英角ｺﾞｼｯｸUB" pitchFamily="50" charset="-128"/>
              </a:rPr>
              <a:t>効果</a:t>
            </a:r>
            <a:r>
              <a:rPr lang="en-US" altLang="ja-JP" sz="1600">
                <a:latin typeface="Impact" pitchFamily="34" charset="0"/>
                <a:ea typeface="HGP創英角ｺﾞｼｯｸUB" pitchFamily="50" charset="-128"/>
              </a:rPr>
              <a:t>】</a:t>
            </a:r>
          </a:p>
          <a:p>
            <a:pPr lvl="1"/>
            <a:r>
              <a:rPr lang="ja-JP" altLang="en-US" sz="1600">
                <a:latin typeface="Impact" pitchFamily="34" charset="0"/>
                <a:ea typeface="HGP創英角ｺﾞｼｯｸUB" pitchFamily="50" charset="-128"/>
              </a:rPr>
              <a:t>トラブル発生でも、原因となるユーザー・</a:t>
            </a:r>
            <a:r>
              <a:rPr lang="en-US" altLang="ja-JP" sz="1600">
                <a:latin typeface="Impact" pitchFamily="34" charset="0"/>
                <a:ea typeface="HGP創英角ｺﾞｼｯｸUB" pitchFamily="50" charset="-128"/>
              </a:rPr>
              <a:t>SQL</a:t>
            </a:r>
            <a:r>
              <a:rPr lang="ja-JP" altLang="en-US" sz="1600">
                <a:latin typeface="Impact" pitchFamily="34" charset="0"/>
                <a:ea typeface="HGP創英角ｺﾞｼｯｸUB" pitchFamily="50" charset="-128"/>
              </a:rPr>
              <a:t>の特定が困難なことから、運用部隊と開発部隊の連携が難しかった。（開発部隊には問題認識がなく、運用部隊は確固たる証拠がなく、強制力をもてなかったため、</a:t>
            </a:r>
            <a:r>
              <a:rPr lang="ja-JP" altLang="en-US" sz="1600">
                <a:solidFill>
                  <a:srgbClr val="FF0000"/>
                </a:solidFill>
                <a:latin typeface="Impact" pitchFamily="34" charset="0"/>
                <a:ea typeface="HGP創英角ｺﾞｼｯｸUB" pitchFamily="50" charset="-128"/>
              </a:rPr>
              <a:t>修正の説得まで数週間</a:t>
            </a:r>
            <a:r>
              <a:rPr lang="ja-JP" altLang="en-US" sz="1600">
                <a:latin typeface="Impact" pitchFamily="34" charset="0"/>
                <a:ea typeface="HGP創英角ｺﾞｼｯｸUB" pitchFamily="50" charset="-128"/>
              </a:rPr>
              <a:t>はかかっていた。）</a:t>
            </a:r>
          </a:p>
          <a:p>
            <a:pPr lvl="1"/>
            <a:r>
              <a:rPr lang="en-US" altLang="ja-JP" sz="1600">
                <a:latin typeface="Impact" pitchFamily="34" charset="0"/>
                <a:ea typeface="HGP創英角ｺﾞｼｯｸUB" pitchFamily="50" charset="-128"/>
              </a:rPr>
              <a:t>MaxGauge</a:t>
            </a:r>
            <a:r>
              <a:rPr lang="ja-JP" altLang="en-US" sz="1600">
                <a:latin typeface="Impact" pitchFamily="34" charset="0"/>
                <a:ea typeface="HGP創英角ｺﾞｼｯｸUB" pitchFamily="50" charset="-128"/>
              </a:rPr>
              <a:t>ログにより、第</a:t>
            </a:r>
            <a:r>
              <a:rPr lang="en-US" altLang="ja-JP" sz="1600">
                <a:latin typeface="Impact" pitchFamily="34" charset="0"/>
                <a:ea typeface="HGP創英角ｺﾞｼｯｸUB" pitchFamily="50" charset="-128"/>
              </a:rPr>
              <a:t>3</a:t>
            </a:r>
            <a:r>
              <a:rPr lang="ja-JP" altLang="en-US" sz="1600">
                <a:latin typeface="Impact" pitchFamily="34" charset="0"/>
                <a:ea typeface="HGP創英角ｺﾞｼｯｸUB" pitchFamily="50" charset="-128"/>
              </a:rPr>
              <a:t>者的な証跡からお互いに記録を確認。問題発生時の</a:t>
            </a:r>
            <a:r>
              <a:rPr lang="en-US" altLang="ja-JP" sz="1600">
                <a:latin typeface="Impact" pitchFamily="34" charset="0"/>
                <a:ea typeface="HGP創英角ｺﾞｼｯｸUB" pitchFamily="50" charset="-128"/>
              </a:rPr>
              <a:t>SQL</a:t>
            </a:r>
            <a:r>
              <a:rPr lang="ja-JP" altLang="en-US" sz="1600">
                <a:latin typeface="Impact" pitchFamily="34" charset="0"/>
                <a:ea typeface="HGP創英角ｺﾞｼｯｸUB" pitchFamily="50" charset="-128"/>
              </a:rPr>
              <a:t>とその</a:t>
            </a:r>
            <a:r>
              <a:rPr lang="en-US" altLang="ja-JP" sz="1600">
                <a:latin typeface="Impact" pitchFamily="34" charset="0"/>
                <a:ea typeface="HGP創英角ｺﾞｼｯｸUB" pitchFamily="50" charset="-128"/>
              </a:rPr>
              <a:t>SQL</a:t>
            </a:r>
            <a:r>
              <a:rPr lang="ja-JP" altLang="en-US" sz="1600">
                <a:latin typeface="Impact" pitchFamily="34" charset="0"/>
                <a:ea typeface="HGP創英角ｺﾞｼｯｸUB" pitchFamily="50" charset="-128"/>
              </a:rPr>
              <a:t>のリソースの利用量、実行時間より数値的に問題があることを証明でき、</a:t>
            </a:r>
            <a:r>
              <a:rPr lang="ja-JP" altLang="en-US" sz="1600">
                <a:solidFill>
                  <a:srgbClr val="FF0000"/>
                </a:solidFill>
                <a:latin typeface="Impact" pitchFamily="34" charset="0"/>
                <a:ea typeface="HGP創英角ｺﾞｼｯｸUB" pitchFamily="50" charset="-128"/>
              </a:rPr>
              <a:t>即座に修正に取り掛かれる</a:t>
            </a:r>
            <a:r>
              <a:rPr lang="ja-JP" altLang="en-US" sz="1600">
                <a:latin typeface="Impact" pitchFamily="34" charset="0"/>
                <a:ea typeface="HGP創英角ｺﾞｼｯｸUB" pitchFamily="50" charset="-128"/>
              </a:rPr>
              <a:t>ようになった。</a:t>
            </a:r>
          </a:p>
        </p:txBody>
      </p:sp>
      <p:sp>
        <p:nvSpPr>
          <p:cNvPr id="72708" name="Rectangle 10"/>
          <p:cNvSpPr>
            <a:spLocks noChangeArrowheads="1"/>
          </p:cNvSpPr>
          <p:nvPr/>
        </p:nvSpPr>
        <p:spPr bwMode="auto">
          <a:xfrm>
            <a:off x="325438" y="203200"/>
            <a:ext cx="6889750"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効果事例（３）</a:t>
            </a:r>
            <a:endParaRPr lang="ja-JP" altLang="en-US" sz="1600">
              <a:latin typeface="Impact" pitchFamily="34" charset="0"/>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3"/>
          <p:cNvSpPr txBox="1">
            <a:spLocks noChangeArrowheads="1"/>
          </p:cNvSpPr>
          <p:nvPr/>
        </p:nvSpPr>
        <p:spPr bwMode="auto">
          <a:xfrm>
            <a:off x="5365750" y="1971675"/>
            <a:ext cx="2951163" cy="646113"/>
          </a:xfrm>
          <a:prstGeom prst="rect">
            <a:avLst/>
          </a:prstGeom>
          <a:noFill/>
          <a:ln w="9525">
            <a:noFill/>
            <a:miter lim="800000"/>
            <a:headEnd/>
            <a:tailEnd/>
          </a:ln>
        </p:spPr>
        <p:txBody>
          <a:bodyPr>
            <a:spAutoFit/>
          </a:bodyPr>
          <a:lstStyle/>
          <a:p>
            <a:r>
              <a:rPr lang="en-US" altLang="ja-JP" sz="1600">
                <a:latin typeface="Impact" pitchFamily="34" charset="0"/>
                <a:ea typeface="HGP創英角ｺﾞｼｯｸUB" pitchFamily="50" charset="-128"/>
              </a:rPr>
              <a:t>Oracle</a:t>
            </a:r>
            <a:r>
              <a:rPr lang="ja-JP" altLang="en-US" sz="1600">
                <a:latin typeface="Impact" pitchFamily="34" charset="0"/>
                <a:ea typeface="HGP創英角ｺﾞｼｯｸUB" pitchFamily="50" charset="-128"/>
              </a:rPr>
              <a:t>　</a:t>
            </a:r>
            <a:r>
              <a:rPr lang="en-US" altLang="ja-JP" sz="1600">
                <a:latin typeface="Impact" pitchFamily="34" charset="0"/>
                <a:ea typeface="HGP創英角ｺﾞｼｯｸUB" pitchFamily="50" charset="-128"/>
              </a:rPr>
              <a:t>7.3.4 </a:t>
            </a:r>
            <a:r>
              <a:rPr lang="ja-JP" altLang="en-US" sz="1600">
                <a:latin typeface="Impact" pitchFamily="34" charset="0"/>
                <a:ea typeface="HGP創英角ｺﾞｼｯｸUB" pitchFamily="50" charset="-128"/>
              </a:rPr>
              <a:t>～ </a:t>
            </a:r>
            <a:r>
              <a:rPr lang="en-US" altLang="ja-JP" sz="1600">
                <a:latin typeface="Impact" pitchFamily="34" charset="0"/>
                <a:ea typeface="HGP創英角ｺﾞｼｯｸUB" pitchFamily="50" charset="-128"/>
              </a:rPr>
              <a:t>11g</a:t>
            </a:r>
          </a:p>
          <a:p>
            <a:endParaRPr lang="en-US" altLang="ja-JP" sz="1000">
              <a:latin typeface="Impact" pitchFamily="34" charset="0"/>
              <a:ea typeface="HGP創英角ｺﾞｼｯｸUB" pitchFamily="50" charset="-128"/>
            </a:endParaRPr>
          </a:p>
          <a:p>
            <a:r>
              <a:rPr lang="ja-JP" altLang="en-US" sz="1000">
                <a:latin typeface="Impact" pitchFamily="34" charset="0"/>
                <a:ea typeface="HGP創英角ｺﾞｼｯｸUB" pitchFamily="50" charset="-128"/>
              </a:rPr>
              <a:t>＊別途オラクルユーザーアカウントが必要です。</a:t>
            </a:r>
          </a:p>
        </p:txBody>
      </p:sp>
      <p:sp>
        <p:nvSpPr>
          <p:cNvPr id="73731" name="Text Box 4"/>
          <p:cNvSpPr txBox="1">
            <a:spLocks noChangeArrowheads="1"/>
          </p:cNvSpPr>
          <p:nvPr/>
        </p:nvSpPr>
        <p:spPr bwMode="auto">
          <a:xfrm>
            <a:off x="4764088" y="1574800"/>
            <a:ext cx="3025775" cy="396875"/>
          </a:xfrm>
          <a:prstGeom prst="rect">
            <a:avLst/>
          </a:prstGeom>
          <a:noFill/>
          <a:ln w="9525">
            <a:noFill/>
            <a:miter lim="800000"/>
            <a:headEnd/>
            <a:tailEnd/>
          </a:ln>
        </p:spPr>
        <p:txBody>
          <a:bodyPr>
            <a:spAutoFit/>
          </a:bodyPr>
          <a:lstStyle/>
          <a:p>
            <a:r>
              <a:rPr lang="ja-JP" altLang="en-US" sz="2000">
                <a:solidFill>
                  <a:schemeClr val="accent1"/>
                </a:solidFill>
                <a:latin typeface="Impact" pitchFamily="34" charset="0"/>
                <a:ea typeface="HGP創英角ｺﾞｼｯｸUB" pitchFamily="50" charset="-128"/>
              </a:rPr>
              <a:t>◆ </a:t>
            </a:r>
            <a:r>
              <a:rPr lang="ja-JP" altLang="en-US" sz="2000">
                <a:latin typeface="Impact" pitchFamily="34" charset="0"/>
                <a:ea typeface="HGP創英角ｺﾞｼｯｸUB" pitchFamily="50" charset="-128"/>
              </a:rPr>
              <a:t>対応</a:t>
            </a:r>
            <a:r>
              <a:rPr lang="en-US" altLang="ja-JP" sz="2000">
                <a:latin typeface="Impact" pitchFamily="34" charset="0"/>
                <a:ea typeface="HGP創英角ｺﾞｼｯｸUB" pitchFamily="50" charset="-128"/>
              </a:rPr>
              <a:t>Oracle</a:t>
            </a:r>
            <a:r>
              <a:rPr lang="ja-JP" altLang="en-US" sz="2000">
                <a:latin typeface="Impact" pitchFamily="34" charset="0"/>
                <a:ea typeface="HGP創英角ｺﾞｼｯｸUB" pitchFamily="50" charset="-128"/>
              </a:rPr>
              <a:t>バージョン</a:t>
            </a:r>
          </a:p>
        </p:txBody>
      </p:sp>
      <p:sp>
        <p:nvSpPr>
          <p:cNvPr id="73732" name="Text Box 5"/>
          <p:cNvSpPr txBox="1">
            <a:spLocks noChangeArrowheads="1"/>
          </p:cNvSpPr>
          <p:nvPr/>
        </p:nvSpPr>
        <p:spPr bwMode="auto">
          <a:xfrm>
            <a:off x="587375" y="1016000"/>
            <a:ext cx="7388225" cy="369888"/>
          </a:xfrm>
          <a:prstGeom prst="rect">
            <a:avLst/>
          </a:prstGeom>
          <a:noFill/>
          <a:ln w="9525">
            <a:noFill/>
            <a:miter lim="800000"/>
            <a:headEnd/>
            <a:tailEnd/>
          </a:ln>
        </p:spPr>
        <p:txBody>
          <a:bodyPr>
            <a:spAutoFit/>
          </a:bodyPr>
          <a:lstStyle/>
          <a:p>
            <a:r>
              <a:rPr lang="ja-JP" altLang="en-US">
                <a:latin typeface="Impact" pitchFamily="34" charset="0"/>
                <a:ea typeface="HGP創英角ｺﾞｼｯｸUB" pitchFamily="50" charset="-128"/>
              </a:rPr>
              <a:t>マックスゲージ</a:t>
            </a:r>
            <a:r>
              <a:rPr lang="en-US" altLang="ja-JP">
                <a:latin typeface="Impact" pitchFamily="34" charset="0"/>
                <a:ea typeface="HGP創英角ｺﾞｼｯｸUB" pitchFamily="50" charset="-128"/>
              </a:rPr>
              <a:t>(MaxGauge)</a:t>
            </a:r>
            <a:r>
              <a:rPr lang="ja-JP" altLang="en-US">
                <a:latin typeface="Impact" pitchFamily="34" charset="0"/>
                <a:ea typeface="HGP創英角ｺﾞｼｯｸUB" pitchFamily="50" charset="-128"/>
              </a:rPr>
              <a:t>は、以下のシステムに対応しています。</a:t>
            </a:r>
          </a:p>
        </p:txBody>
      </p:sp>
      <p:sp>
        <p:nvSpPr>
          <p:cNvPr id="73733" name="Text Box 6"/>
          <p:cNvSpPr txBox="1">
            <a:spLocks noChangeArrowheads="1"/>
          </p:cNvSpPr>
          <p:nvPr/>
        </p:nvSpPr>
        <p:spPr bwMode="auto">
          <a:xfrm>
            <a:off x="1189038" y="1979613"/>
            <a:ext cx="4097337" cy="1935162"/>
          </a:xfrm>
          <a:prstGeom prst="rect">
            <a:avLst/>
          </a:prstGeom>
          <a:noFill/>
          <a:ln w="9525">
            <a:noFill/>
            <a:miter lim="800000"/>
            <a:headEnd/>
            <a:tailEnd/>
          </a:ln>
        </p:spPr>
        <p:txBody>
          <a:bodyPr>
            <a:spAutoFit/>
          </a:bodyPr>
          <a:lstStyle/>
          <a:p>
            <a:pPr>
              <a:lnSpc>
                <a:spcPts val="2100"/>
              </a:lnSpc>
            </a:pPr>
            <a:r>
              <a:rPr lang="ja-JP" altLang="en-US" sz="1600">
                <a:latin typeface="Impact" pitchFamily="34" charset="0"/>
                <a:ea typeface="HGP創英角ｺﾞｼｯｸUB" pitchFamily="50" charset="-128"/>
              </a:rPr>
              <a:t>・</a:t>
            </a:r>
            <a:r>
              <a:rPr lang="en-US" altLang="ja-JP" sz="1600">
                <a:latin typeface="Impact" pitchFamily="34" charset="0"/>
                <a:ea typeface="HGP創英角ｺﾞｼｯｸUB" pitchFamily="50" charset="-128"/>
              </a:rPr>
              <a:t>IBM</a:t>
            </a:r>
            <a:r>
              <a:rPr lang="ja-JP" altLang="en-US" sz="1600">
                <a:latin typeface="Impact" pitchFamily="34" charset="0"/>
                <a:ea typeface="HGP創英角ｺﾞｼｯｸUB" pitchFamily="50" charset="-128"/>
              </a:rPr>
              <a:t>　</a:t>
            </a:r>
            <a:r>
              <a:rPr lang="en-US" altLang="ja-JP" sz="1600">
                <a:latin typeface="Impact" pitchFamily="34" charset="0"/>
                <a:ea typeface="HGP創英角ｺﾞｼｯｸUB" pitchFamily="50" charset="-128"/>
              </a:rPr>
              <a:t>AIX4.3</a:t>
            </a:r>
            <a:r>
              <a:rPr lang="ja-JP" altLang="en-US" sz="1600">
                <a:latin typeface="Impact" pitchFamily="34" charset="0"/>
                <a:ea typeface="HGP創英角ｺﾞｼｯｸUB" pitchFamily="50" charset="-128"/>
              </a:rPr>
              <a:t>以降</a:t>
            </a:r>
          </a:p>
          <a:p>
            <a:pPr>
              <a:lnSpc>
                <a:spcPts val="2100"/>
              </a:lnSpc>
            </a:pPr>
            <a:r>
              <a:rPr lang="ja-JP" altLang="en-US" sz="1600">
                <a:latin typeface="Impact" pitchFamily="34" charset="0"/>
                <a:ea typeface="HGP創英角ｺﾞｼｯｸUB" pitchFamily="50" charset="-128"/>
              </a:rPr>
              <a:t>・</a:t>
            </a:r>
            <a:r>
              <a:rPr lang="en-US" altLang="ja-JP" sz="1600">
                <a:latin typeface="Impact" pitchFamily="34" charset="0"/>
                <a:ea typeface="HGP創英角ｺﾞｼｯｸUB" pitchFamily="50" charset="-128"/>
              </a:rPr>
              <a:t>HP-UX</a:t>
            </a:r>
            <a:r>
              <a:rPr lang="ja-JP" altLang="en-US" sz="1600">
                <a:latin typeface="Impact" pitchFamily="34" charset="0"/>
                <a:ea typeface="HGP創英角ｺﾞｼｯｸUB" pitchFamily="50" charset="-128"/>
              </a:rPr>
              <a:t>　</a:t>
            </a:r>
            <a:r>
              <a:rPr lang="en-US" altLang="ja-JP" sz="1600">
                <a:latin typeface="Impact" pitchFamily="34" charset="0"/>
                <a:ea typeface="HGP創英角ｺﾞｼｯｸUB" pitchFamily="50" charset="-128"/>
              </a:rPr>
              <a:t>11.0</a:t>
            </a:r>
            <a:r>
              <a:rPr lang="ja-JP" altLang="en-US" sz="1600">
                <a:latin typeface="Impact" pitchFamily="34" charset="0"/>
                <a:ea typeface="HGP創英角ｺﾞｼｯｸUB" pitchFamily="50" charset="-128"/>
              </a:rPr>
              <a:t>以降</a:t>
            </a:r>
          </a:p>
          <a:p>
            <a:pPr>
              <a:lnSpc>
                <a:spcPts val="2100"/>
              </a:lnSpc>
            </a:pPr>
            <a:r>
              <a:rPr lang="ja-JP" altLang="en-US" sz="1600">
                <a:latin typeface="Impact" pitchFamily="34" charset="0"/>
                <a:ea typeface="HGP創英角ｺﾞｼｯｸUB" pitchFamily="50" charset="-128"/>
              </a:rPr>
              <a:t>・</a:t>
            </a:r>
            <a:r>
              <a:rPr lang="en-US" altLang="ja-JP" sz="1600">
                <a:latin typeface="Impact" pitchFamily="34" charset="0"/>
                <a:ea typeface="HGP創英角ｺﾞｼｯｸUB" pitchFamily="50" charset="-128"/>
              </a:rPr>
              <a:t>SunOS 5.6</a:t>
            </a:r>
            <a:r>
              <a:rPr lang="ja-JP" altLang="en-US" sz="1600">
                <a:latin typeface="Impact" pitchFamily="34" charset="0"/>
                <a:ea typeface="HGP創英角ｺﾞｼｯｸUB" pitchFamily="50" charset="-128"/>
              </a:rPr>
              <a:t>以降</a:t>
            </a:r>
          </a:p>
          <a:p>
            <a:pPr>
              <a:lnSpc>
                <a:spcPts val="2100"/>
              </a:lnSpc>
            </a:pPr>
            <a:r>
              <a:rPr lang="ja-JP" altLang="en-US" sz="1600">
                <a:latin typeface="Impact" pitchFamily="34" charset="0"/>
                <a:ea typeface="HGP創英角ｺﾞｼｯｸUB" pitchFamily="50" charset="-128"/>
              </a:rPr>
              <a:t>・</a:t>
            </a:r>
            <a:r>
              <a:rPr lang="en-US" altLang="ja-JP" sz="1600">
                <a:latin typeface="Impact" pitchFamily="34" charset="0"/>
                <a:ea typeface="HGP創英角ｺﾞｼｯｸUB" pitchFamily="50" charset="-128"/>
              </a:rPr>
              <a:t>Compaq True64</a:t>
            </a:r>
            <a:r>
              <a:rPr lang="ja-JP" altLang="en-US" sz="1600">
                <a:latin typeface="Impact" pitchFamily="34" charset="0"/>
                <a:ea typeface="HGP創英角ｺﾞｼｯｸUB" pitchFamily="50" charset="-128"/>
              </a:rPr>
              <a:t>　</a:t>
            </a:r>
            <a:r>
              <a:rPr lang="en-US" altLang="ja-JP" sz="1600">
                <a:latin typeface="Impact" pitchFamily="34" charset="0"/>
                <a:ea typeface="HGP創英角ｺﾞｼｯｸUB" pitchFamily="50" charset="-128"/>
              </a:rPr>
              <a:t>5.1A</a:t>
            </a:r>
          </a:p>
          <a:p>
            <a:pPr>
              <a:lnSpc>
                <a:spcPts val="2100"/>
              </a:lnSpc>
            </a:pPr>
            <a:r>
              <a:rPr lang="ja-JP" altLang="en-US" sz="1600">
                <a:latin typeface="Impact" pitchFamily="34" charset="0"/>
                <a:ea typeface="HGP創英角ｺﾞｼｯｸUB" pitchFamily="50" charset="-128"/>
              </a:rPr>
              <a:t>・</a:t>
            </a:r>
            <a:r>
              <a:rPr lang="en-US" altLang="ja-JP" sz="1600">
                <a:latin typeface="Impact" pitchFamily="34" charset="0"/>
                <a:ea typeface="HGP創英角ｺﾞｼｯｸUB" pitchFamily="50" charset="-128"/>
              </a:rPr>
              <a:t>Redhat Linux </a:t>
            </a:r>
            <a:r>
              <a:rPr lang="ja-JP" altLang="en-US" sz="1600">
                <a:latin typeface="Impact" pitchFamily="34" charset="0"/>
                <a:ea typeface="HGP創英角ｺﾞｼｯｸUB" pitchFamily="50" charset="-128"/>
              </a:rPr>
              <a:t>カーネル</a:t>
            </a:r>
            <a:r>
              <a:rPr lang="en-US" altLang="ja-JP" sz="1600">
                <a:latin typeface="Impact" pitchFamily="34" charset="0"/>
                <a:ea typeface="HGP創英角ｺﾞｼｯｸUB" pitchFamily="50" charset="-128"/>
              </a:rPr>
              <a:t>2.4</a:t>
            </a:r>
            <a:r>
              <a:rPr lang="ja-JP" altLang="en-US" sz="1600">
                <a:latin typeface="Impact" pitchFamily="34" charset="0"/>
                <a:ea typeface="HGP創英角ｺﾞｼｯｸUB" pitchFamily="50" charset="-128"/>
              </a:rPr>
              <a:t>以降</a:t>
            </a:r>
          </a:p>
          <a:p>
            <a:pPr>
              <a:lnSpc>
                <a:spcPts val="2100"/>
              </a:lnSpc>
            </a:pPr>
            <a:r>
              <a:rPr lang="ja-JP" altLang="en-US" sz="1600">
                <a:latin typeface="Impact" pitchFamily="34" charset="0"/>
                <a:ea typeface="HGP創英角ｺﾞｼｯｸUB" pitchFamily="50" charset="-128"/>
              </a:rPr>
              <a:t>・</a:t>
            </a:r>
            <a:r>
              <a:rPr lang="en-US" altLang="ja-JP" sz="1600">
                <a:latin typeface="Impact" pitchFamily="34" charset="0"/>
                <a:ea typeface="HGP創英角ｺﾞｼｯｸUB" pitchFamily="50" charset="-128"/>
              </a:rPr>
              <a:t>WindowsXP/VISTA/2000/2003/2008</a:t>
            </a:r>
          </a:p>
          <a:p>
            <a:pPr>
              <a:lnSpc>
                <a:spcPts val="2100"/>
              </a:lnSpc>
            </a:pPr>
            <a:r>
              <a:rPr lang="ja-JP" altLang="en-US" sz="1000">
                <a:latin typeface="Impact" pitchFamily="34" charset="0"/>
                <a:ea typeface="HGP創英角ｺﾞｼｯｸUB" pitchFamily="50" charset="-128"/>
              </a:rPr>
              <a:t>＊ロギングのためのディスク領域が必要です。</a:t>
            </a:r>
          </a:p>
        </p:txBody>
      </p:sp>
      <p:sp>
        <p:nvSpPr>
          <p:cNvPr id="73734" name="Text Box 7"/>
          <p:cNvSpPr txBox="1">
            <a:spLocks noChangeArrowheads="1"/>
          </p:cNvSpPr>
          <p:nvPr/>
        </p:nvSpPr>
        <p:spPr bwMode="auto">
          <a:xfrm>
            <a:off x="587375" y="1582738"/>
            <a:ext cx="3589338" cy="396875"/>
          </a:xfrm>
          <a:prstGeom prst="rect">
            <a:avLst/>
          </a:prstGeom>
          <a:noFill/>
          <a:ln w="9525">
            <a:noFill/>
            <a:miter lim="800000"/>
            <a:headEnd/>
            <a:tailEnd/>
          </a:ln>
        </p:spPr>
        <p:txBody>
          <a:bodyPr>
            <a:spAutoFit/>
          </a:bodyPr>
          <a:lstStyle/>
          <a:p>
            <a:r>
              <a:rPr lang="ja-JP" altLang="en-US" sz="2000">
                <a:solidFill>
                  <a:schemeClr val="accent2"/>
                </a:solidFill>
                <a:latin typeface="Impact" pitchFamily="34" charset="0"/>
                <a:ea typeface="HGP創英角ｺﾞｼｯｸUB" pitchFamily="50" charset="-128"/>
              </a:rPr>
              <a:t>◆ </a:t>
            </a:r>
            <a:r>
              <a:rPr lang="ja-JP" altLang="en-US" sz="2000">
                <a:latin typeface="Impact" pitchFamily="34" charset="0"/>
                <a:ea typeface="HGP創英角ｺﾞｼｯｸUB" pitchFamily="50" charset="-128"/>
              </a:rPr>
              <a:t>対応プラットホームサーバー</a:t>
            </a:r>
          </a:p>
        </p:txBody>
      </p:sp>
      <p:sp>
        <p:nvSpPr>
          <p:cNvPr id="73735" name="Text Box 10"/>
          <p:cNvSpPr txBox="1">
            <a:spLocks noChangeArrowheads="1"/>
          </p:cNvSpPr>
          <p:nvPr/>
        </p:nvSpPr>
        <p:spPr bwMode="auto">
          <a:xfrm>
            <a:off x="1212850" y="4448175"/>
            <a:ext cx="4787900" cy="338138"/>
          </a:xfrm>
          <a:prstGeom prst="rect">
            <a:avLst/>
          </a:prstGeom>
          <a:noFill/>
          <a:ln w="9525">
            <a:noFill/>
            <a:miter lim="800000"/>
            <a:headEnd/>
            <a:tailEnd/>
          </a:ln>
        </p:spPr>
        <p:txBody>
          <a:bodyPr>
            <a:spAutoFit/>
          </a:bodyPr>
          <a:lstStyle/>
          <a:p>
            <a:r>
              <a:rPr lang="ja-JP" altLang="en-US" sz="1600">
                <a:latin typeface="Impact" pitchFamily="34" charset="0"/>
                <a:ea typeface="HGP創英角ｺﾞｼｯｸUB" pitchFamily="50" charset="-128"/>
              </a:rPr>
              <a:t>・</a:t>
            </a:r>
            <a:r>
              <a:rPr lang="en-US" altLang="ja-JP" sz="1600">
                <a:latin typeface="Impact" pitchFamily="34" charset="0"/>
                <a:ea typeface="HGP創英角ｺﾞｼｯｸUB" pitchFamily="50" charset="-128"/>
              </a:rPr>
              <a:t>Windows XP/VISTA/NT/2000/2003/2008</a:t>
            </a:r>
            <a:endParaRPr lang="en-US" altLang="ja-JP" sz="1000">
              <a:latin typeface="Impact" pitchFamily="34" charset="0"/>
              <a:ea typeface="HGP創英角ｺﾞｼｯｸUB" pitchFamily="50" charset="-128"/>
            </a:endParaRPr>
          </a:p>
        </p:txBody>
      </p:sp>
      <p:sp>
        <p:nvSpPr>
          <p:cNvPr id="73736" name="Text Box 11"/>
          <p:cNvSpPr txBox="1">
            <a:spLocks noChangeArrowheads="1"/>
          </p:cNvSpPr>
          <p:nvPr/>
        </p:nvSpPr>
        <p:spPr bwMode="auto">
          <a:xfrm>
            <a:off x="611188" y="4051300"/>
            <a:ext cx="3589337" cy="396875"/>
          </a:xfrm>
          <a:prstGeom prst="rect">
            <a:avLst/>
          </a:prstGeom>
          <a:noFill/>
          <a:ln w="9525">
            <a:noFill/>
            <a:miter lim="800000"/>
            <a:headEnd/>
            <a:tailEnd/>
          </a:ln>
        </p:spPr>
        <p:txBody>
          <a:bodyPr>
            <a:spAutoFit/>
          </a:bodyPr>
          <a:lstStyle/>
          <a:p>
            <a:r>
              <a:rPr lang="ja-JP" altLang="en-US" sz="2000">
                <a:solidFill>
                  <a:srgbClr val="FF00FF"/>
                </a:solidFill>
                <a:latin typeface="Impact" pitchFamily="34" charset="0"/>
                <a:ea typeface="HGP創英角ｺﾞｼｯｸUB" pitchFamily="50" charset="-128"/>
              </a:rPr>
              <a:t>◆ </a:t>
            </a:r>
            <a:r>
              <a:rPr lang="ja-JP" altLang="en-US" sz="2000">
                <a:latin typeface="Impact" pitchFamily="34" charset="0"/>
                <a:ea typeface="HGP創英角ｺﾞｼｯｸUB" pitchFamily="50" charset="-128"/>
              </a:rPr>
              <a:t>対応クライアント</a:t>
            </a:r>
          </a:p>
        </p:txBody>
      </p:sp>
      <p:sp>
        <p:nvSpPr>
          <p:cNvPr id="73737" name="Rectangle 10"/>
          <p:cNvSpPr>
            <a:spLocks noChangeArrowheads="1"/>
          </p:cNvSpPr>
          <p:nvPr/>
        </p:nvSpPr>
        <p:spPr bwMode="auto">
          <a:xfrm>
            <a:off x="325438" y="203200"/>
            <a:ext cx="6889750" cy="439738"/>
          </a:xfrm>
          <a:prstGeom prst="rect">
            <a:avLst/>
          </a:prstGeom>
          <a:noFill/>
          <a:ln w="9525">
            <a:noFill/>
            <a:miter lim="800000"/>
            <a:headEnd/>
            <a:tailEnd/>
          </a:ln>
        </p:spPr>
        <p:txBody>
          <a:bodyPr wrap="none" anchor="ctr"/>
          <a:lstStyle/>
          <a:p>
            <a:r>
              <a:rPr lang="ja-JP" altLang="en-US" sz="2400">
                <a:latin typeface="Impact" pitchFamily="34" charset="0"/>
                <a:ea typeface="HGP創英角ｺﾞｼｯｸUB" pitchFamily="50" charset="-128"/>
              </a:rPr>
              <a:t>動作環境</a:t>
            </a:r>
            <a:endParaRPr lang="ja-JP" altLang="en-US" sz="1600">
              <a:latin typeface="Impact" pitchFamily="34" charset="0"/>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4"/>
          <p:cNvSpPr>
            <a:spLocks noChangeArrowheads="1"/>
          </p:cNvSpPr>
          <p:nvPr/>
        </p:nvSpPr>
        <p:spPr bwMode="auto">
          <a:xfrm>
            <a:off x="0" y="0"/>
            <a:ext cx="9144000" cy="6072188"/>
          </a:xfrm>
          <a:prstGeom prst="rect">
            <a:avLst/>
          </a:prstGeom>
          <a:solidFill>
            <a:schemeClr val="bg1"/>
          </a:solidFill>
          <a:ln w="9525" algn="ctr">
            <a:noFill/>
            <a:miter lim="800000"/>
            <a:headEnd/>
            <a:tailEnd/>
          </a:ln>
        </p:spPr>
        <p:txBody>
          <a:bodyPr wrap="none" anchor="ctr"/>
          <a:lstStyle/>
          <a:p>
            <a:pPr algn="ctr"/>
            <a:r>
              <a:rPr lang="en-US" altLang="ja-JP" sz="9600">
                <a:latin typeface="Impact" pitchFamily="34" charset="0"/>
                <a:ea typeface="HGP創英角ｺﾞｼｯｸUB" pitchFamily="50" charset="-128"/>
              </a:rPr>
              <a:t>Q</a:t>
            </a:r>
            <a:r>
              <a:rPr lang="ja-JP" altLang="en-US" sz="9600">
                <a:latin typeface="Impact" pitchFamily="34" charset="0"/>
                <a:ea typeface="HGP創英角ｺﾞｼｯｸUB" pitchFamily="50" charset="-128"/>
              </a:rPr>
              <a:t>＆</a:t>
            </a:r>
            <a:r>
              <a:rPr lang="en-US" altLang="ja-JP" sz="9600">
                <a:latin typeface="Impact" pitchFamily="34" charset="0"/>
                <a:ea typeface="HGP創英角ｺﾞｼｯｸUB" pitchFamily="50" charset="-128"/>
              </a:rPr>
              <a:t>A</a:t>
            </a:r>
            <a:endParaRPr lang="ja-JP" altLang="en-US" sz="9600">
              <a:latin typeface="Impact" pitchFamily="34" charset="0"/>
              <a:ea typeface="HGP創英角ｺﾞｼｯｸUB" pitchFamily="50" charset="-128"/>
            </a:endParaRPr>
          </a:p>
        </p:txBody>
      </p:sp>
      <p:sp>
        <p:nvSpPr>
          <p:cNvPr id="74755" name="Rectangle 24"/>
          <p:cNvSpPr>
            <a:spLocks noChangeArrowheads="1"/>
          </p:cNvSpPr>
          <p:nvPr/>
        </p:nvSpPr>
        <p:spPr bwMode="auto">
          <a:xfrm>
            <a:off x="0" y="0"/>
            <a:ext cx="357188" cy="6880225"/>
          </a:xfrm>
          <a:prstGeom prst="rect">
            <a:avLst/>
          </a:prstGeom>
          <a:solidFill>
            <a:schemeClr val="bg1"/>
          </a:solidFill>
          <a:ln w="9525" algn="ctr">
            <a:noFill/>
            <a:miter lim="800000"/>
            <a:headEnd/>
            <a:tailEnd/>
          </a:ln>
        </p:spPr>
        <p:txBody>
          <a:bodyPr wrap="none" anchor="ctr"/>
          <a:lstStyle/>
          <a:p>
            <a:pPr algn="ctr"/>
            <a:endParaRPr lang="ja-JP" altLang="en-US" sz="9600">
              <a:latin typeface="Impact" pitchFamily="34" charset="0"/>
              <a:ea typeface="HGP創英角ｺﾞｼｯｸUB" pitchFamily="50" charset="-128"/>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4"/>
          <p:cNvSpPr>
            <a:spLocks noChangeArrowheads="1"/>
          </p:cNvSpPr>
          <p:nvPr/>
        </p:nvSpPr>
        <p:spPr bwMode="auto">
          <a:xfrm>
            <a:off x="0" y="0"/>
            <a:ext cx="9144000" cy="6072188"/>
          </a:xfrm>
          <a:prstGeom prst="rect">
            <a:avLst/>
          </a:prstGeom>
          <a:solidFill>
            <a:schemeClr val="bg1"/>
          </a:solidFill>
          <a:ln w="9525" algn="ctr">
            <a:noFill/>
            <a:miter lim="800000"/>
            <a:headEnd/>
            <a:tailEnd/>
          </a:ln>
        </p:spPr>
        <p:txBody>
          <a:bodyPr wrap="none" anchor="ctr"/>
          <a:lstStyle/>
          <a:p>
            <a:pPr algn="ctr"/>
            <a:endParaRPr lang="ja-JP" altLang="en-US" sz="9600">
              <a:latin typeface="Impact" pitchFamily="34" charset="0"/>
              <a:ea typeface="HGP創英角ｺﾞｼｯｸUB" pitchFamily="50" charset="-128"/>
            </a:endParaRPr>
          </a:p>
        </p:txBody>
      </p:sp>
      <p:pic>
        <p:nvPicPr>
          <p:cNvPr id="75779" name="Picture 23" descr="로고"/>
          <p:cNvPicPr>
            <a:picLocks noChangeAspect="1" noChangeArrowheads="1"/>
          </p:cNvPicPr>
          <p:nvPr/>
        </p:nvPicPr>
        <p:blipFill>
          <a:blip r:embed="rId2" cstate="print"/>
          <a:srcRect/>
          <a:stretch>
            <a:fillRect/>
          </a:stretch>
        </p:blipFill>
        <p:spPr bwMode="auto">
          <a:xfrm>
            <a:off x="2339975" y="4471988"/>
            <a:ext cx="4392613" cy="1203325"/>
          </a:xfrm>
          <a:prstGeom prst="rect">
            <a:avLst/>
          </a:prstGeom>
          <a:noFill/>
          <a:ln w="9525">
            <a:noFill/>
            <a:miter lim="800000"/>
            <a:headEnd/>
            <a:tailEnd/>
          </a:ln>
        </p:spPr>
      </p:pic>
      <p:sp>
        <p:nvSpPr>
          <p:cNvPr id="28" name="Text Box 28"/>
          <p:cNvSpPr txBox="1">
            <a:spLocks noChangeArrowheads="1"/>
          </p:cNvSpPr>
          <p:nvPr/>
        </p:nvSpPr>
        <p:spPr bwMode="auto">
          <a:xfrm>
            <a:off x="357188" y="2328863"/>
            <a:ext cx="8286750" cy="1941512"/>
          </a:xfrm>
          <a:prstGeom prst="rect">
            <a:avLst/>
          </a:prstGeom>
          <a:noFill/>
          <a:ln>
            <a:noFill/>
            <a:headEnd/>
            <a:tailEnd/>
          </a:ln>
        </p:spPr>
        <p:style>
          <a:lnRef idx="3">
            <a:schemeClr val="lt1"/>
          </a:lnRef>
          <a:fillRef idx="1">
            <a:schemeClr val="accent3"/>
          </a:fillRef>
          <a:effectRef idx="1">
            <a:schemeClr val="accent3"/>
          </a:effectRef>
          <a:fontRef idx="minor">
            <a:schemeClr val="lt1"/>
          </a:fontRef>
        </p:style>
        <p:txBody>
          <a:bodyPr lIns="90000" tIns="46800" rIns="90000" bIns="46800">
            <a:spAutoFit/>
          </a:bodyPr>
          <a:lstStyle/>
          <a:p>
            <a:pPr algn="ctr">
              <a:lnSpc>
                <a:spcPct val="150000"/>
              </a:lnSpc>
              <a:buClr>
                <a:srgbClr val="FF0000"/>
              </a:buClr>
              <a:defRPr/>
            </a:pPr>
            <a:r>
              <a:rPr lang="ja-JP" altLang="en-US" sz="2000" b="1" dirty="0">
                <a:solidFill>
                  <a:schemeClr val="tx1"/>
                </a:solidFill>
                <a:latin typeface="Impact" pitchFamily="34" charset="0"/>
                <a:ea typeface="HGP創英ﾌﾟﾚｾﾞﾝｽEB" pitchFamily="18" charset="-128"/>
              </a:rPr>
              <a:t>＜お問い合わせ＞</a:t>
            </a:r>
            <a:endParaRPr lang="ja-JP" altLang="en-US" sz="2000" dirty="0">
              <a:solidFill>
                <a:schemeClr val="tx1"/>
              </a:solidFill>
              <a:latin typeface="Impact" pitchFamily="34" charset="0"/>
              <a:ea typeface="HGP創英ﾌﾟﾚｾﾞﾝｽEB" pitchFamily="18" charset="-128"/>
            </a:endParaRPr>
          </a:p>
          <a:p>
            <a:pPr algn="ctr">
              <a:lnSpc>
                <a:spcPct val="150000"/>
              </a:lnSpc>
              <a:buClr>
                <a:srgbClr val="FF0000"/>
              </a:buClr>
              <a:defRPr/>
            </a:pPr>
            <a:r>
              <a:rPr lang="ja-JP" altLang="en-US" sz="2000" dirty="0">
                <a:solidFill>
                  <a:schemeClr val="tx1"/>
                </a:solidFill>
                <a:latin typeface="Impact" pitchFamily="34" charset="0"/>
                <a:ea typeface="HGP創英ﾌﾟﾚｾﾞﾝｽEB" pitchFamily="18" charset="-128"/>
              </a:rPr>
              <a:t>日本エクセム株式会社</a:t>
            </a:r>
            <a:endParaRPr lang="en-US" altLang="ja-JP" sz="2000" dirty="0">
              <a:solidFill>
                <a:schemeClr val="tx1"/>
              </a:solidFill>
              <a:latin typeface="Impact" pitchFamily="34" charset="0"/>
              <a:ea typeface="HGP創英ﾌﾟﾚｾﾞﾝｽEB" pitchFamily="18" charset="-128"/>
            </a:endParaRPr>
          </a:p>
          <a:p>
            <a:pPr algn="ctr">
              <a:lnSpc>
                <a:spcPct val="150000"/>
              </a:lnSpc>
              <a:buClr>
                <a:srgbClr val="FF0000"/>
              </a:buClr>
              <a:defRPr/>
            </a:pPr>
            <a:r>
              <a:rPr lang="en-US" altLang="ja-JP" sz="2000" dirty="0">
                <a:solidFill>
                  <a:schemeClr val="tx1"/>
                </a:solidFill>
                <a:latin typeface="Impact" pitchFamily="34" charset="0"/>
                <a:ea typeface="HGP創英ﾌﾟﾚｾﾞﾝｽEB" pitchFamily="18" charset="-128"/>
              </a:rPr>
              <a:t>TEL : 03-4360-3951</a:t>
            </a:r>
          </a:p>
          <a:p>
            <a:pPr algn="ctr">
              <a:lnSpc>
                <a:spcPct val="150000"/>
              </a:lnSpc>
              <a:buClr>
                <a:srgbClr val="FF0000"/>
              </a:buClr>
              <a:defRPr/>
            </a:pPr>
            <a:r>
              <a:rPr lang="en-US" altLang="ja-JP" sz="2000" dirty="0">
                <a:solidFill>
                  <a:schemeClr val="tx1"/>
                </a:solidFill>
                <a:latin typeface="Impact" pitchFamily="34" charset="0"/>
                <a:ea typeface="HGP創英ﾌﾟﾚｾﾞﾝｽEB" pitchFamily="18" charset="-128"/>
              </a:rPr>
              <a:t>e-mail : info@ex-em.co.jp</a:t>
            </a:r>
          </a:p>
        </p:txBody>
      </p:sp>
      <p:pic>
        <p:nvPicPr>
          <p:cNvPr id="75781" name="Picture 23" descr="4"/>
          <p:cNvPicPr>
            <a:picLocks noChangeAspect="1" noChangeArrowheads="1"/>
          </p:cNvPicPr>
          <p:nvPr/>
        </p:nvPicPr>
        <p:blipFill>
          <a:blip r:embed="rId3" cstate="print"/>
          <a:srcRect/>
          <a:stretch>
            <a:fillRect/>
          </a:stretch>
        </p:blipFill>
        <p:spPr bwMode="auto">
          <a:xfrm>
            <a:off x="1135063" y="714375"/>
            <a:ext cx="6794500" cy="1257300"/>
          </a:xfrm>
          <a:prstGeom prst="rect">
            <a:avLst/>
          </a:prstGeom>
          <a:noFill/>
          <a:ln w="9525">
            <a:noFill/>
            <a:miter lim="800000"/>
            <a:headEnd/>
            <a:tailEnd/>
          </a:ln>
        </p:spPr>
      </p:pic>
      <p:sp>
        <p:nvSpPr>
          <p:cNvPr id="75782" name="Rectangle 24"/>
          <p:cNvSpPr>
            <a:spLocks noChangeArrowheads="1"/>
          </p:cNvSpPr>
          <p:nvPr/>
        </p:nvSpPr>
        <p:spPr bwMode="auto">
          <a:xfrm>
            <a:off x="0" y="0"/>
            <a:ext cx="357188" cy="6880225"/>
          </a:xfrm>
          <a:prstGeom prst="rect">
            <a:avLst/>
          </a:prstGeom>
          <a:solidFill>
            <a:schemeClr val="bg1"/>
          </a:solidFill>
          <a:ln w="9525" algn="ctr">
            <a:noFill/>
            <a:miter lim="800000"/>
            <a:headEnd/>
            <a:tailEnd/>
          </a:ln>
        </p:spPr>
        <p:txBody>
          <a:bodyPr wrap="none" anchor="ctr"/>
          <a:lstStyle/>
          <a:p>
            <a:pPr algn="ctr"/>
            <a:endParaRPr lang="ja-JP" altLang="en-US" sz="9600">
              <a:latin typeface="Impact" pitchFamily="34" charset="0"/>
              <a:ea typeface="HGP創英角ｺﾞｼｯｸUB" pitchFamily="50"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23850" y="188913"/>
            <a:ext cx="7110413" cy="404812"/>
          </a:xfrm>
          <a:prstGeom prst="rect">
            <a:avLst/>
          </a:prstGeom>
          <a:noFill/>
          <a:ln w="9525" algn="ctr">
            <a:noFill/>
            <a:miter lim="800000"/>
            <a:headEnd/>
            <a:tailEnd/>
          </a:ln>
        </p:spPr>
        <p:txBody>
          <a:bodyPr anchor="ctr"/>
          <a:lstStyle/>
          <a:p>
            <a:r>
              <a:rPr lang="en-US" altLang="en-US" sz="2400">
                <a:latin typeface="HGP創英角ｺﾞｼｯｸUB" pitchFamily="50" charset="-128"/>
                <a:ea typeface="HGP創英角ｺﾞｼｯｸUB" pitchFamily="50" charset="-128"/>
              </a:rPr>
              <a:t>SELECT処理と</a:t>
            </a:r>
            <a:r>
              <a:rPr lang="ja-JP" altLang="en-US" sz="2400">
                <a:latin typeface="HGP創英角ｺﾞｼｯｸUB" pitchFamily="50" charset="-128"/>
                <a:ea typeface="HGP創英角ｺﾞｼｯｸUB" pitchFamily="50" charset="-128"/>
              </a:rPr>
              <a:t>待機イベント</a:t>
            </a:r>
          </a:p>
        </p:txBody>
      </p:sp>
      <p:pic>
        <p:nvPicPr>
          <p:cNvPr id="10243" name="Picture 4"/>
          <p:cNvPicPr>
            <a:picLocks noChangeAspect="1" noChangeArrowheads="1"/>
          </p:cNvPicPr>
          <p:nvPr/>
        </p:nvPicPr>
        <p:blipFill>
          <a:blip r:embed="rId3" cstate="print"/>
          <a:srcRect/>
          <a:stretch>
            <a:fillRect/>
          </a:stretch>
        </p:blipFill>
        <p:spPr bwMode="auto">
          <a:xfrm>
            <a:off x="433388" y="728663"/>
            <a:ext cx="8424862" cy="5343525"/>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23850" y="188913"/>
            <a:ext cx="7110413" cy="404812"/>
          </a:xfrm>
          <a:prstGeom prst="rect">
            <a:avLst/>
          </a:prstGeom>
          <a:noFill/>
          <a:ln w="9525" algn="ctr">
            <a:noFill/>
            <a:miter lim="800000"/>
            <a:headEnd/>
            <a:tailEnd/>
          </a:ln>
        </p:spPr>
        <p:txBody>
          <a:bodyPr anchor="ctr"/>
          <a:lstStyle/>
          <a:p>
            <a:r>
              <a:rPr lang="en-US" altLang="en-US" sz="2400">
                <a:latin typeface="HGP創英角ｺﾞｼｯｸUB" pitchFamily="50" charset="-128"/>
                <a:ea typeface="HGP創英角ｺﾞｼｯｸUB" pitchFamily="50" charset="-128"/>
              </a:rPr>
              <a:t>UPDATE処理と</a:t>
            </a:r>
            <a:r>
              <a:rPr lang="ja-JP" altLang="en-US" sz="2400">
                <a:latin typeface="HGP創英角ｺﾞｼｯｸUB" pitchFamily="50" charset="-128"/>
                <a:ea typeface="HGP創英角ｺﾞｼｯｸUB" pitchFamily="50" charset="-128"/>
              </a:rPr>
              <a:t>待機イベント</a:t>
            </a:r>
          </a:p>
        </p:txBody>
      </p:sp>
      <p:pic>
        <p:nvPicPr>
          <p:cNvPr id="11267" name="Picture 4"/>
          <p:cNvPicPr>
            <a:picLocks noChangeAspect="1" noChangeArrowheads="1"/>
          </p:cNvPicPr>
          <p:nvPr/>
        </p:nvPicPr>
        <p:blipFill>
          <a:blip r:embed="rId3" cstate="print"/>
          <a:srcRect/>
          <a:stretch>
            <a:fillRect/>
          </a:stretch>
        </p:blipFill>
        <p:spPr bwMode="auto">
          <a:xfrm>
            <a:off x="433388" y="736600"/>
            <a:ext cx="8424862" cy="5335588"/>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スライドマスタN05">
  <a:themeElements>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プレゼンテーション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solidFill>
          <a:schemeClr val="bg1"/>
        </a:solidFill>
        <a:ln w="9525" algn="ctr">
          <a:noFill/>
          <a:miter lim="800000"/>
          <a:headEnd/>
          <a:tailEnd/>
        </a:ln>
      </a:spPr>
      <a:bodyPr wrap="none" lIns="198000" rtlCol="0" anchor="ctr"/>
      <a:lstStyle>
        <a:defPPr algn="ctr">
          <a:lnSpc>
            <a:spcPts val="3500"/>
          </a:lnSpc>
          <a:buSzPct val="100000"/>
          <a:defRPr kumimoji="1" sz="2400" dirty="0" smtClean="0">
            <a:latin typeface="HGP創英角ｺﾞｼｯｸUB" pitchFamily="50" charset="-128"/>
            <a:ea typeface="HGP創英角ｺﾞｼｯｸUB" pitchFamily="50" charset="-128"/>
          </a:defRPr>
        </a:defPPr>
      </a:lstStyle>
    </a:spDef>
  </a:objectDefaults>
  <a:extraClrSchemeLst>
    <a:extraClrScheme>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プレゼンテーション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プレゼンテーション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プレゼンテーション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プレゼンテーション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プレゼンテーション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プレゼンテーション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プレゼンテーション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プレゼンテーション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プレゼンテーション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プレゼンテーション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プレゼンテーション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TotalTime>
  <Words>5434</Words>
  <Application>Microsoft Office PowerPoint</Application>
  <PresentationFormat>画面に合わせる (4:3)</PresentationFormat>
  <Paragraphs>1090</Paragraphs>
  <Slides>73</Slides>
  <Notes>54</Notes>
  <HiddenSlides>0</HiddenSlides>
  <MMClips>0</MMClips>
  <ScaleCrop>false</ScaleCrop>
  <HeadingPairs>
    <vt:vector size="8" baseType="variant">
      <vt:variant>
        <vt:lpstr>使用されているフォント</vt:lpstr>
      </vt:variant>
      <vt:variant>
        <vt:i4>24</vt:i4>
      </vt:variant>
      <vt:variant>
        <vt:lpstr>テーマ</vt:lpstr>
      </vt:variant>
      <vt:variant>
        <vt:i4>1</vt:i4>
      </vt:variant>
      <vt:variant>
        <vt:lpstr>埋め込まれた OLE サーバー</vt:lpstr>
      </vt:variant>
      <vt:variant>
        <vt:i4>1</vt:i4>
      </vt:variant>
      <vt:variant>
        <vt:lpstr>スライド タイトル</vt:lpstr>
      </vt:variant>
      <vt:variant>
        <vt:i4>73</vt:i4>
      </vt:variant>
    </vt:vector>
  </HeadingPairs>
  <TitlesOfParts>
    <vt:vector size="99" baseType="lpstr">
      <vt:lpstr>Arial</vt:lpstr>
      <vt:lpstr>ＭＳ Ｐゴシック</vt:lpstr>
      <vt:lpstr>Calibri</vt:lpstr>
      <vt:lpstr>HGP創英ﾌﾟﾚｾﾞﾝｽEB</vt:lpstr>
      <vt:lpstr>HGP創英角ﾎﾟｯﾌﾟ体</vt:lpstr>
      <vt:lpstr>Impact</vt:lpstr>
      <vt:lpstr>HGP創英角ｺﾞｼｯｸUB</vt:lpstr>
      <vt:lpstr>HGPｺﾞｼｯｸE</vt:lpstr>
      <vt:lpstr>DotumChe</vt:lpstr>
      <vt:lpstr>Times New Roman</vt:lpstr>
      <vt:lpstr>Wingdings</vt:lpstr>
      <vt:lpstr>Rockwell</vt:lpstr>
      <vt:lpstr>HGPｺﾞｼｯｸM</vt:lpstr>
      <vt:lpstr>Tahoma</vt:lpstr>
      <vt:lpstr>BatangChe</vt:lpstr>
      <vt:lpstr>굴림</vt:lpstr>
      <vt:lpstr>Microsoft Sans Serif</vt:lpstr>
      <vt:lpstr>(한)문화방송</vt:lpstr>
      <vt:lpstr>GulimChe</vt:lpstr>
      <vt:lpstr>Symbol</vt:lpstr>
      <vt:lpstr>맑은 고딕</vt:lpstr>
      <vt:lpstr>Arial Rounded MT Bold</vt:lpstr>
      <vt:lpstr>HGS創英角ﾎﾟｯﾌﾟ体</vt:lpstr>
      <vt:lpstr>휴먼새내기체</vt:lpstr>
      <vt:lpstr>スライドマスタN05</vt:lpstr>
      <vt:lpstr>Microsoft Clip Gallery</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lpstr>スライド 39</vt:lpstr>
      <vt:lpstr>スライド 40</vt:lpstr>
      <vt:lpstr>スライド 41</vt:lpstr>
      <vt:lpstr>スライド 42</vt:lpstr>
      <vt:lpstr>スライド 43</vt:lpstr>
      <vt:lpstr>スライド 44</vt:lpstr>
      <vt:lpstr>スライド 45</vt:lpstr>
      <vt:lpstr>スライド 46</vt:lpstr>
      <vt:lpstr>スライド 47</vt:lpstr>
      <vt:lpstr>スライド 48</vt:lpstr>
      <vt:lpstr>スライド 49</vt:lpstr>
      <vt:lpstr>スライド 50</vt:lpstr>
      <vt:lpstr>スライド 51</vt:lpstr>
      <vt:lpstr>スライド 52</vt:lpstr>
      <vt:lpstr>スライド 53</vt:lpstr>
      <vt:lpstr>スライド 54</vt:lpstr>
      <vt:lpstr>スライド 55</vt:lpstr>
      <vt:lpstr>スライド 56</vt:lpstr>
      <vt:lpstr>スライド 57</vt:lpstr>
      <vt:lpstr>スライド 58</vt:lpstr>
      <vt:lpstr>スライド 59</vt:lpstr>
      <vt:lpstr>スライド 60</vt:lpstr>
      <vt:lpstr>スライド 61</vt:lpstr>
      <vt:lpstr>スライド 62</vt:lpstr>
      <vt:lpstr>スライド 63</vt:lpstr>
      <vt:lpstr>スライド 64</vt:lpstr>
      <vt:lpstr>スライド 65</vt:lpstr>
      <vt:lpstr>スライド 66</vt:lpstr>
      <vt:lpstr>スライド 67</vt:lpstr>
      <vt:lpstr>スライド 68</vt:lpstr>
      <vt:lpstr>スライド 69</vt:lpstr>
      <vt:lpstr>スライド 70</vt:lpstr>
      <vt:lpstr>スライド 71</vt:lpstr>
      <vt:lpstr>スライド 72</vt:lpstr>
      <vt:lpstr>スライド 73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OWI(Oracle Wait Interface)のコンセプトと実用ツールMaxGaugeの紹介</dc:title>
  <dc:creator>高萩 俊行</dc:creator>
  <cp:lastModifiedBy>わんくま同盟</cp:lastModifiedBy>
  <cp:revision>219</cp:revision>
  <dcterms:created xsi:type="dcterms:W3CDTF">2008-11-12T15:51:15Z</dcterms:created>
  <dcterms:modified xsi:type="dcterms:W3CDTF">2009-11-14T09:06:34Z</dcterms:modified>
</cp:coreProperties>
</file>