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8" r:id="rId22"/>
    <p:sldId id="277" r:id="rId23"/>
  </p:sldIdLst>
  <p:sldSz cx="9144000" cy="6858000" type="screen4x3"/>
  <p:notesSz cx="6735763" cy="9869488"/>
  <p:embeddedFontLst>
    <p:embeddedFont>
      <p:font typeface="Calibri" pitchFamily="34" charset="0"/>
      <p:regular r:id="rId26"/>
      <p:bold r:id="rId27"/>
      <p:italic r:id="rId28"/>
      <p:boldItalic r:id="rId29"/>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9AD"/>
    <a:srgbClr val="E4D9BA"/>
    <a:srgbClr val="FFFF99"/>
    <a:srgbClr val="FFDCB9"/>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84" autoAdjust="0"/>
    <p:restoredTop sz="86412" autoAdjust="0"/>
  </p:normalViewPr>
  <p:slideViewPr>
    <p:cSldViewPr>
      <p:cViewPr varScale="1">
        <p:scale>
          <a:sx n="93" d="100"/>
          <a:sy n="93" d="100"/>
        </p:scale>
        <p:origin x="-102" y="-24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23549858-37AF-48AE-8EB4-DAE4935E7FBA}" type="datetimeFigureOut">
              <a:rPr lang="ja-JP" altLang="en-US"/>
              <a:pPr>
                <a:defRPr/>
              </a:pPr>
              <a:t>2009/11/29</a:t>
            </a:fld>
            <a:endParaRPr lang="ja-JP" altLang="en-US"/>
          </a:p>
        </p:txBody>
      </p:sp>
      <p:sp>
        <p:nvSpPr>
          <p:cNvPr id="4" name="フッター プレースホルダ 3"/>
          <p:cNvSpPr>
            <a:spLocks noGrp="1"/>
          </p:cNvSpPr>
          <p:nvPr>
            <p:ph type="ftr" sz="quarter" idx="2"/>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5" name="スライド番号プレースホルダ 4"/>
          <p:cNvSpPr>
            <a:spLocks noGrp="1"/>
          </p:cNvSpPr>
          <p:nvPr>
            <p:ph type="sldNum" sz="quarter" idx="3"/>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C8296F96-69FB-4A41-8C63-1A99EBCB7F80}"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pPr>
              <a:defRPr/>
            </a:pPr>
            <a:endParaRPr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pPr>
              <a:defRPr/>
            </a:pPr>
            <a:fld id="{360E79AC-F966-4BDE-AAD0-3952F741D354}" type="datetimeFigureOut">
              <a:rPr lang="ja-JP" altLang="en-US"/>
              <a:pPr>
                <a:defRPr/>
              </a:pPr>
              <a:t>2009/11/29</a:t>
            </a:fld>
            <a:endParaRPr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73100" y="4687888"/>
            <a:ext cx="5389563" cy="4441825"/>
          </a:xfrm>
          <a:prstGeom prst="rect">
            <a:avLst/>
          </a:prstGeom>
        </p:spPr>
        <p:txBody>
          <a:bodyPr vert="horz" lIns="91440" tIns="45720" rIns="91440" bIns="45720"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0" y="9374188"/>
            <a:ext cx="2919413" cy="493712"/>
          </a:xfrm>
          <a:prstGeom prst="rect">
            <a:avLst/>
          </a:prstGeom>
        </p:spPr>
        <p:txBody>
          <a:bodyPr vert="horz" lIns="91440" tIns="45720" rIns="91440" bIns="45720" rtlCol="0" anchor="b"/>
          <a:lstStyle>
            <a:lvl1pPr algn="l">
              <a:defRPr sz="1200"/>
            </a:lvl1pPr>
          </a:lstStyle>
          <a:p>
            <a:pPr>
              <a:defRPr/>
            </a:pPr>
            <a:endParaRPr lang="ja-JP" altLang="en-US"/>
          </a:p>
        </p:txBody>
      </p:sp>
      <p:sp>
        <p:nvSpPr>
          <p:cNvPr id="7" name="スライド番号プレースホルダ 6"/>
          <p:cNvSpPr>
            <a:spLocks noGrp="1"/>
          </p:cNvSpPr>
          <p:nvPr>
            <p:ph type="sldNum" sz="quarter" idx="5"/>
          </p:nvPr>
        </p:nvSpPr>
        <p:spPr>
          <a:xfrm>
            <a:off x="3814763" y="9374188"/>
            <a:ext cx="2919412" cy="493712"/>
          </a:xfrm>
          <a:prstGeom prst="rect">
            <a:avLst/>
          </a:prstGeom>
        </p:spPr>
        <p:txBody>
          <a:bodyPr vert="horz" lIns="91440" tIns="45720" rIns="91440" bIns="45720" rtlCol="0" anchor="b"/>
          <a:lstStyle>
            <a:lvl1pPr algn="r">
              <a:defRPr sz="1200"/>
            </a:lvl1pPr>
          </a:lstStyle>
          <a:p>
            <a:pPr>
              <a:defRPr/>
            </a:pPr>
            <a:fld id="{2A27AB13-6B02-485C-B1A1-697A852635F4}"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522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22E594-7C31-423B-A177-17682849D386}" type="slidenum">
              <a:rPr lang="ja-JP" altLang="en-US" smtClean="0"/>
              <a:pPr/>
              <a:t>2</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C:\Users\localnaka\Desktop\3.png"/>
          <p:cNvPicPr>
            <a:picLocks noChangeAspect="1" noChangeArrowheads="1"/>
          </p:cNvPicPr>
          <p:nvPr/>
        </p:nvPicPr>
        <p:blipFill>
          <a:blip r:embed="rId14" cstate="print"/>
          <a:srcRect/>
          <a:stretch>
            <a:fillRect/>
          </a:stretch>
        </p:blipFill>
        <p:spPr bwMode="auto">
          <a:xfrm>
            <a:off x="357188" y="285750"/>
            <a:ext cx="8286750" cy="570865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福岡勉強会 </a:t>
            </a:r>
            <a:r>
              <a:rPr kumimoji="0" lang="en-US" altLang="ja-JP" sz="2300" dirty="0" smtClean="0">
                <a:solidFill>
                  <a:schemeClr val="tx2"/>
                </a:solidFill>
                <a:ea typeface="ＭＳ Ｐゴシック" pitchFamily="50" charset="-128"/>
              </a:rPr>
              <a:t>#10</a:t>
            </a:r>
            <a:endParaRPr kumimoji="0" lang="en-US" altLang="ja-JP" sz="2300" dirty="0">
              <a:solidFill>
                <a:schemeClr val="tx2"/>
              </a:solidFill>
              <a:ea typeface="ＭＳ Ｐゴシック" pitchFamily="50" charset="-128"/>
            </a:endParaRPr>
          </a:p>
        </p:txBody>
      </p:sp>
      <p:pic>
        <p:nvPicPr>
          <p:cNvPr id="1030" name="Picture 2" descr="C:\Users\localnaka\Desktop\名称未設定1.png"/>
          <p:cNvPicPr>
            <a:picLocks noChangeAspect="1" noChangeArrowheads="1"/>
          </p:cNvPicPr>
          <p:nvPr/>
        </p:nvPicPr>
        <p:blipFill>
          <a:blip r:embed="rId15" cstate="print"/>
          <a:srcRect/>
          <a:stretch>
            <a:fillRect/>
          </a:stretch>
        </p:blipFill>
        <p:spPr bwMode="auto">
          <a:xfrm>
            <a:off x="428625" y="6164263"/>
            <a:ext cx="1643063" cy="573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ftr="0" dt="0"/>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2130425"/>
            <a:ext cx="7772400" cy="1470025"/>
          </a:xfrm>
        </p:spPr>
        <p:txBody>
          <a:bodyPr/>
          <a:lstStyle/>
          <a:p>
            <a:pPr>
              <a:defRPr/>
            </a:pPr>
            <a:r>
              <a:rPr lang="ja-JP" altLang="en-US" sz="6000" spc="600" dirty="0" smtClean="0">
                <a:solidFill>
                  <a:schemeClr val="accent2"/>
                </a:solidFill>
                <a:effectLst>
                  <a:outerShdw blurRad="38100" dist="38100" dir="2700000" algn="tl">
                    <a:srgbClr val="000000">
                      <a:alpha val="43137"/>
                    </a:srgbClr>
                  </a:outerShdw>
                </a:effectLst>
              </a:rPr>
              <a:t>匠の伝承</a:t>
            </a:r>
            <a:r>
              <a:rPr lang="ja-JP" altLang="en-US" sz="6000" spc="600" dirty="0" err="1" smtClean="0">
                <a:solidFill>
                  <a:schemeClr val="accent2"/>
                </a:solidFill>
                <a:effectLst>
                  <a:outerShdw blurRad="38100" dist="38100" dir="2700000" algn="tl">
                    <a:srgbClr val="000000">
                      <a:alpha val="43137"/>
                    </a:srgbClr>
                  </a:outerShdw>
                </a:effectLst>
              </a:rPr>
              <a:t>ｗ</a:t>
            </a:r>
            <a:endParaRPr lang="ja-JP" altLang="en-US" sz="6000" spc="600" dirty="0" smtClean="0">
              <a:solidFill>
                <a:schemeClr val="accent2"/>
              </a:solidFill>
              <a:effectLst>
                <a:outerShdw blurRad="38100" dist="38100" dir="2700000" algn="tl">
                  <a:srgbClr val="000000">
                    <a:alpha val="43137"/>
                  </a:srgbClr>
                </a:outerShdw>
              </a:effectLst>
            </a:endParaRPr>
          </a:p>
        </p:txBody>
      </p:sp>
      <p:sp>
        <p:nvSpPr>
          <p:cNvPr id="5" name="サブタイトル 4"/>
          <p:cNvSpPr>
            <a:spLocks noGrp="1"/>
          </p:cNvSpPr>
          <p:nvPr>
            <p:ph type="subTitle" idx="1"/>
          </p:nvPr>
        </p:nvSpPr>
        <p:spPr>
          <a:xfrm>
            <a:off x="1371600" y="3886200"/>
            <a:ext cx="6400800" cy="1752600"/>
          </a:xfrm>
        </p:spPr>
        <p:txBody>
          <a:bodyPr/>
          <a:lstStyle/>
          <a:p>
            <a:r>
              <a:rPr lang="ja-JP" altLang="en-US" sz="2400" dirty="0" smtClean="0"/>
              <a:t>マルチな時代の設計と開発</a:t>
            </a:r>
            <a:endParaRPr lang="en-US" altLang="ja-JP" sz="2400" dirty="0" smtClean="0"/>
          </a:p>
          <a:p>
            <a:r>
              <a:rPr lang="ja-JP" altLang="en-US" sz="3600" dirty="0" smtClean="0"/>
              <a:t>パート</a:t>
            </a:r>
            <a:r>
              <a:rPr lang="en-US" altLang="ja-JP" sz="3600" dirty="0" smtClean="0"/>
              <a:t>7</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ログ出力の簡単なサンプル</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Example1</a:t>
            </a:r>
            <a:endParaRPr kumimoji="1" lang="ja-JP" altLang="en-US" dirty="0"/>
          </a:p>
        </p:txBody>
      </p:sp>
      <p:sp>
        <p:nvSpPr>
          <p:cNvPr id="4" name="角丸四角形 3"/>
          <p:cNvSpPr/>
          <p:nvPr/>
        </p:nvSpPr>
        <p:spPr>
          <a:xfrm>
            <a:off x="4071934" y="4286256"/>
            <a:ext cx="3929090"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solidFill>
                  <a:schemeClr val="tx1"/>
                </a:solidFill>
              </a:rPr>
              <a:t>簡単すぎる（笑）</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機能の追加</a:t>
            </a:r>
            <a:endParaRPr kumimoji="1" lang="ja-JP" altLang="en-US" dirty="0"/>
          </a:p>
        </p:txBody>
      </p:sp>
      <p:sp>
        <p:nvSpPr>
          <p:cNvPr id="3" name="テキスト プレースホルダ 2"/>
          <p:cNvSpPr>
            <a:spLocks noGrp="1"/>
          </p:cNvSpPr>
          <p:nvPr>
            <p:ph type="body" idx="1"/>
          </p:nvPr>
        </p:nvSpPr>
        <p:spPr>
          <a:xfrm>
            <a:off x="428596" y="1000108"/>
            <a:ext cx="8229600" cy="5073650"/>
          </a:xfrm>
        </p:spPr>
        <p:txBody>
          <a:bodyPr/>
          <a:lstStyle/>
          <a:p>
            <a:pPr>
              <a:buNone/>
            </a:pPr>
            <a:r>
              <a:rPr lang="ja-JP" altLang="en-US" sz="1400" dirty="0" smtClean="0"/>
              <a:t>１．ファイル名、行番号を追加。</a:t>
            </a:r>
          </a:p>
          <a:p>
            <a:pPr>
              <a:buNone/>
            </a:pPr>
            <a:r>
              <a:rPr lang="ja-JP" altLang="en-US" sz="1400" dirty="0" smtClean="0"/>
              <a:t>２．日時を追加</a:t>
            </a:r>
          </a:p>
          <a:p>
            <a:pPr>
              <a:buNone/>
            </a:pPr>
            <a:r>
              <a:rPr lang="ja-JP" altLang="en-US" sz="1400" dirty="0" smtClean="0"/>
              <a:t>３．コンテキスト情報</a:t>
            </a:r>
          </a:p>
          <a:p>
            <a:pPr>
              <a:buNone/>
            </a:pPr>
            <a:r>
              <a:rPr lang="ja-JP" altLang="en-US" sz="1400" dirty="0" smtClean="0"/>
              <a:t>４．</a:t>
            </a:r>
            <a:r>
              <a:rPr lang="en-US" altLang="ja-JP" sz="1400" dirty="0" err="1" smtClean="0"/>
              <a:t>printf</a:t>
            </a:r>
            <a:r>
              <a:rPr lang="en-US" altLang="ja-JP" sz="1400" dirty="0" smtClean="0"/>
              <a:t> </a:t>
            </a:r>
            <a:r>
              <a:rPr lang="ja-JP" altLang="en-US" sz="1400" dirty="0" smtClean="0"/>
              <a:t>形式で整形文字列を追加</a:t>
            </a:r>
          </a:p>
          <a:p>
            <a:pPr>
              <a:buNone/>
            </a:pPr>
            <a:r>
              <a:rPr lang="ja-JP" altLang="en-US" sz="1400" dirty="0" smtClean="0"/>
              <a:t>５．レベルを追加</a:t>
            </a:r>
          </a:p>
          <a:p>
            <a:pPr>
              <a:buNone/>
            </a:pPr>
            <a:r>
              <a:rPr lang="ja-JP" altLang="en-US" sz="1400" dirty="0" smtClean="0"/>
              <a:t>６．動的なレベル変更機能（デバッグ時と稼働時でわけたくない）</a:t>
            </a:r>
          </a:p>
          <a:p>
            <a:pPr>
              <a:buNone/>
            </a:pPr>
            <a:r>
              <a:rPr lang="ja-JP" altLang="en-US" sz="1400" dirty="0" smtClean="0"/>
              <a:t>このへんまで行ってみましょう。</a:t>
            </a:r>
          </a:p>
          <a:p>
            <a:pPr>
              <a:buNone/>
            </a:pPr>
            <a:endParaRPr lang="ja-JP" altLang="en-US" sz="1400" dirty="0" smtClean="0"/>
          </a:p>
          <a:p>
            <a:pPr>
              <a:buNone/>
            </a:pPr>
            <a:r>
              <a:rPr lang="ja-JP" altLang="en-US" sz="1400" dirty="0" smtClean="0"/>
              <a:t>＜パラメータの考察：クラスで吸収できるものとそうでないもの＞</a:t>
            </a:r>
          </a:p>
          <a:p>
            <a:pPr>
              <a:buNone/>
            </a:pPr>
            <a:r>
              <a:rPr lang="ja-JP" altLang="en-US" sz="1400" dirty="0" smtClean="0"/>
              <a:t>＊</a:t>
            </a:r>
            <a:r>
              <a:rPr lang="en-US" altLang="ja-JP" sz="1400" dirty="0" smtClean="0"/>
              <a:t>const char 	*__FILE__ //</a:t>
            </a:r>
            <a:r>
              <a:rPr lang="ja-JP" altLang="en-US" sz="1400" dirty="0" smtClean="0"/>
              <a:t>フルパス名⇒△ログにはファイル名だけ</a:t>
            </a:r>
          </a:p>
          <a:p>
            <a:pPr>
              <a:buNone/>
            </a:pPr>
            <a:r>
              <a:rPr lang="ja-JP" altLang="en-US" sz="1400" dirty="0" smtClean="0"/>
              <a:t>＊</a:t>
            </a:r>
            <a:r>
              <a:rPr lang="en-US" altLang="ja-JP" sz="1400" dirty="0" err="1" smtClean="0"/>
              <a:t>int</a:t>
            </a:r>
            <a:r>
              <a:rPr lang="en-US" altLang="ja-JP" sz="1400" dirty="0" smtClean="0"/>
              <a:t>           line = __LINE__;</a:t>
            </a:r>
          </a:p>
          <a:p>
            <a:pPr>
              <a:buNone/>
            </a:pPr>
            <a:r>
              <a:rPr lang="ja-JP" altLang="en-US" sz="1400" dirty="0" smtClean="0"/>
              <a:t>＊</a:t>
            </a:r>
            <a:r>
              <a:rPr lang="en-US" altLang="ja-JP" sz="1400" dirty="0" err="1" smtClean="0"/>
              <a:t>ELogLevel</a:t>
            </a:r>
            <a:r>
              <a:rPr lang="en-US" altLang="ja-JP" sz="1400" dirty="0" smtClean="0"/>
              <a:t>		level = LOGLEVEL_ALWAYS;</a:t>
            </a:r>
          </a:p>
          <a:p>
            <a:pPr>
              <a:buNone/>
            </a:pPr>
            <a:r>
              <a:rPr lang="en-US" altLang="ja-JP" sz="1400" dirty="0" smtClean="0"/>
              <a:t>△SYSTEMTIME	</a:t>
            </a:r>
            <a:r>
              <a:rPr lang="en-US" altLang="ja-JP" sz="1400" dirty="0" err="1" smtClean="0"/>
              <a:t>sysTime</a:t>
            </a:r>
            <a:r>
              <a:rPr lang="en-US" altLang="ja-JP" sz="1400" dirty="0" smtClean="0"/>
              <a:t>; ::</a:t>
            </a:r>
            <a:r>
              <a:rPr lang="en-US" altLang="ja-JP" sz="1400" dirty="0" err="1" smtClean="0"/>
              <a:t>GetLocalTime</a:t>
            </a:r>
            <a:r>
              <a:rPr lang="en-US" altLang="ja-JP" sz="1400" dirty="0" smtClean="0"/>
              <a:t>( &amp;</a:t>
            </a:r>
            <a:r>
              <a:rPr lang="en-US" altLang="ja-JP" sz="1400" dirty="0" err="1" smtClean="0"/>
              <a:t>sysTime</a:t>
            </a:r>
            <a:r>
              <a:rPr lang="en-US" altLang="ja-JP" sz="1400" dirty="0" smtClean="0"/>
              <a:t> );</a:t>
            </a:r>
          </a:p>
          <a:p>
            <a:pPr>
              <a:buNone/>
            </a:pPr>
            <a:r>
              <a:rPr lang="en-US" altLang="ja-JP" sz="1400" dirty="0" smtClean="0"/>
              <a:t>△</a:t>
            </a:r>
            <a:r>
              <a:rPr lang="en-US" altLang="ja-JP" sz="1400" dirty="0" err="1" smtClean="0"/>
              <a:t>ContextId</a:t>
            </a:r>
            <a:r>
              <a:rPr lang="en-US" altLang="ja-JP" sz="1400" dirty="0" smtClean="0"/>
              <a:t>		= ::</a:t>
            </a:r>
            <a:r>
              <a:rPr lang="en-US" altLang="ja-JP" sz="1400" dirty="0" err="1" smtClean="0"/>
              <a:t>GetCurrentThreadId</a:t>
            </a:r>
            <a:r>
              <a:rPr lang="en-US" altLang="ja-JP" sz="1400" dirty="0" smtClean="0"/>
              <a:t>();</a:t>
            </a:r>
          </a:p>
          <a:p>
            <a:pPr>
              <a:buNone/>
            </a:pPr>
            <a:r>
              <a:rPr lang="en-US" altLang="ja-JP" sz="1400" dirty="0" smtClean="0"/>
              <a:t>△</a:t>
            </a:r>
            <a:r>
              <a:rPr lang="en-US" altLang="ja-JP" sz="1400" dirty="0" err="1" smtClean="0"/>
              <a:t>ContextInfo</a:t>
            </a:r>
            <a:r>
              <a:rPr lang="en-US" altLang="ja-JP" sz="1400" dirty="0" smtClean="0"/>
              <a:t>	= (unsigned </a:t>
            </a:r>
            <a:r>
              <a:rPr lang="en-US" altLang="ja-JP" sz="1400" dirty="0" err="1" smtClean="0"/>
              <a:t>int</a:t>
            </a:r>
            <a:r>
              <a:rPr lang="en-US" altLang="ja-JP" sz="1400" dirty="0" smtClean="0"/>
              <a:t>)::</a:t>
            </a:r>
            <a:r>
              <a:rPr lang="en-US" altLang="ja-JP" sz="1400" dirty="0" err="1" smtClean="0"/>
              <a:t>GetCurrentThread</a:t>
            </a:r>
            <a:r>
              <a:rPr lang="en-US" altLang="ja-JP" sz="1400" dirty="0" smtClean="0"/>
              <a:t>();</a:t>
            </a:r>
          </a:p>
          <a:p>
            <a:pPr>
              <a:buNone/>
            </a:pPr>
            <a:endParaRPr lang="en-US" altLang="ja-JP" sz="1400" dirty="0" smtClean="0"/>
          </a:p>
          <a:p>
            <a:pPr>
              <a:buNone/>
            </a:pPr>
            <a:r>
              <a:rPr lang="ja-JP" altLang="en-US" sz="1400" dirty="0" smtClean="0"/>
              <a:t>ここまでは、誰もが書きそうな内容です。</a:t>
            </a:r>
          </a:p>
          <a:p>
            <a:pPr>
              <a:buNone/>
            </a:pPr>
            <a:r>
              <a:rPr lang="ja-JP" altLang="en-US" sz="1800" b="1" dirty="0" smtClean="0"/>
              <a:t>実際の業務で、このクラスが標準的なライブラリとして使えるでしょうか？</a:t>
            </a:r>
          </a:p>
          <a:p>
            <a:pPr>
              <a:buNone/>
            </a:pPr>
            <a:endParaRPr kumimoji="1" lang="ja-JP" altLang="en-US" sz="1400" dirty="0"/>
          </a:p>
        </p:txBody>
      </p:sp>
      <p:sp>
        <p:nvSpPr>
          <p:cNvPr id="4" name="角丸四角形 3"/>
          <p:cNvSpPr/>
          <p:nvPr/>
        </p:nvSpPr>
        <p:spPr>
          <a:xfrm>
            <a:off x="6429388" y="4143380"/>
            <a:ext cx="2000264" cy="914400"/>
          </a:xfrm>
          <a:prstGeom prst="roundRect">
            <a:avLst/>
          </a:prstGeom>
          <a:solidFill>
            <a:srgbClr val="FFDCB9">
              <a:alpha val="50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rPr>
              <a:t>Exapmle2</a:t>
            </a:r>
            <a:endParaRPr kumimoji="1" lang="ja-JP" altLang="en-US" dirty="0" smtClean="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使えない理由</a:t>
            </a:r>
            <a:endParaRPr kumimoji="1" lang="ja-JP" altLang="en-US" dirty="0"/>
          </a:p>
        </p:txBody>
      </p:sp>
      <p:sp>
        <p:nvSpPr>
          <p:cNvPr id="3" name="テキスト プレースホルダ 2"/>
          <p:cNvSpPr>
            <a:spLocks noGrp="1"/>
          </p:cNvSpPr>
          <p:nvPr>
            <p:ph type="body" idx="1"/>
          </p:nvPr>
        </p:nvSpPr>
        <p:spPr>
          <a:xfrm>
            <a:off x="285720" y="928670"/>
            <a:ext cx="8229600" cy="5073650"/>
          </a:xfrm>
        </p:spPr>
        <p:txBody>
          <a:bodyPr/>
          <a:lstStyle/>
          <a:p>
            <a:pPr>
              <a:buNone/>
            </a:pPr>
            <a:r>
              <a:rPr lang="ja-JP" altLang="en-US" sz="2000" dirty="0" smtClean="0"/>
              <a:t>・毎回 </a:t>
            </a:r>
            <a:r>
              <a:rPr lang="en-US" altLang="ja-JP" sz="2000" dirty="0" smtClean="0"/>
              <a:t>__FILE__, __LINE__ </a:t>
            </a:r>
            <a:r>
              <a:rPr lang="ja-JP" altLang="en-US" sz="2000" dirty="0" smtClean="0"/>
              <a:t>とタイプするの、</a:t>
            </a:r>
            <a:r>
              <a:rPr lang="ja-JP" altLang="en-US" sz="2000" dirty="0" err="1" smtClean="0"/>
              <a:t>めんど</a:t>
            </a:r>
            <a:r>
              <a:rPr lang="ja-JP" altLang="en-US" sz="2000" dirty="0" smtClean="0"/>
              <a:t>くせー。</a:t>
            </a:r>
          </a:p>
          <a:p>
            <a:pPr>
              <a:buNone/>
            </a:pPr>
            <a:r>
              <a:rPr lang="ja-JP" altLang="en-US" sz="2000" dirty="0" smtClean="0"/>
              <a:t>・</a:t>
            </a:r>
            <a:r>
              <a:rPr lang="en-US" altLang="ja-JP" sz="2000" dirty="0" err="1" smtClean="0"/>
              <a:t>printf</a:t>
            </a:r>
            <a:r>
              <a:rPr lang="ja-JP" altLang="en-US" sz="2000" dirty="0" smtClean="0"/>
              <a:t>形式のフォーマット出力をサポートしたい</a:t>
            </a:r>
          </a:p>
          <a:p>
            <a:pPr>
              <a:buNone/>
            </a:pPr>
            <a:r>
              <a:rPr lang="ja-JP" altLang="en-US" sz="2000" dirty="0" smtClean="0"/>
              <a:t>・必要？不要？</a:t>
            </a:r>
          </a:p>
          <a:p>
            <a:pPr>
              <a:buNone/>
            </a:pPr>
            <a:r>
              <a:rPr lang="ja-JP" altLang="en-US" sz="2000" dirty="0" smtClean="0"/>
              <a:t>  出力する内容はごもっともだがシステムには不要なデータもある</a:t>
            </a:r>
          </a:p>
          <a:p>
            <a:pPr>
              <a:buNone/>
            </a:pPr>
            <a:r>
              <a:rPr lang="ja-JP" altLang="en-US" sz="2000" dirty="0" smtClean="0"/>
              <a:t>  出力形式は、こちらの都合に合わせたい。</a:t>
            </a:r>
          </a:p>
          <a:p>
            <a:pPr>
              <a:buNone/>
            </a:pPr>
            <a:r>
              <a:rPr lang="ja-JP" altLang="en-US" sz="2000" dirty="0" smtClean="0"/>
              <a:t>・テキストファイル？バイナリファイル？</a:t>
            </a:r>
          </a:p>
          <a:p>
            <a:pPr>
              <a:buNone/>
            </a:pPr>
            <a:r>
              <a:rPr lang="ja-JP" altLang="en-US" sz="2000" dirty="0" smtClean="0"/>
              <a:t>  </a:t>
            </a:r>
            <a:r>
              <a:rPr lang="en-US" altLang="ja-JP" sz="2000" dirty="0" err="1" smtClean="0"/>
              <a:t>int</a:t>
            </a:r>
            <a:r>
              <a:rPr lang="ja-JP" altLang="en-US" sz="2000" dirty="0" smtClean="0"/>
              <a:t>や</a:t>
            </a:r>
            <a:r>
              <a:rPr lang="en-US" altLang="ja-JP" sz="2000" dirty="0" smtClean="0"/>
              <a:t>DWORD</a:t>
            </a:r>
            <a:r>
              <a:rPr lang="ja-JP" altLang="en-US" sz="2000" dirty="0" smtClean="0"/>
              <a:t>の値をテキスト化して記録するなどリソースの無駄遣いだ。</a:t>
            </a:r>
          </a:p>
          <a:p>
            <a:pPr>
              <a:buNone/>
            </a:pPr>
            <a:r>
              <a:rPr lang="ja-JP" altLang="en-US" sz="2000" dirty="0" smtClean="0"/>
              <a:t>  データベースに出力する、</a:t>
            </a:r>
            <a:r>
              <a:rPr lang="en-US" altLang="ja-JP" sz="2000" dirty="0" smtClean="0"/>
              <a:t>UDP</a:t>
            </a:r>
            <a:r>
              <a:rPr lang="ja-JP" altLang="en-US" sz="2000" dirty="0" smtClean="0"/>
              <a:t>でポート出力したい、など出力先変更</a:t>
            </a:r>
          </a:p>
          <a:p>
            <a:pPr>
              <a:buNone/>
            </a:pPr>
            <a:r>
              <a:rPr lang="ja-JP" altLang="en-US" sz="2000" dirty="0" smtClean="0"/>
              <a:t>  出力方法は、プロジェクトの都合に合わせたい。</a:t>
            </a:r>
          </a:p>
          <a:p>
            <a:pPr>
              <a:buNone/>
            </a:pPr>
            <a:endParaRPr kumimoji="1" lang="ja-JP" alt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理想型を考えよう</a:t>
            </a:r>
            <a:endParaRPr kumimoji="1" lang="ja-JP" altLang="en-US" dirty="0"/>
          </a:p>
        </p:txBody>
      </p:sp>
      <p:sp>
        <p:nvSpPr>
          <p:cNvPr id="3" name="テキスト プレースホルダ 2"/>
          <p:cNvSpPr>
            <a:spLocks noGrp="1"/>
          </p:cNvSpPr>
          <p:nvPr>
            <p:ph type="body" idx="1"/>
          </p:nvPr>
        </p:nvSpPr>
        <p:spPr>
          <a:xfrm>
            <a:off x="357158" y="928670"/>
            <a:ext cx="8229600" cy="5073650"/>
          </a:xfrm>
        </p:spPr>
        <p:txBody>
          <a:bodyPr/>
          <a:lstStyle/>
          <a:p>
            <a:pPr>
              <a:buNone/>
            </a:pPr>
            <a:r>
              <a:rPr lang="ja-JP" altLang="en-US" sz="1400" dirty="0" smtClean="0"/>
              <a:t>・毎回 </a:t>
            </a:r>
            <a:r>
              <a:rPr lang="en-US" altLang="ja-JP" sz="1400" dirty="0" smtClean="0"/>
              <a:t>__FILE__, __LINE__ </a:t>
            </a:r>
            <a:r>
              <a:rPr lang="ja-JP" altLang="en-US" sz="1400" dirty="0" smtClean="0"/>
              <a:t>とタイプするの、</a:t>
            </a:r>
            <a:r>
              <a:rPr lang="ja-JP" altLang="en-US" sz="1400" dirty="0" err="1" smtClean="0"/>
              <a:t>めんど</a:t>
            </a:r>
            <a:r>
              <a:rPr lang="ja-JP" altLang="en-US" sz="1400" dirty="0" smtClean="0"/>
              <a:t>くせー。</a:t>
            </a:r>
          </a:p>
          <a:p>
            <a:pPr>
              <a:buNone/>
            </a:pPr>
            <a:r>
              <a:rPr lang="ja-JP" altLang="en-US" sz="1400" dirty="0" smtClean="0"/>
              <a:t>・</a:t>
            </a:r>
            <a:r>
              <a:rPr lang="en-US" altLang="ja-JP" sz="1400" dirty="0" err="1" smtClean="0"/>
              <a:t>printf</a:t>
            </a:r>
            <a:r>
              <a:rPr lang="ja-JP" altLang="en-US" sz="1400" dirty="0" smtClean="0"/>
              <a:t>形式のフォーマット出力をサポートしたい</a:t>
            </a:r>
          </a:p>
          <a:p>
            <a:pPr>
              <a:buNone/>
            </a:pPr>
            <a:endParaRPr lang="ja-JP" altLang="en-US" sz="1400" dirty="0" smtClean="0"/>
          </a:p>
          <a:p>
            <a:pPr>
              <a:buNone/>
            </a:pPr>
            <a:r>
              <a:rPr lang="ja-JP" altLang="en-US" sz="1400" dirty="0" smtClean="0"/>
              <a:t>どのような記述形式だと、開発者の負担がないか。</a:t>
            </a:r>
          </a:p>
          <a:p>
            <a:pPr>
              <a:buNone/>
            </a:pPr>
            <a:endParaRPr lang="ja-JP" altLang="en-US" sz="1400" dirty="0" smtClean="0"/>
          </a:p>
          <a:p>
            <a:pPr>
              <a:buNone/>
            </a:pPr>
            <a:r>
              <a:rPr lang="ja-JP" altLang="en-US" sz="1400" dirty="0" smtClean="0"/>
              <a:t>＞記述を最小限にしたい。</a:t>
            </a:r>
          </a:p>
          <a:p>
            <a:pPr>
              <a:buNone/>
            </a:pPr>
            <a:r>
              <a:rPr lang="en-US" altLang="ja-JP" sz="1400" dirty="0" smtClean="0"/>
              <a:t>LOG( L"</a:t>
            </a:r>
            <a:r>
              <a:rPr lang="ja-JP" altLang="en-US" sz="1400" dirty="0" smtClean="0"/>
              <a:t>ログ値</a:t>
            </a:r>
            <a:r>
              <a:rPr lang="en-US" altLang="ja-JP" sz="1400" dirty="0" smtClean="0"/>
              <a:t>(%d) </a:t>
            </a:r>
            <a:r>
              <a:rPr lang="ja-JP" altLang="en-US" sz="1400" dirty="0" smtClean="0"/>
              <a:t>ログメッセージ</a:t>
            </a:r>
            <a:r>
              <a:rPr lang="en-US" altLang="ja-JP" sz="1400" dirty="0" smtClean="0"/>
              <a:t>(%s)", value, text );</a:t>
            </a:r>
          </a:p>
          <a:p>
            <a:pPr>
              <a:buNone/>
            </a:pPr>
            <a:r>
              <a:rPr lang="ja-JP" altLang="en-US" sz="1400" dirty="0" smtClean="0"/>
              <a:t>＞レベル設定は、次のように</a:t>
            </a:r>
          </a:p>
          <a:p>
            <a:pPr>
              <a:buNone/>
            </a:pPr>
            <a:r>
              <a:rPr lang="en-US" altLang="ja-JP" sz="1400" dirty="0" smtClean="0"/>
              <a:t>TRACELOG( </a:t>
            </a:r>
            <a:r>
              <a:rPr lang="en-US" altLang="ja-JP" sz="1400" dirty="0" err="1" smtClean="0"/>
              <a:t>L"OnClick</a:t>
            </a:r>
            <a:r>
              <a:rPr lang="en-US" altLang="ja-JP" sz="1400" dirty="0" smtClean="0"/>
              <a:t> X(%d), Y(%d)", x, y );</a:t>
            </a:r>
          </a:p>
          <a:p>
            <a:pPr>
              <a:buNone/>
            </a:pPr>
            <a:r>
              <a:rPr lang="en-US" altLang="ja-JP" sz="1400" dirty="0" smtClean="0"/>
              <a:t>DEBUGLOG( L"</a:t>
            </a:r>
            <a:r>
              <a:rPr lang="ja-JP" altLang="en-US" sz="1400" dirty="0" smtClean="0"/>
              <a:t>デバッグ</a:t>
            </a:r>
            <a:r>
              <a:rPr lang="en-US" altLang="ja-JP" sz="1400" dirty="0" smtClean="0"/>
              <a:t>=%s", text );</a:t>
            </a:r>
          </a:p>
          <a:p>
            <a:pPr>
              <a:buNone/>
            </a:pPr>
            <a:endParaRPr lang="en-US" altLang="ja-JP" sz="1400" dirty="0" smtClean="0"/>
          </a:p>
          <a:p>
            <a:pPr>
              <a:buNone/>
            </a:pPr>
            <a:r>
              <a:rPr lang="en-US" altLang="ja-JP" sz="1400" dirty="0" smtClean="0"/>
              <a:t>__FILE__, __LINE__ </a:t>
            </a:r>
            <a:r>
              <a:rPr lang="ja-JP" altLang="en-US" sz="1400" dirty="0" smtClean="0"/>
              <a:t>を書かない方法・・・</a:t>
            </a:r>
          </a:p>
          <a:p>
            <a:pPr>
              <a:buNone/>
            </a:pPr>
            <a:r>
              <a:rPr lang="ja-JP" altLang="en-US" sz="1400" dirty="0" smtClean="0"/>
              <a:t>★マクロ定義で解決しようとすると・・・</a:t>
            </a:r>
          </a:p>
          <a:p>
            <a:pPr>
              <a:buNone/>
            </a:pPr>
            <a:r>
              <a:rPr lang="en-US" altLang="ja-JP" sz="1400" dirty="0" smtClean="0"/>
              <a:t>#define LOG( </a:t>
            </a:r>
            <a:r>
              <a:rPr lang="en-US" altLang="ja-JP" sz="1400" dirty="0" err="1" smtClean="0"/>
              <a:t>msg</a:t>
            </a:r>
            <a:r>
              <a:rPr lang="en-US" altLang="ja-JP" sz="1400" dirty="0" smtClean="0"/>
              <a:t> ) logger-&gt;Put( __FILE__, __LINE__, LOGLEVEL_ALWAYS, </a:t>
            </a:r>
            <a:r>
              <a:rPr lang="en-US" altLang="ja-JP" sz="1400" dirty="0" err="1" smtClean="0"/>
              <a:t>msg</a:t>
            </a:r>
            <a:r>
              <a:rPr lang="en-US" altLang="ja-JP" sz="1400" dirty="0" smtClean="0"/>
              <a:t> );</a:t>
            </a:r>
          </a:p>
          <a:p>
            <a:pPr>
              <a:buNone/>
            </a:pPr>
            <a:r>
              <a:rPr lang="en-US" altLang="ja-JP" sz="1400" dirty="0" smtClean="0"/>
              <a:t>#define TRACELOG( </a:t>
            </a:r>
            <a:r>
              <a:rPr lang="en-US" altLang="ja-JP" sz="1400" dirty="0" err="1" smtClean="0"/>
              <a:t>msg</a:t>
            </a:r>
            <a:r>
              <a:rPr lang="en-US" altLang="ja-JP" sz="1400" dirty="0" smtClean="0"/>
              <a:t> ) logger-&gt;Put( __FILE__, __LINE__, LOGLEVEL_TRACE, </a:t>
            </a:r>
            <a:r>
              <a:rPr lang="en-US" altLang="ja-JP" sz="1400" dirty="0" err="1" smtClean="0"/>
              <a:t>msg</a:t>
            </a:r>
            <a:r>
              <a:rPr lang="en-US" altLang="ja-JP" sz="1400" dirty="0" smtClean="0"/>
              <a:t> );</a:t>
            </a:r>
          </a:p>
          <a:p>
            <a:pPr>
              <a:buNone/>
            </a:pPr>
            <a:r>
              <a:rPr lang="en-US" altLang="ja-JP" sz="1400" dirty="0" smtClean="0"/>
              <a:t>#define DEBUGLOG( </a:t>
            </a:r>
            <a:r>
              <a:rPr lang="en-US" altLang="ja-JP" sz="1400" dirty="0" err="1" smtClean="0"/>
              <a:t>msg</a:t>
            </a:r>
            <a:r>
              <a:rPr lang="en-US" altLang="ja-JP" sz="1400" dirty="0" smtClean="0"/>
              <a:t> ) logger-&gt;Put( __FILE__, __LINE__, LOGLEVEL_DEBUG, </a:t>
            </a:r>
            <a:r>
              <a:rPr lang="en-US" altLang="ja-JP" sz="1400" dirty="0" err="1" smtClean="0"/>
              <a:t>msg</a:t>
            </a:r>
            <a:r>
              <a:rPr lang="en-US" altLang="ja-JP" sz="1400" dirty="0" smtClean="0"/>
              <a:t> );</a:t>
            </a:r>
          </a:p>
          <a:p>
            <a:pPr>
              <a:buNone/>
            </a:pPr>
            <a:r>
              <a:rPr lang="en-US" altLang="ja-JP" sz="1400" dirty="0" err="1" smtClean="0"/>
              <a:t>msg</a:t>
            </a:r>
            <a:r>
              <a:rPr lang="en-US" altLang="ja-JP" sz="1400" dirty="0" smtClean="0"/>
              <a:t> </a:t>
            </a:r>
            <a:r>
              <a:rPr lang="ja-JP" altLang="en-US" sz="1400" dirty="0" smtClean="0"/>
              <a:t>に、</a:t>
            </a:r>
            <a:r>
              <a:rPr lang="en-US" altLang="ja-JP" sz="1400" dirty="0" err="1" smtClean="0"/>
              <a:t>printf</a:t>
            </a:r>
            <a:r>
              <a:rPr lang="en-US" altLang="ja-JP" sz="1400" dirty="0" smtClean="0"/>
              <a:t> </a:t>
            </a:r>
            <a:r>
              <a:rPr lang="ja-JP" altLang="en-US" sz="1400" dirty="0" smtClean="0"/>
              <a:t>形式の可変引数をとれなくなってしまう・・・</a:t>
            </a:r>
          </a:p>
          <a:p>
            <a:pPr>
              <a:buNone/>
            </a:pPr>
            <a:endParaRPr lang="ja-JP" altLang="en-US" sz="1400" dirty="0" smtClean="0"/>
          </a:p>
          <a:p>
            <a:pPr>
              <a:buNone/>
            </a:pPr>
            <a:r>
              <a:rPr lang="en-US" altLang="ja-JP" sz="1400" dirty="0" smtClean="0"/>
              <a:t>#define LOG( format, ... ) </a:t>
            </a:r>
            <a:r>
              <a:rPr lang="ja-JP" altLang="en-US" sz="1400" dirty="0" smtClean="0"/>
              <a:t>とは、書けない・・・</a:t>
            </a:r>
          </a:p>
          <a:p>
            <a:pPr>
              <a:buNone/>
            </a:pPr>
            <a:endParaRPr lang="ja-JP" altLang="en-US" sz="1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Exapmle3</a:t>
            </a:r>
            <a:endParaRPr kumimoji="1" lang="ja-JP" altLang="en-US" dirty="0"/>
          </a:p>
        </p:txBody>
      </p:sp>
      <p:sp>
        <p:nvSpPr>
          <p:cNvPr id="3" name="テキスト プレースホルダ 2"/>
          <p:cNvSpPr>
            <a:spLocks noGrp="1"/>
          </p:cNvSpPr>
          <p:nvPr>
            <p:ph type="body" idx="1"/>
          </p:nvPr>
        </p:nvSpPr>
        <p:spPr/>
        <p:txBody>
          <a:bodyPr/>
          <a:lstStyle/>
          <a:p>
            <a:pPr>
              <a:buNone/>
            </a:pPr>
            <a:r>
              <a:rPr lang="en-US" altLang="ja-JP" sz="2000" dirty="0" smtClean="0"/>
              <a:t>P.S.</a:t>
            </a:r>
          </a:p>
          <a:p>
            <a:pPr>
              <a:buNone/>
            </a:pPr>
            <a:r>
              <a:rPr lang="ja-JP" altLang="en-US" sz="2000" dirty="0" smtClean="0"/>
              <a:t>      最近の</a:t>
            </a:r>
            <a:r>
              <a:rPr lang="en-US" altLang="ja-JP" sz="2000" dirty="0" smtClean="0"/>
              <a:t>C++</a:t>
            </a:r>
            <a:r>
              <a:rPr lang="ja-JP" altLang="en-US" sz="2000" dirty="0" smtClean="0"/>
              <a:t>拡張でマクロ定義に可変引数が渡せるようになりましたが、それを使っても実現できませんでした。</a:t>
            </a:r>
          </a:p>
          <a:p>
            <a:pPr>
              <a:buNone/>
            </a:pPr>
            <a:endParaRPr lang="ja-JP" altLang="en-US" sz="2000" dirty="0" smtClean="0"/>
          </a:p>
          <a:p>
            <a:pPr>
              <a:buNone/>
            </a:pPr>
            <a:r>
              <a:rPr lang="ja-JP" altLang="en-US" sz="2000" dirty="0" smtClean="0"/>
              <a:t>      では、どうやるか。</a:t>
            </a:r>
          </a:p>
          <a:p>
            <a:pPr>
              <a:buNone/>
            </a:pPr>
            <a:r>
              <a:rPr lang="en-US" altLang="ja-JP" sz="2000" dirty="0" smtClean="0"/>
              <a:t>      Example3 </a:t>
            </a:r>
            <a:r>
              <a:rPr lang="ja-JP" altLang="en-US" sz="2000" dirty="0" smtClean="0"/>
              <a:t>で実装してみましょう。</a:t>
            </a:r>
          </a:p>
          <a:p>
            <a:pPr>
              <a:buNone/>
            </a:pPr>
            <a:endParaRPr lang="ja-JP" altLang="en-US" sz="2000" dirty="0" smtClean="0"/>
          </a:p>
          <a:p>
            <a:pPr>
              <a:buNone/>
            </a:pPr>
            <a:endParaRPr kumimoji="1" lang="ja-JP" alt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Exapmle3</a:t>
            </a:r>
            <a:r>
              <a:rPr kumimoji="1" lang="ja-JP" altLang="en-US" dirty="0" smtClean="0"/>
              <a:t>の</a:t>
            </a:r>
            <a:r>
              <a:rPr lang="ja-JP" altLang="en-US" dirty="0" smtClean="0"/>
              <a:t>ポイント</a:t>
            </a:r>
            <a:endParaRPr kumimoji="1" lang="ja-JP" altLang="en-US" dirty="0"/>
          </a:p>
        </p:txBody>
      </p:sp>
      <p:sp>
        <p:nvSpPr>
          <p:cNvPr id="3" name="テキスト プレースホルダ 2"/>
          <p:cNvSpPr>
            <a:spLocks noGrp="1"/>
          </p:cNvSpPr>
          <p:nvPr>
            <p:ph type="body" idx="1"/>
          </p:nvPr>
        </p:nvSpPr>
        <p:spPr>
          <a:xfrm>
            <a:off x="357158" y="1000108"/>
            <a:ext cx="8229600" cy="5073650"/>
          </a:xfrm>
        </p:spPr>
        <p:txBody>
          <a:bodyPr/>
          <a:lstStyle/>
          <a:p>
            <a:pPr>
              <a:buNone/>
            </a:pPr>
            <a:r>
              <a:rPr lang="en-US" altLang="ja-JP" sz="2000" dirty="0" err="1" smtClean="0"/>
              <a:t>SLogWriter</a:t>
            </a:r>
            <a:r>
              <a:rPr lang="en-US" altLang="ja-JP" sz="2000" dirty="0" smtClean="0"/>
              <a:t> </a:t>
            </a:r>
            <a:r>
              <a:rPr lang="ja-JP" altLang="en-US" sz="2000" dirty="0" smtClean="0"/>
              <a:t>オブジェクトの生成過程、</a:t>
            </a:r>
            <a:r>
              <a:rPr lang="en-US" altLang="ja-JP" sz="2000" dirty="0" smtClean="0"/>
              <a:t>operator() </a:t>
            </a:r>
            <a:r>
              <a:rPr lang="ja-JP" altLang="en-US" sz="2000" dirty="0" err="1" smtClean="0"/>
              <a:t>での</a:t>
            </a:r>
            <a:r>
              <a:rPr lang="ja-JP" altLang="en-US" sz="2000" dirty="0" smtClean="0"/>
              <a:t>パラメータ展開がミソ。</a:t>
            </a:r>
          </a:p>
          <a:p>
            <a:pPr>
              <a:buNone/>
            </a:pPr>
            <a:endParaRPr lang="ja-JP" altLang="en-US" sz="2000" dirty="0" smtClean="0"/>
          </a:p>
          <a:p>
            <a:pPr>
              <a:buNone/>
            </a:pPr>
            <a:r>
              <a:rPr lang="en-US" altLang="ja-JP" sz="2000" dirty="0" smtClean="0"/>
              <a:t>#define LOG        </a:t>
            </a:r>
            <a:r>
              <a:rPr lang="en-US" altLang="ja-JP" sz="2000" dirty="0" err="1" smtClean="0"/>
              <a:t>SLogWriter</a:t>
            </a:r>
            <a:r>
              <a:rPr lang="en-US" altLang="ja-JP" sz="2000" dirty="0" smtClean="0"/>
              <a:t>( Logger, __FILE__, __LINE__, LOGLEVEL_ALWAYS )</a:t>
            </a:r>
          </a:p>
          <a:p>
            <a:pPr>
              <a:buNone/>
            </a:pPr>
            <a:r>
              <a:rPr lang="en-US" altLang="ja-JP" sz="2000" dirty="0" smtClean="0"/>
              <a:t>   :</a:t>
            </a:r>
          </a:p>
          <a:p>
            <a:pPr>
              <a:buNone/>
            </a:pPr>
            <a:r>
              <a:rPr lang="en-US" altLang="ja-JP" sz="2000" dirty="0" smtClean="0"/>
              <a:t>#define DEBUGLOG	</a:t>
            </a:r>
            <a:r>
              <a:rPr lang="en-US" altLang="ja-JP" sz="2000" dirty="0" err="1" smtClean="0"/>
              <a:t>SLogWriter</a:t>
            </a:r>
            <a:r>
              <a:rPr lang="en-US" altLang="ja-JP" sz="2000" dirty="0" smtClean="0"/>
              <a:t>( Logger, __FILE__, __LINE__, LOGLEVEL_DEBUG )</a:t>
            </a:r>
          </a:p>
          <a:p>
            <a:pPr>
              <a:buNone/>
            </a:pPr>
            <a:r>
              <a:rPr lang="en-US" altLang="ja-JP" sz="2000" dirty="0" smtClean="0"/>
              <a:t>   :</a:t>
            </a:r>
          </a:p>
          <a:p>
            <a:pPr>
              <a:buNone/>
            </a:pPr>
            <a:endParaRPr kumimoji="1" lang="ja-JP"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出力形式の変更</a:t>
            </a:r>
            <a:endParaRPr kumimoji="1" lang="ja-JP" altLang="en-US" dirty="0"/>
          </a:p>
        </p:txBody>
      </p:sp>
      <p:sp>
        <p:nvSpPr>
          <p:cNvPr id="3" name="テキスト プレースホルダ 2"/>
          <p:cNvSpPr>
            <a:spLocks noGrp="1"/>
          </p:cNvSpPr>
          <p:nvPr>
            <p:ph type="body" idx="1"/>
          </p:nvPr>
        </p:nvSpPr>
        <p:spPr>
          <a:xfrm>
            <a:off x="357158" y="928670"/>
            <a:ext cx="8229600" cy="5073650"/>
          </a:xfrm>
        </p:spPr>
        <p:txBody>
          <a:bodyPr/>
          <a:lstStyle/>
          <a:p>
            <a:pPr>
              <a:buNone/>
            </a:pPr>
            <a:r>
              <a:rPr lang="ja-JP" altLang="en-US" sz="2800" dirty="0" smtClean="0"/>
              <a:t>このままでは、まだ使えない。</a:t>
            </a:r>
          </a:p>
          <a:p>
            <a:pPr>
              <a:buNone/>
            </a:pPr>
            <a:r>
              <a:rPr lang="ja-JP" altLang="en-US" sz="2800" dirty="0" smtClean="0"/>
              <a:t>テキストファイルの場合、</a:t>
            </a:r>
          </a:p>
          <a:p>
            <a:pPr>
              <a:buNone/>
            </a:pPr>
            <a:r>
              <a:rPr lang="ja-JP" altLang="en-US" sz="2800" dirty="0" smtClean="0"/>
              <a:t>１：ファイルをずっとオープンしたままで良いの？</a:t>
            </a:r>
          </a:p>
          <a:p>
            <a:pPr>
              <a:buNone/>
            </a:pPr>
            <a:r>
              <a:rPr lang="ja-JP" altLang="en-US" sz="2800" dirty="0" smtClean="0"/>
              <a:t>２：改行コードって </a:t>
            </a:r>
            <a:r>
              <a:rPr lang="en-US" altLang="ja-JP" sz="2800" dirty="0" smtClean="0"/>
              <a:t>0d0a </a:t>
            </a:r>
            <a:r>
              <a:rPr lang="ja-JP" altLang="en-US" sz="2800" dirty="0" smtClean="0"/>
              <a:t>とは限らないんだけど。</a:t>
            </a:r>
          </a:p>
          <a:p>
            <a:pPr>
              <a:buNone/>
            </a:pPr>
            <a:r>
              <a:rPr lang="ja-JP" altLang="en-US" sz="2800" dirty="0" smtClean="0"/>
              <a:t>３：マルチスレッドで動作しないじゃ</a:t>
            </a:r>
            <a:r>
              <a:rPr lang="ja-JP" altLang="en-US" sz="2800" dirty="0" err="1" smtClean="0"/>
              <a:t>んｗ</a:t>
            </a:r>
            <a:endParaRPr lang="ja-JP" altLang="en-US" sz="2800" dirty="0" smtClean="0"/>
          </a:p>
          <a:p>
            <a:pPr>
              <a:buNone/>
            </a:pPr>
            <a:r>
              <a:rPr lang="ja-JP" altLang="en-US" sz="2800" dirty="0" smtClean="0"/>
              <a:t>４：うちは、ログはデータベースに書いてるから、このクラスは使えない</a:t>
            </a:r>
          </a:p>
          <a:p>
            <a:pPr>
              <a:buNone/>
            </a:pPr>
            <a:r>
              <a:rPr lang="ja-JP" altLang="en-US" sz="2800" dirty="0" smtClean="0"/>
              <a:t>では、</a:t>
            </a:r>
            <a:r>
              <a:rPr lang="en-US" altLang="ja-JP" sz="2800" dirty="0" smtClean="0"/>
              <a:t>Example4 </a:t>
            </a:r>
            <a:r>
              <a:rPr lang="ja-JP" altLang="en-US" sz="2800" dirty="0" smtClean="0"/>
              <a:t>で、出力方法を切り離してみましょう。</a:t>
            </a:r>
          </a:p>
          <a:p>
            <a:pPr>
              <a:buNone/>
            </a:pPr>
            <a:endParaRPr kumimoji="1" lang="ja-JP"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Example4 </a:t>
            </a:r>
            <a:r>
              <a:rPr lang="ja-JP" altLang="en-US" dirty="0" smtClean="0"/>
              <a:t>のポイント</a:t>
            </a:r>
            <a:endParaRPr kumimoji="1" lang="ja-JP" altLang="en-US" dirty="0"/>
          </a:p>
        </p:txBody>
      </p:sp>
      <p:sp>
        <p:nvSpPr>
          <p:cNvPr id="3" name="テキスト プレースホルダ 2"/>
          <p:cNvSpPr>
            <a:spLocks noGrp="1"/>
          </p:cNvSpPr>
          <p:nvPr>
            <p:ph type="body" idx="1"/>
          </p:nvPr>
        </p:nvSpPr>
        <p:spPr/>
        <p:txBody>
          <a:bodyPr/>
          <a:lstStyle/>
          <a:p>
            <a:pPr>
              <a:buNone/>
            </a:pPr>
            <a:r>
              <a:rPr lang="en-US" altLang="ja-JP" sz="2000" dirty="0" smtClean="0"/>
              <a:t>Adapter </a:t>
            </a:r>
            <a:r>
              <a:rPr lang="ja-JP" altLang="en-US" sz="2000" dirty="0" smtClean="0"/>
              <a:t>パターン</a:t>
            </a:r>
          </a:p>
          <a:p>
            <a:pPr>
              <a:buNone/>
            </a:pPr>
            <a:r>
              <a:rPr lang="en-US" altLang="ja-JP" sz="2000" dirty="0" smtClean="0"/>
              <a:t>       Logger</a:t>
            </a:r>
            <a:r>
              <a:rPr lang="ja-JP" altLang="en-US" sz="2000" dirty="0" smtClean="0"/>
              <a:t>に必要だった、初期手続き、終了手続き、書き込み手順を仮想関数化</a:t>
            </a:r>
          </a:p>
          <a:p>
            <a:pPr>
              <a:buNone/>
            </a:pPr>
            <a:r>
              <a:rPr lang="ja-JP" altLang="en-US" sz="2000" dirty="0" smtClean="0"/>
              <a:t>       フォーマット変更を独自拡張したクラスで実装。</a:t>
            </a:r>
          </a:p>
          <a:p>
            <a:pPr>
              <a:buNone/>
            </a:pPr>
            <a:r>
              <a:rPr lang="ja-JP" altLang="en-US" sz="2000" dirty="0" smtClean="0"/>
              <a:t>       マルチスレッドへの対応もＯＫになりました。</a:t>
            </a:r>
          </a:p>
          <a:p>
            <a:pPr>
              <a:buNone/>
            </a:pPr>
            <a:endParaRPr lang="ja-JP" altLang="en-US" sz="2000" dirty="0" smtClean="0"/>
          </a:p>
          <a:p>
            <a:pPr>
              <a:buNone/>
            </a:pPr>
            <a:r>
              <a:rPr lang="ja-JP" altLang="en-US" sz="2000" dirty="0" smtClean="0"/>
              <a:t>       データベースを利用する場合のクラスをどのように実装するかは、わかりますね？</a:t>
            </a:r>
          </a:p>
          <a:p>
            <a:pPr>
              <a:buNone/>
            </a:pPr>
            <a:endParaRPr kumimoji="1" lang="ja-JP"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その他</a:t>
            </a:r>
            <a:endParaRPr kumimoji="1" lang="ja-JP" altLang="en-US" dirty="0"/>
          </a:p>
        </p:txBody>
      </p:sp>
      <p:sp>
        <p:nvSpPr>
          <p:cNvPr id="3" name="テキスト プレースホルダ 2"/>
          <p:cNvSpPr>
            <a:spLocks noGrp="1"/>
          </p:cNvSpPr>
          <p:nvPr>
            <p:ph type="body" idx="1"/>
          </p:nvPr>
        </p:nvSpPr>
        <p:spPr>
          <a:xfrm>
            <a:off x="357158" y="1071546"/>
            <a:ext cx="8229600" cy="5073650"/>
          </a:xfrm>
        </p:spPr>
        <p:txBody>
          <a:bodyPr/>
          <a:lstStyle/>
          <a:p>
            <a:pPr>
              <a:buNone/>
            </a:pPr>
            <a:r>
              <a:rPr lang="ja-JP" altLang="en-US" sz="2400" dirty="0" smtClean="0"/>
              <a:t>利用しているライブラリのもう一つの拡張</a:t>
            </a:r>
          </a:p>
          <a:p>
            <a:pPr>
              <a:buNone/>
            </a:pPr>
            <a:r>
              <a:rPr lang="ja-JP" altLang="en-US" sz="2400" dirty="0" smtClean="0"/>
              <a:t>・すべて同じログ（ファイル）に出力するのか？</a:t>
            </a:r>
          </a:p>
          <a:p>
            <a:pPr>
              <a:buNone/>
            </a:pPr>
            <a:r>
              <a:rPr lang="ja-JP" altLang="en-US" sz="2400" dirty="0" smtClean="0"/>
              <a:t>　　　大規模システムなどでは、サブシステムごとにログを振り分けたい。</a:t>
            </a:r>
          </a:p>
          <a:p>
            <a:pPr>
              <a:buNone/>
            </a:pPr>
            <a:r>
              <a:rPr lang="ja-JP" altLang="en-US" sz="2400" dirty="0" smtClean="0"/>
              <a:t>　　　クラスごとに出力するログを変更</a:t>
            </a:r>
          </a:p>
          <a:p>
            <a:pPr>
              <a:buNone/>
            </a:pPr>
            <a:r>
              <a:rPr lang="ja-JP" altLang="en-US" sz="2400" dirty="0" smtClean="0"/>
              <a:t>　　　</a:t>
            </a:r>
            <a:r>
              <a:rPr lang="en-US" altLang="ja-JP" sz="2400" dirty="0" err="1" smtClean="0"/>
              <a:t>LogManager</a:t>
            </a:r>
            <a:r>
              <a:rPr lang="en-US" altLang="ja-JP" sz="2400" dirty="0" smtClean="0"/>
              <a:t> </a:t>
            </a:r>
            <a:r>
              <a:rPr lang="ja-JP" altLang="en-US" sz="2400" dirty="0" smtClean="0"/>
              <a:t>による、アプリケーションログの一元管理</a:t>
            </a:r>
          </a:p>
          <a:p>
            <a:pPr>
              <a:buNone/>
            </a:pPr>
            <a:r>
              <a:rPr lang="ja-JP" altLang="en-US" sz="2400" dirty="0" smtClean="0"/>
              <a:t>　　　アプリケーションには </a:t>
            </a:r>
            <a:r>
              <a:rPr lang="en-US" altLang="ja-JP" sz="2400" dirty="0" err="1" smtClean="0"/>
              <a:t>LogManager</a:t>
            </a:r>
            <a:r>
              <a:rPr lang="en-US" altLang="ja-JP" sz="2400" dirty="0" smtClean="0"/>
              <a:t> </a:t>
            </a:r>
            <a:r>
              <a:rPr lang="ja-JP" altLang="en-US" sz="2400" dirty="0" smtClean="0"/>
              <a:t>をリンクしておき、システム要件にあわせて</a:t>
            </a:r>
          </a:p>
          <a:p>
            <a:pPr>
              <a:buNone/>
            </a:pPr>
            <a:r>
              <a:rPr lang="ja-JP" altLang="en-US" sz="2400" dirty="0" smtClean="0"/>
              <a:t>　　　アダプタクラスを再利用していけば、いつでも使えます。</a:t>
            </a:r>
            <a:endParaRPr kumimoji="1" lang="ja-JP" alt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ログを見たい</a:t>
            </a:r>
            <a:endParaRPr kumimoji="1" lang="ja-JP" altLang="en-US" dirty="0"/>
          </a:p>
        </p:txBody>
      </p:sp>
      <p:sp>
        <p:nvSpPr>
          <p:cNvPr id="3" name="テキスト プレースホルダ 2"/>
          <p:cNvSpPr>
            <a:spLocks noGrp="1"/>
          </p:cNvSpPr>
          <p:nvPr>
            <p:ph type="body" idx="1"/>
          </p:nvPr>
        </p:nvSpPr>
        <p:spPr>
          <a:xfrm>
            <a:off x="357158" y="928670"/>
            <a:ext cx="8229600" cy="5073650"/>
          </a:xfrm>
        </p:spPr>
        <p:txBody>
          <a:bodyPr/>
          <a:lstStyle/>
          <a:p>
            <a:pPr>
              <a:buNone/>
            </a:pPr>
            <a:r>
              <a:rPr lang="ja-JP" altLang="en-US" sz="2400" dirty="0" smtClean="0"/>
              <a:t>　　　ログは、デバッグや、運用中のシステム障害の解析に必要不可欠なものです。</a:t>
            </a:r>
          </a:p>
          <a:p>
            <a:pPr>
              <a:buNone/>
            </a:pPr>
            <a:endParaRPr lang="ja-JP" altLang="en-US" sz="2400" dirty="0" smtClean="0"/>
          </a:p>
          <a:p>
            <a:pPr>
              <a:buNone/>
            </a:pPr>
            <a:r>
              <a:rPr lang="ja-JP" altLang="en-US" sz="2400" dirty="0" smtClean="0"/>
              <a:t>　　　横河デジタルコンピュータの </a:t>
            </a:r>
            <a:r>
              <a:rPr lang="en-US" altLang="ja-JP" sz="2400" dirty="0" err="1" smtClean="0"/>
              <a:t>TRQer</a:t>
            </a:r>
            <a:r>
              <a:rPr lang="en-US" altLang="ja-JP" sz="2400" dirty="0" smtClean="0"/>
              <a:t> </a:t>
            </a:r>
            <a:r>
              <a:rPr lang="ja-JP" altLang="en-US" sz="2400" dirty="0" smtClean="0"/>
              <a:t>プログラムの動作ログを解析し、高速に</a:t>
            </a:r>
          </a:p>
          <a:p>
            <a:pPr>
              <a:buNone/>
            </a:pPr>
            <a:r>
              <a:rPr lang="ja-JP" altLang="en-US" sz="2400" dirty="0" smtClean="0"/>
              <a:t>　　　グラフ作成してデバッグ効率を効果的にします。</a:t>
            </a:r>
          </a:p>
          <a:p>
            <a:pPr>
              <a:buNone/>
            </a:pPr>
            <a:r>
              <a:rPr lang="ja-JP" altLang="en-US" sz="2400" dirty="0" smtClean="0"/>
              <a:t>　　　私も開発に関わっています。</a:t>
            </a:r>
          </a:p>
          <a:p>
            <a:pPr>
              <a:buNone/>
            </a:pPr>
            <a:r>
              <a:rPr lang="ja-JP" altLang="en-US" sz="2400" dirty="0" smtClean="0"/>
              <a:t>　　　制御システム開発している人は、いますぐ発注してください。</a:t>
            </a:r>
            <a:endParaRPr lang="en-US" altLang="ja-JP" sz="2400" dirty="0" smtClean="0"/>
          </a:p>
          <a:p>
            <a:pPr>
              <a:buNone/>
            </a:pPr>
            <a:r>
              <a:rPr lang="ja-JP" altLang="en-US" sz="2400" dirty="0" smtClean="0"/>
              <a:t>　　　（笑）</a:t>
            </a:r>
          </a:p>
          <a:p>
            <a:pPr>
              <a:buNone/>
            </a:pPr>
            <a:endParaRPr lang="en-US" altLang="ja-JP" sz="2400" dirty="0" smtClean="0"/>
          </a:p>
          <a:p>
            <a:pPr>
              <a:buNone/>
            </a:pPr>
            <a:r>
              <a:rPr lang="en-US" altLang="ja-JP" sz="2400" dirty="0" smtClean="0"/>
              <a:t>			http://www.yokogawa-digital.com/TRQer/</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r>
              <a:rPr lang="ja-JP" altLang="en-US" sz="3200" smtClean="0"/>
              <a:t>スピーカー自己紹介</a:t>
            </a:r>
          </a:p>
        </p:txBody>
      </p:sp>
      <p:sp>
        <p:nvSpPr>
          <p:cNvPr id="3" name="テキスト プレースホルダ 2"/>
          <p:cNvSpPr>
            <a:spLocks noGrp="1"/>
          </p:cNvSpPr>
          <p:nvPr>
            <p:ph type="body" idx="1"/>
          </p:nvPr>
        </p:nvSpPr>
        <p:spPr/>
        <p:txBody>
          <a:bodyPr/>
          <a:lstStyle/>
          <a:p>
            <a:pPr>
              <a:buFontTx/>
              <a:buNone/>
              <a:defRPr/>
            </a:pPr>
            <a:r>
              <a:rPr lang="ja-JP" altLang="en-US" sz="1800" b="1" dirty="0" smtClean="0">
                <a:latin typeface="+mj-ea"/>
                <a:ea typeface="+mj-ea"/>
              </a:rPr>
              <a:t>　　　　／　　 　 　＼</a:t>
            </a:r>
          </a:p>
          <a:p>
            <a:pPr>
              <a:buFontTx/>
              <a:buNone/>
              <a:defRPr/>
            </a:pPr>
            <a:r>
              <a:rPr lang="ja-JP" altLang="en-US" sz="1800" b="1" dirty="0" smtClean="0">
                <a:latin typeface="+mj-ea"/>
                <a:ea typeface="+mj-ea"/>
              </a:rPr>
              <a:t>　　 ／　　─　 　 ─＼　　　　</a:t>
            </a:r>
            <a:r>
              <a:rPr lang="ja-JP" altLang="en-US" sz="1800" b="1" dirty="0" err="1" smtClean="0">
                <a:latin typeface="+mj-ea"/>
                <a:ea typeface="+mj-ea"/>
              </a:rPr>
              <a:t>ゆー</a:t>
            </a:r>
            <a:r>
              <a:rPr lang="ja-JP" altLang="en-US" sz="1800" b="1" dirty="0" smtClean="0">
                <a:latin typeface="+mj-ea"/>
                <a:ea typeface="+mj-ea"/>
              </a:rPr>
              <a:t>ちです。</a:t>
            </a:r>
          </a:p>
          <a:p>
            <a:pPr>
              <a:buFontTx/>
              <a:buNone/>
              <a:defRPr/>
            </a:pPr>
            <a:r>
              <a:rPr lang="ja-JP" altLang="en-US" sz="1800" b="1" dirty="0" smtClean="0">
                <a:latin typeface="+mj-ea"/>
                <a:ea typeface="+mj-ea"/>
              </a:rPr>
              <a:t>　／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現役のエンジニアです。プログラム書いてます。</a:t>
            </a:r>
            <a:endParaRPr lang="ja-JP" altLang="en-US" sz="1800" b="1" dirty="0" smtClean="0">
              <a:latin typeface="+mj-ea"/>
              <a:ea typeface="+mj-ea"/>
            </a:endParaRP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a:t>
            </a:r>
            <a:r>
              <a:rPr lang="ja-JP" altLang="en-US" sz="1800" b="1" dirty="0" smtClean="0">
                <a:latin typeface="+mj-ea"/>
                <a:ea typeface="+mj-ea"/>
              </a:rPr>
              <a:t>人</a:t>
            </a:r>
            <a:r>
              <a:rPr lang="en-US" altLang="ja-JP" sz="1800" b="1" dirty="0" smtClean="0">
                <a:latin typeface="+mj-ea"/>
                <a:ea typeface="+mj-ea"/>
              </a:rPr>
              <a:t>__</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p>
          <a:p>
            <a:pPr>
              <a:buFontTx/>
              <a:buNone/>
              <a:defRPr/>
            </a:pPr>
            <a:r>
              <a:rPr lang="ja-JP" altLang="en-US" sz="1800" b="1" dirty="0" smtClean="0">
                <a:latin typeface="+mj-ea"/>
                <a:ea typeface="+mj-ea"/>
              </a:rPr>
              <a:t>　＼　　　　 ｀ ⌒</a:t>
            </a:r>
            <a:r>
              <a:rPr lang="en-US" altLang="ja-JP" sz="1800" b="1" dirty="0" smtClean="0">
                <a:latin typeface="+mj-ea"/>
                <a:ea typeface="+mj-ea"/>
              </a:rPr>
              <a:t>´</a:t>
            </a:r>
            <a:r>
              <a:rPr lang="ja-JP" altLang="en-US" sz="1800" b="1" dirty="0" smtClean="0">
                <a:latin typeface="+mj-ea"/>
                <a:ea typeface="+mj-ea"/>
              </a:rPr>
              <a:t>　　 ／ 　　 本名は、内山康広といいます。</a:t>
            </a:r>
          </a:p>
          <a:p>
            <a:pPr>
              <a:buFontTx/>
              <a:buNone/>
              <a:defRPr/>
            </a:pPr>
            <a:r>
              <a:rPr lang="en-US" altLang="ja-JP" sz="1800" b="1" dirty="0" smtClean="0">
                <a:latin typeface="+mj-ea"/>
                <a:ea typeface="+mj-ea"/>
              </a:rPr>
              <a:t>,,..</a:t>
            </a:r>
            <a:r>
              <a:rPr lang="ja-JP" altLang="en-US" sz="1800" b="1" dirty="0" smtClean="0">
                <a:latin typeface="+mj-ea"/>
                <a:ea typeface="+mj-ea"/>
              </a:rPr>
              <a:t>イ</a:t>
            </a:r>
            <a:r>
              <a:rPr lang="en-US" altLang="ja-JP" sz="1800" b="1" dirty="0" smtClean="0">
                <a:latin typeface="+mj-ea"/>
                <a:ea typeface="+mj-ea"/>
              </a:rPr>
              <a:t>.</a:t>
            </a:r>
            <a:r>
              <a:rPr lang="ja-JP" altLang="en-US" sz="1800" b="1" dirty="0" smtClean="0">
                <a:latin typeface="+mj-ea"/>
                <a:ea typeface="+mj-ea"/>
              </a:rPr>
              <a:t>ヽヽ、</a:t>
            </a:r>
            <a:r>
              <a:rPr lang="en-US" altLang="ja-JP" sz="1800" b="1" dirty="0" smtClean="0">
                <a:latin typeface="+mj-ea"/>
                <a:ea typeface="+mj-ea"/>
              </a:rPr>
              <a:t>___ </a:t>
            </a:r>
            <a:r>
              <a:rPr lang="ja-JP" altLang="en-US" sz="1800" b="1" dirty="0" err="1" smtClean="0">
                <a:latin typeface="+mj-ea"/>
                <a:ea typeface="+mj-ea"/>
              </a:rPr>
              <a:t>ーー</a:t>
            </a:r>
            <a:r>
              <a:rPr lang="ja-JP" altLang="en-US" sz="1800" b="1" dirty="0" smtClean="0">
                <a:latin typeface="+mj-ea"/>
                <a:ea typeface="+mj-ea"/>
              </a:rPr>
              <a:t>ノﾞ</a:t>
            </a:r>
            <a:r>
              <a:rPr lang="en-US" altLang="ja-JP" sz="1800" b="1" dirty="0" smtClean="0">
                <a:latin typeface="+mj-ea"/>
                <a:ea typeface="+mj-ea"/>
              </a:rPr>
              <a:t>-､.</a:t>
            </a:r>
            <a:r>
              <a:rPr lang="ja-JP" altLang="en-US" sz="1800" b="1" dirty="0" smtClean="0">
                <a:latin typeface="+mj-ea"/>
                <a:ea typeface="+mj-ea"/>
              </a:rPr>
              <a:t>　　 　３１歳</a:t>
            </a:r>
            <a:r>
              <a:rPr lang="en-US" altLang="ja-JP" sz="1800" b="1" dirty="0" smtClean="0">
                <a:latin typeface="+mj-ea"/>
              </a:rPr>
              <a:t>(</a:t>
            </a:r>
            <a:r>
              <a:rPr lang="ja-JP" altLang="en-US" sz="1800" b="1" dirty="0" smtClean="0">
                <a:latin typeface="+mj-ea"/>
              </a:rPr>
              <a:t>Ｈ</a:t>
            </a:r>
            <a:r>
              <a:rPr lang="en-US" altLang="ja-JP" sz="1800" b="1" dirty="0" smtClean="0">
                <a:latin typeface="+mj-ea"/>
              </a:rPr>
              <a:t>)</a:t>
            </a:r>
            <a:r>
              <a:rPr lang="ja-JP" altLang="en-US" sz="1800" b="1" dirty="0" smtClean="0">
                <a:latin typeface="+mj-ea"/>
                <a:ea typeface="+mj-ea"/>
              </a:rPr>
              <a:t>です。</a:t>
            </a:r>
            <a:r>
              <a:rPr lang="ja-JP" altLang="en-US" sz="1800" b="1" dirty="0" smtClean="0">
                <a:latin typeface="+mj-ea"/>
              </a:rPr>
              <a:t>おっさんです（笑）</a:t>
            </a:r>
            <a:endParaRPr lang="en-US" altLang="ja-JP" sz="1800" b="1" dirty="0" smtClean="0">
              <a:latin typeface="+mj-ea"/>
              <a:ea typeface="+mj-ea"/>
            </a:endParaRPr>
          </a:p>
          <a:p>
            <a:pPr>
              <a:buFontTx/>
              <a:buNone/>
              <a:defRPr/>
            </a:pP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_____ </a:t>
            </a:r>
            <a:r>
              <a:rPr lang="ja-JP" altLang="en-US" sz="1800" b="1" dirty="0" smtClean="0">
                <a:latin typeface="+mj-ea"/>
                <a:ea typeface="+mj-ea"/>
              </a:rPr>
              <a:t>ノ</a:t>
            </a:r>
            <a:r>
              <a:rPr lang="en-US" altLang="ja-JP" sz="1800" b="1" dirty="0" smtClean="0">
                <a:latin typeface="+mj-ea"/>
                <a:ea typeface="+mj-ea"/>
              </a:rPr>
              <a:t>.| </a:t>
            </a:r>
            <a:r>
              <a:rPr lang="ja-JP" altLang="en-US" sz="1800" b="1" dirty="0" smtClean="0">
                <a:latin typeface="+mj-ea"/>
                <a:ea typeface="+mj-ea"/>
              </a:rPr>
              <a:t>ヽ　</a:t>
            </a:r>
            <a:r>
              <a:rPr lang="en-US" altLang="ja-JP" sz="1800" b="1" dirty="0" smtClean="0">
                <a:latin typeface="+mj-ea"/>
                <a:ea typeface="+mj-ea"/>
              </a:rPr>
              <a:t>I    </a:t>
            </a:r>
          </a:p>
          <a:p>
            <a:pPr>
              <a:buFontTx/>
              <a:buNone/>
              <a:defRPr/>
            </a:pP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ﾞ（</a:t>
            </a:r>
            <a:r>
              <a:rPr lang="en-US" altLang="ja-JP" sz="1800" b="1" dirty="0" smtClean="0">
                <a:latin typeface="+mj-ea"/>
                <a:ea typeface="+mj-ea"/>
              </a:rPr>
              <a:t>__)</a:t>
            </a:r>
            <a:r>
              <a:rPr lang="ja-JP" altLang="en-US" sz="1800" b="1" dirty="0" smtClean="0">
                <a:latin typeface="+mj-ea"/>
                <a:ea typeface="+mj-ea"/>
              </a:rPr>
              <a:t>＼</a:t>
            </a:r>
            <a:r>
              <a:rPr lang="en-US" altLang="ja-JP" sz="1800" b="1" dirty="0" smtClean="0">
                <a:latin typeface="+mj-ea"/>
                <a:ea typeface="+mj-ea"/>
              </a:rPr>
              <a:t>,| </a:t>
            </a:r>
            <a:r>
              <a:rPr lang="ja-JP" altLang="en-US" sz="1800" b="1" dirty="0" smtClean="0">
                <a:latin typeface="+mj-ea"/>
                <a:ea typeface="+mj-ea"/>
              </a:rPr>
              <a:t>　</a:t>
            </a:r>
            <a:r>
              <a:rPr lang="en-US" altLang="ja-JP" sz="1800" b="1" dirty="0" err="1" smtClean="0">
                <a:latin typeface="+mj-ea"/>
                <a:ea typeface="+mj-ea"/>
              </a:rPr>
              <a:t>i</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endParaRPr lang="en-US" altLang="ja-JP" sz="1800" b="1" dirty="0" smtClean="0">
              <a:latin typeface="+mj-ea"/>
              <a:ea typeface="+mj-ea"/>
            </a:endParaRPr>
          </a:p>
          <a:p>
            <a:pPr>
              <a:buFontTx/>
              <a:buNone/>
              <a:defRPr/>
            </a:pPr>
            <a:r>
              <a:rPr lang="ja-JP" altLang="en-US" sz="1800" b="1" dirty="0" smtClean="0">
                <a:latin typeface="+mj-ea"/>
                <a:ea typeface="+mj-ea"/>
              </a:rPr>
              <a:t>　 　 ＞　　 ヽ</a:t>
            </a:r>
            <a:r>
              <a:rPr lang="en-US" altLang="ja-JP" sz="1800" b="1" dirty="0" smtClean="0">
                <a:latin typeface="+mj-ea"/>
                <a:ea typeface="+mj-ea"/>
              </a:rPr>
              <a:t>. </a:t>
            </a:r>
            <a:r>
              <a:rPr lang="ja-JP" altLang="en-US" sz="1800" b="1" dirty="0" smtClean="0">
                <a:latin typeface="+mj-ea"/>
                <a:ea typeface="+mj-ea"/>
              </a:rPr>
              <a:t>ハ　 </a:t>
            </a:r>
            <a:r>
              <a:rPr lang="en-US" altLang="ja-JP" sz="1800" b="1" dirty="0" smtClean="0">
                <a:latin typeface="+mj-ea"/>
                <a:ea typeface="+mj-ea"/>
              </a:rPr>
              <a:t>| </a:t>
            </a:r>
            <a:r>
              <a:rPr lang="ja-JP" altLang="en-US" sz="1800" b="1" dirty="0" smtClean="0">
                <a:latin typeface="+mj-ea"/>
                <a:ea typeface="+mj-ea"/>
              </a:rPr>
              <a:t>　 </a:t>
            </a:r>
            <a:r>
              <a:rPr lang="en-US" altLang="ja-JP" sz="1800" b="1" dirty="0" smtClean="0">
                <a:latin typeface="+mj-ea"/>
                <a:ea typeface="+mj-ea"/>
              </a:rPr>
              <a:t>|</a:t>
            </a:r>
            <a:r>
              <a:rPr lang="ja-JP" altLang="en-US" sz="1800" b="1" dirty="0" smtClean="0">
                <a:latin typeface="+mj-ea"/>
                <a:ea typeface="+mj-ea"/>
              </a:rPr>
              <a:t>｜　 </a:t>
            </a:r>
            <a:r>
              <a:rPr lang="ja-JP" altLang="en-US" sz="1800" b="1" dirty="0" smtClean="0">
                <a:latin typeface="+mj-ea"/>
              </a:rPr>
              <a:t>株式会社シーソフト代表取締役です。</a:t>
            </a:r>
            <a:endParaRPr lang="en-US" altLang="ja-JP" sz="1800" b="1" dirty="0" smtClean="0">
              <a:latin typeface="+mj-ea"/>
              <a:ea typeface="+mj-ea"/>
            </a:endParaRPr>
          </a:p>
          <a:p>
            <a:pPr>
              <a:buFontTx/>
              <a:buNone/>
              <a:defRPr/>
            </a:pPr>
            <a:r>
              <a:rPr lang="ja-JP" altLang="en-US" sz="1800" b="1" dirty="0" smtClean="0">
                <a:latin typeface="+mj-ea"/>
                <a:ea typeface="+mj-ea"/>
              </a:rPr>
              <a:t> 　　　　　　　　　　　　　　　　　自宅警備員化してますが、ほっといてください</a:t>
            </a:r>
            <a:r>
              <a:rPr lang="ja-JP" altLang="en-US" sz="1800" b="1" dirty="0" err="1" smtClean="0">
                <a:latin typeface="+mj-ea"/>
                <a:ea typeface="+mj-ea"/>
              </a:rPr>
              <a:t>ｗ</a:t>
            </a:r>
            <a:endParaRPr lang="en-US" altLang="ja-JP" sz="1800" b="1" dirty="0" smtClean="0">
              <a:latin typeface="+mj-ea"/>
            </a:endParaRPr>
          </a:p>
          <a:p>
            <a:pPr>
              <a:buFontTx/>
              <a:buNone/>
              <a:defRPr/>
            </a:pPr>
            <a:endParaRPr lang="en-US" altLang="ja-JP" sz="1800" b="1" dirty="0" smtClean="0">
              <a:latin typeface="+mj-ea"/>
            </a:endParaRPr>
          </a:p>
          <a:p>
            <a:pPr>
              <a:buFontTx/>
              <a:buNone/>
              <a:defRPr/>
            </a:pPr>
            <a:r>
              <a:rPr lang="en-US" altLang="ja-JP" sz="1400" b="1" dirty="0" err="1" smtClean="0">
                <a:solidFill>
                  <a:schemeClr val="accent6">
                    <a:lumMod val="60000"/>
                    <a:lumOff val="40000"/>
                  </a:schemeClr>
                </a:solidFill>
                <a:latin typeface="+mj-ea"/>
              </a:rPr>
              <a:t>BkReplyer</a:t>
            </a:r>
            <a:r>
              <a:rPr lang="en-US" altLang="ja-JP" sz="1400" b="1" dirty="0" smtClean="0">
                <a:solidFill>
                  <a:schemeClr val="accent6">
                    <a:lumMod val="60000"/>
                    <a:lumOff val="40000"/>
                  </a:schemeClr>
                </a:solidFill>
                <a:latin typeface="+mj-ea"/>
              </a:rPr>
              <a:t> </a:t>
            </a:r>
            <a:r>
              <a:rPr lang="ja-JP" altLang="en-US" sz="1400" b="1" dirty="0" smtClean="0">
                <a:solidFill>
                  <a:schemeClr val="accent6">
                    <a:lumMod val="60000"/>
                    <a:lumOff val="40000"/>
                  </a:schemeClr>
                </a:solidFill>
                <a:latin typeface="+mj-ea"/>
              </a:rPr>
              <a:t>を使いましょう（笑）。</a:t>
            </a:r>
            <a:endParaRPr lang="en-US" altLang="ja-JP" sz="1400" b="1" dirty="0" smtClean="0">
              <a:solidFill>
                <a:schemeClr val="accent6">
                  <a:lumMod val="60000"/>
                  <a:lumOff val="40000"/>
                </a:schemeClr>
              </a:solidFill>
              <a:latin typeface="+mj-ea"/>
            </a:endParaRPr>
          </a:p>
          <a:p>
            <a:pPr>
              <a:buFontTx/>
              <a:buNone/>
              <a:defRPr/>
            </a:pPr>
            <a:r>
              <a:rPr lang="en-US" altLang="ja-JP" sz="1400" b="1" dirty="0" smtClean="0">
                <a:solidFill>
                  <a:schemeClr val="accent6">
                    <a:lumMod val="60000"/>
                    <a:lumOff val="40000"/>
                  </a:schemeClr>
                </a:solidFill>
                <a:latin typeface="+mj-ea"/>
              </a:rPr>
              <a:t>http://www.vector.co.jp/soft/win95/net/se476325.html</a:t>
            </a:r>
            <a:endParaRPr lang="ja-JP" altLang="en-US" sz="1400" b="1" dirty="0" smtClean="0">
              <a:solidFill>
                <a:schemeClr val="accent6">
                  <a:lumMod val="60000"/>
                  <a:lumOff val="40000"/>
                </a:schemeClr>
              </a:solidFill>
              <a:latin typeface="+mj-ea"/>
            </a:endParaRPr>
          </a:p>
          <a:p>
            <a:pPr>
              <a:buFontTx/>
              <a:buNone/>
              <a:defRPr/>
            </a:pPr>
            <a:endParaRPr lang="ja-JP" altLang="en-US" sz="1800" b="1" dirty="0">
              <a:latin typeface="+mj-ea"/>
              <a:ea typeface="+mj-ea"/>
            </a:endParaRPr>
          </a:p>
        </p:txBody>
      </p:sp>
      <p:sp>
        <p:nvSpPr>
          <p:cNvPr id="4" name="角丸四角形 3"/>
          <p:cNvSpPr/>
          <p:nvPr/>
        </p:nvSpPr>
        <p:spPr>
          <a:xfrm>
            <a:off x="6572264" y="5500688"/>
            <a:ext cx="2000236" cy="357187"/>
          </a:xfrm>
          <a:prstGeom prst="roundRect">
            <a:avLst/>
          </a:prstGeom>
          <a:solidFill>
            <a:srgbClr val="E4D9B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000" dirty="0" smtClean="0">
                <a:solidFill>
                  <a:schemeClr val="accent6">
                    <a:lumMod val="40000"/>
                    <a:lumOff val="60000"/>
                  </a:schemeClr>
                </a:solidFill>
              </a:rPr>
              <a:t>Special thanks for 2ch.</a:t>
            </a:r>
            <a:endParaRPr lang="ja-JP" altLang="en-US" sz="1000" dirty="0">
              <a:solidFill>
                <a:schemeClr val="accent6">
                  <a:lumMod val="40000"/>
                  <a:lumOff val="60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テキスト プレースホルダ 2"/>
          <p:cNvSpPr>
            <a:spLocks noGrp="1"/>
          </p:cNvSpPr>
          <p:nvPr>
            <p:ph type="body" idx="1"/>
          </p:nvPr>
        </p:nvSpPr>
        <p:spPr>
          <a:xfrm>
            <a:off x="357158" y="928670"/>
            <a:ext cx="8229600" cy="5073650"/>
          </a:xfrm>
        </p:spPr>
        <p:txBody>
          <a:bodyPr/>
          <a:lstStyle/>
          <a:p>
            <a:pPr>
              <a:buNone/>
            </a:pPr>
            <a:r>
              <a:rPr lang="ja-JP" altLang="en-US" sz="2000" dirty="0" smtClean="0"/>
              <a:t>　　今回は、ログを出力するというシーンを元ネタにして</a:t>
            </a:r>
          </a:p>
          <a:p>
            <a:pPr>
              <a:buNone/>
            </a:pPr>
            <a:r>
              <a:rPr lang="ja-JP" altLang="en-US" sz="2000" dirty="0" smtClean="0"/>
              <a:t>　　汎用的なクラスライブラリにするための思考と実装の過程を説明してみました。</a:t>
            </a:r>
          </a:p>
          <a:p>
            <a:pPr>
              <a:buNone/>
            </a:pPr>
            <a:endParaRPr lang="ja-JP" altLang="en-US" sz="2000" dirty="0" smtClean="0"/>
          </a:p>
          <a:p>
            <a:pPr>
              <a:buNone/>
            </a:pPr>
            <a:r>
              <a:rPr lang="ja-JP" altLang="en-US" sz="2000" dirty="0" smtClean="0"/>
              <a:t>　　ソース位置情報や時刻情報の持ち方、渡し方（可変長の引数）</a:t>
            </a:r>
          </a:p>
          <a:p>
            <a:pPr>
              <a:buNone/>
            </a:pPr>
            <a:r>
              <a:rPr lang="ja-JP" altLang="en-US" sz="2000" dirty="0" smtClean="0"/>
              <a:t>　　できるだけ記述を簡略にするためのマクロの利用と </a:t>
            </a:r>
            <a:r>
              <a:rPr lang="en-US" altLang="ja-JP" sz="2000" dirty="0" smtClean="0"/>
              <a:t>Writer </a:t>
            </a:r>
            <a:r>
              <a:rPr lang="ja-JP" altLang="en-US" sz="2000" dirty="0" smtClean="0"/>
              <a:t>クラスの拡張。</a:t>
            </a:r>
          </a:p>
          <a:p>
            <a:pPr>
              <a:buNone/>
            </a:pPr>
            <a:r>
              <a:rPr lang="ja-JP" altLang="en-US" sz="2000" dirty="0" smtClean="0"/>
              <a:t>　　ほかのシステムでも使えるように、出力方法を切り離して実装する </a:t>
            </a:r>
            <a:r>
              <a:rPr lang="en-US" altLang="ja-JP" sz="2000" dirty="0" smtClean="0"/>
              <a:t>Adapter </a:t>
            </a:r>
            <a:r>
              <a:rPr lang="ja-JP" altLang="en-US" sz="2000" dirty="0" smtClean="0"/>
              <a:t>クラス</a:t>
            </a:r>
          </a:p>
          <a:p>
            <a:pPr>
              <a:buNone/>
            </a:pPr>
            <a:endParaRPr lang="ja-JP" altLang="en-US" sz="2000" dirty="0" smtClean="0"/>
          </a:p>
          <a:p>
            <a:pPr>
              <a:buNone/>
            </a:pPr>
            <a:r>
              <a:rPr lang="ja-JP" altLang="en-US" sz="2000" dirty="0" smtClean="0"/>
              <a:t>　　Ｃ＋＋でしかできないワザもありますが、基本的な姿勢は、</a:t>
            </a:r>
          </a:p>
          <a:p>
            <a:pPr>
              <a:buNone/>
            </a:pPr>
            <a:r>
              <a:rPr lang="ja-JP" altLang="en-US" sz="2000" dirty="0" smtClean="0"/>
              <a:t>　　　「同じようなコードを２度以上書かないようにする」</a:t>
            </a:r>
          </a:p>
          <a:p>
            <a:pPr>
              <a:buNone/>
            </a:pPr>
            <a:r>
              <a:rPr lang="ja-JP" altLang="en-US" sz="2000" dirty="0" smtClean="0"/>
              <a:t>　　ということを常に意識することだと思います。</a:t>
            </a:r>
          </a:p>
          <a:p>
            <a:pPr>
              <a:buNone/>
            </a:pPr>
            <a:endParaRPr kumimoji="1" lang="ja-JP" altLang="en-US"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log4.net</a:t>
            </a:r>
            <a:endParaRPr kumimoji="1" lang="ja-JP" altLang="en-US" dirty="0"/>
          </a:p>
        </p:txBody>
      </p:sp>
      <p:sp>
        <p:nvSpPr>
          <p:cNvPr id="3" name="テキスト プレースホルダ 2"/>
          <p:cNvSpPr>
            <a:spLocks noGrp="1"/>
          </p:cNvSpPr>
          <p:nvPr>
            <p:ph type="body" idx="1"/>
          </p:nvPr>
        </p:nvSpPr>
        <p:spPr/>
        <p:txBody>
          <a:bodyPr/>
          <a:lstStyle/>
          <a:p>
            <a:pPr>
              <a:buNone/>
            </a:pPr>
            <a:r>
              <a:rPr kumimoji="1" lang="en-US" altLang="ja-JP" dirty="0" smtClean="0"/>
              <a:t>DLL</a:t>
            </a:r>
            <a:r>
              <a:rPr kumimoji="1" lang="ja-JP" altLang="en-US" dirty="0" smtClean="0"/>
              <a:t>で、今開発したようなことが実装されてます</a:t>
            </a:r>
            <a:endParaRPr kumimoji="1" lang="en-US" altLang="ja-JP" dirty="0" smtClean="0"/>
          </a:p>
          <a:p>
            <a:pPr>
              <a:buNone/>
            </a:pPr>
            <a:r>
              <a:rPr lang="ja-JP" altLang="en-US" dirty="0" smtClean="0"/>
              <a:t>（笑）</a:t>
            </a:r>
            <a:endParaRPr lang="en-US" altLang="ja-JP" dirty="0" smtClean="0"/>
          </a:p>
          <a:p>
            <a:pPr>
              <a:buNone/>
            </a:pPr>
            <a:endParaRPr kumimoji="1" lang="en-US" altLang="ja-JP" dirty="0" smtClean="0"/>
          </a:p>
          <a:p>
            <a:pPr>
              <a:buNone/>
            </a:pPr>
            <a:r>
              <a:rPr lang="ja-JP" altLang="en-US" sz="2000" dirty="0" smtClean="0"/>
              <a:t>　　レイアウト定義も別に用意できるとか便利な部分も多いですね。</a:t>
            </a:r>
            <a:endParaRPr lang="en-US" altLang="ja-JP" sz="2000" dirty="0" smtClean="0"/>
          </a:p>
          <a:p>
            <a:pPr>
              <a:buNone/>
            </a:pPr>
            <a:r>
              <a:rPr kumimoji="1" lang="ja-JP" altLang="en-US" sz="2000" dirty="0" smtClean="0"/>
              <a:t>　　あちきは、いまんとこ、使わない・・・</a:t>
            </a:r>
            <a:endParaRPr kumimoji="1" lang="ja-JP" altLang="en-US" sz="2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コンテンツ プレースホルダ 2"/>
          <p:cNvSpPr>
            <a:spLocks noGrp="1"/>
          </p:cNvSpPr>
          <p:nvPr>
            <p:ph idx="1"/>
          </p:nvPr>
        </p:nvSpPr>
        <p:spPr>
          <a:xfrm>
            <a:off x="457200" y="1052513"/>
            <a:ext cx="8229600" cy="1590675"/>
          </a:xfrm>
        </p:spPr>
        <p:txBody>
          <a:bodyPr/>
          <a:lstStyle/>
          <a:p>
            <a:pPr algn="ctr">
              <a:buFontTx/>
              <a:buNone/>
            </a:pPr>
            <a:r>
              <a:rPr lang="ja-JP" altLang="en-US" smtClean="0"/>
              <a:t>ご静聴ありがとうございました。</a:t>
            </a:r>
            <a:endParaRPr lang="en-US" altLang="ja-JP" smtClean="0"/>
          </a:p>
          <a:p>
            <a:pPr algn="ctr">
              <a:buFontTx/>
              <a:buNone/>
            </a:pPr>
            <a:r>
              <a:rPr lang="en-US" altLang="ja-JP" smtClean="0"/>
              <a:t>m(_._)m</a:t>
            </a:r>
            <a:endParaRPr lang="ja-JP" altLang="en-US" smtClean="0"/>
          </a:p>
        </p:txBody>
      </p:sp>
      <p:sp>
        <p:nvSpPr>
          <p:cNvPr id="5" name="テキスト ボックス 4"/>
          <p:cNvSpPr txBox="1"/>
          <p:nvPr/>
        </p:nvSpPr>
        <p:spPr>
          <a:xfrm>
            <a:off x="4357686" y="1857364"/>
            <a:ext cx="4278735" cy="3754874"/>
          </a:xfrm>
          <a:prstGeom prst="rect">
            <a:avLst/>
          </a:prstGeom>
          <a:noFill/>
        </p:spPr>
        <p:txBody>
          <a:bodyPr wrap="none">
            <a:spAutoFit/>
          </a:bodyPr>
          <a:lstStyle/>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へ</a:t>
            </a:r>
          </a:p>
          <a:p>
            <a:pPr>
              <a:defRPr/>
            </a:pPr>
            <a:r>
              <a:rPr lang="ja-JP" altLang="en-US" sz="1400" b="1" dirty="0">
                <a:latin typeface="+mn-ea"/>
                <a:ea typeface="+mn-ea"/>
              </a:rPr>
              <a:t>　　</a:t>
            </a:r>
            <a:r>
              <a:rPr lang="en-US" altLang="ja-JP" sz="1400" b="1" dirty="0">
                <a:latin typeface="+mn-ea"/>
                <a:ea typeface="+mn-ea"/>
              </a:rPr>
              <a:t>___ </a:t>
            </a:r>
            <a:r>
              <a:rPr lang="ja-JP" altLang="en-US" sz="1400" b="1" dirty="0">
                <a:latin typeface="+mn-ea"/>
                <a:ea typeface="+mn-ea"/>
              </a:rPr>
              <a:t>　　　　　　　 　 　 　 　 　　　　　　　　　　　　ﾑ　　</a:t>
            </a:r>
            <a:r>
              <a:rPr lang="en-US" altLang="ja-JP" sz="1400" b="1" dirty="0" err="1">
                <a:latin typeface="+mn-ea"/>
                <a:ea typeface="+mn-ea"/>
              </a:rPr>
              <a:t>i</a:t>
            </a:r>
            <a:endParaRPr lang="en-US" altLang="ja-JP" sz="1400" b="1" dirty="0">
              <a:latin typeface="+mn-ea"/>
              <a:ea typeface="+mn-ea"/>
            </a:endParaRPr>
          </a:p>
          <a:p>
            <a:pPr>
              <a:defRPr/>
            </a:pPr>
            <a:r>
              <a:rPr lang="ja-JP" altLang="en-US" sz="1400" b="1" dirty="0">
                <a:latin typeface="+mn-ea"/>
                <a:ea typeface="+mn-ea"/>
              </a:rPr>
              <a:t>　「 ﾋ</a:t>
            </a:r>
            <a:r>
              <a:rPr lang="en-US" altLang="ja-JP" sz="1400" b="1" dirty="0">
                <a:latin typeface="+mn-ea"/>
                <a:ea typeface="+mn-ea"/>
              </a:rPr>
              <a:t>_</a:t>
            </a:r>
            <a:r>
              <a:rPr lang="en-US" altLang="ja-JP" sz="1400" b="1" dirty="0" err="1">
                <a:latin typeface="+mn-ea"/>
                <a:ea typeface="+mn-ea"/>
              </a:rPr>
              <a:t>i</a:t>
            </a:r>
            <a:r>
              <a:rPr lang="en-US" altLang="ja-JP" sz="1400" b="1" dirty="0">
                <a:latin typeface="+mn-ea"/>
                <a:ea typeface="+mn-ea"/>
              </a:rPr>
              <a:t>〉</a:t>
            </a:r>
            <a:r>
              <a:rPr lang="ja-JP" altLang="en-US" sz="1400" b="1" dirty="0">
                <a:latin typeface="+mn-ea"/>
                <a:ea typeface="+mn-ea"/>
              </a:rPr>
              <a:t>　　　 　 　　　　　　 　 　　　　　　　　　　　　 ゝ　</a:t>
            </a:r>
            <a:r>
              <a:rPr lang="en-US" altLang="ja-JP" sz="1400" b="1" dirty="0">
                <a:latin typeface="+mn-ea"/>
                <a:ea typeface="+mn-ea"/>
              </a:rPr>
              <a:t>〈</a:t>
            </a:r>
          </a:p>
          <a:p>
            <a:pPr>
              <a:defRPr/>
            </a:pPr>
            <a:r>
              <a:rPr lang="ja-JP" altLang="en-US" sz="1400" b="1" dirty="0">
                <a:latin typeface="+mn-ea"/>
                <a:ea typeface="+mn-ea"/>
              </a:rPr>
              <a:t>　ﾄ　ノ 　　　　　　　　　　　　　　　　　　　　　　　　　　</a:t>
            </a:r>
            <a:r>
              <a:rPr lang="en-US" altLang="ja-JP" sz="1400" b="1" dirty="0" err="1">
                <a:latin typeface="+mn-ea"/>
                <a:ea typeface="+mn-ea"/>
              </a:rPr>
              <a:t>i</a:t>
            </a:r>
            <a:r>
              <a:rPr lang="ja-JP" altLang="en-US" sz="1400" b="1" dirty="0">
                <a:latin typeface="+mn-ea"/>
                <a:ea typeface="+mn-ea"/>
              </a:rPr>
              <a:t>ニ</a:t>
            </a:r>
            <a:r>
              <a:rPr lang="en-US" altLang="ja-JP" sz="1400" b="1" dirty="0">
                <a:latin typeface="+mn-ea"/>
                <a:ea typeface="+mn-ea"/>
              </a:rPr>
              <a:t>(()</a:t>
            </a:r>
          </a:p>
          <a:p>
            <a:pPr>
              <a:defRPr/>
            </a:pPr>
            <a:r>
              <a:rPr lang="ja-JP" altLang="en-US" sz="1400" b="1" dirty="0">
                <a:latin typeface="+mn-ea"/>
                <a:ea typeface="+mn-ea"/>
              </a:rPr>
              <a:t>　</a:t>
            </a:r>
            <a:r>
              <a:rPr lang="en-US" altLang="ja-JP" sz="1400" b="1" dirty="0" err="1">
                <a:latin typeface="+mn-ea"/>
                <a:ea typeface="+mn-ea"/>
              </a:rPr>
              <a:t>i</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_ </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ヽ</a:t>
            </a:r>
          </a:p>
          <a:p>
            <a:pPr>
              <a:defRPr/>
            </a:pP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a:t>
            </a:r>
            <a:r>
              <a:rPr lang="en-US" altLang="ja-JP" sz="1400" b="1" dirty="0">
                <a:latin typeface="+mn-ea"/>
                <a:ea typeface="+mn-ea"/>
              </a:rPr>
              <a:t>__,</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err="1">
                <a:latin typeface="+mn-ea"/>
                <a:ea typeface="+mn-ea"/>
              </a:rPr>
              <a:t>i</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a:t>
            </a:r>
          </a:p>
          <a:p>
            <a:pPr>
              <a:defRPr/>
            </a:pP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 ●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λ</a:t>
            </a:r>
          </a:p>
          <a:p>
            <a:pPr>
              <a:defRPr/>
            </a:pPr>
            <a:r>
              <a:rPr lang="ja-JP" altLang="en-US" sz="1400" b="1" dirty="0">
                <a:latin typeface="+mn-ea"/>
                <a:ea typeface="+mn-ea"/>
              </a:rPr>
              <a:t>　ト－┤</a:t>
            </a:r>
            <a:r>
              <a:rPr lang="en-US" altLang="ja-JP" sz="1400" b="1" dirty="0">
                <a:latin typeface="+mn-ea"/>
                <a:ea typeface="+mn-ea"/>
              </a:rPr>
              <a:t>.</a:t>
            </a:r>
            <a:r>
              <a:rPr lang="ja-JP" altLang="en-US" sz="1400" b="1" dirty="0">
                <a:latin typeface="+mn-ea"/>
                <a:ea typeface="+mn-ea"/>
              </a:rPr>
              <a:t>　　　　　　／ 　 　（</a:t>
            </a:r>
            <a:r>
              <a:rPr lang="en-US" altLang="ja-JP" sz="1400" b="1" dirty="0">
                <a:latin typeface="+mn-ea"/>
                <a:ea typeface="+mn-ea"/>
              </a:rPr>
              <a:t>__</a:t>
            </a:r>
            <a:r>
              <a:rPr lang="ja-JP" altLang="en-US" sz="1400" b="1" dirty="0">
                <a:latin typeface="+mn-ea"/>
                <a:ea typeface="+mn-ea"/>
              </a:rPr>
              <a:t>人</a:t>
            </a:r>
            <a:r>
              <a:rPr lang="en-US" altLang="ja-JP" sz="1400" b="1" dirty="0">
                <a:latin typeface="+mn-ea"/>
                <a:ea typeface="+mn-ea"/>
              </a:rPr>
              <a:t>__</a:t>
            </a:r>
            <a:r>
              <a:rPr lang="ja-JP" altLang="en-US" sz="1400" b="1" dirty="0">
                <a:latin typeface="+mn-ea"/>
                <a:ea typeface="+mn-ea"/>
              </a:rPr>
              <a:t>） 　　　＼　　　 </a:t>
            </a:r>
            <a:r>
              <a:rPr lang="en-US" altLang="ja-JP" sz="1400" b="1" dirty="0">
                <a:latin typeface="+mn-ea"/>
                <a:ea typeface="+mn-ea"/>
              </a:rPr>
              <a:t>,</a:t>
            </a:r>
            <a:r>
              <a:rPr lang="ja-JP" altLang="en-US" sz="1400" b="1" dirty="0">
                <a:latin typeface="+mn-ea"/>
                <a:ea typeface="+mn-ea"/>
              </a:rPr>
              <a:t>ノ　￣ </a:t>
            </a:r>
            <a:r>
              <a:rPr lang="en-US" altLang="ja-JP" sz="1400" b="1" dirty="0">
                <a:latin typeface="+mn-ea"/>
                <a:ea typeface="+mn-ea"/>
              </a:rPr>
              <a:t>,!</a:t>
            </a:r>
          </a:p>
          <a:p>
            <a:pPr>
              <a:defRPr/>
            </a:pPr>
            <a:r>
              <a:rPr lang="ja-JP" altLang="en-US" sz="1400" b="1" dirty="0">
                <a:latin typeface="+mn-ea"/>
                <a:ea typeface="+mn-ea"/>
              </a:rPr>
              <a:t>　</a:t>
            </a:r>
            <a:r>
              <a:rPr lang="en-US" altLang="ja-JP" sz="1400" b="1" dirty="0" err="1">
                <a:latin typeface="+mn-ea"/>
                <a:ea typeface="+mn-ea"/>
              </a:rPr>
              <a:t>i</a:t>
            </a:r>
            <a:r>
              <a:rPr lang="ja-JP" altLang="en-US" sz="1400" b="1" dirty="0">
                <a:latin typeface="+mn-ea"/>
                <a:ea typeface="+mn-ea"/>
              </a:rPr>
              <a:t>　　　ゝ</a:t>
            </a:r>
            <a:r>
              <a:rPr lang="en-US" altLang="ja-JP" sz="1400" b="1" dirty="0">
                <a:latin typeface="+mn-ea"/>
                <a:ea typeface="+mn-ea"/>
              </a:rPr>
              <a:t>､_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ﾊ　　　</a:t>
            </a:r>
            <a:r>
              <a:rPr lang="en-US" altLang="ja-JP" sz="1400" b="1" dirty="0">
                <a:latin typeface="+mn-ea"/>
                <a:ea typeface="+mn-ea"/>
              </a:rPr>
              <a:t>,!</a:t>
            </a:r>
          </a:p>
          <a:p>
            <a:pPr>
              <a:defRPr/>
            </a:pPr>
            <a:r>
              <a:rPr lang="en-US" altLang="ja-JP" sz="1400" b="1" dirty="0">
                <a:latin typeface="+mn-ea"/>
                <a:ea typeface="+mn-ea"/>
              </a:rPr>
              <a:t>.</a:t>
            </a:r>
            <a:r>
              <a:rPr lang="ja-JP" altLang="en-US" sz="1400" b="1" dirty="0">
                <a:latin typeface="+mn-ea"/>
                <a:ea typeface="+mn-ea"/>
              </a:rPr>
              <a:t>　ヽ、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､,__</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 　ヽ／</a:t>
            </a:r>
          </a:p>
          <a:p>
            <a:pPr>
              <a:defRPr/>
            </a:pPr>
            <a:r>
              <a:rPr lang="ja-JP" altLang="en-US" sz="1400" b="1" dirty="0">
                <a:latin typeface="+mn-ea"/>
                <a:ea typeface="+mn-ea"/>
              </a:rPr>
              <a:t>　　　＼ノ　ﾉ　　　ﾊ￣</a:t>
            </a:r>
            <a:r>
              <a:rPr lang="en-US" altLang="ja-JP" sz="1400" b="1" dirty="0">
                <a:latin typeface="+mn-ea"/>
                <a:ea typeface="+mn-ea"/>
              </a:rPr>
              <a:t>r/:::r―--―/::</a:t>
            </a:r>
            <a:r>
              <a:rPr lang="ja-JP" altLang="en-US" sz="1400" b="1" dirty="0">
                <a:latin typeface="+mn-ea"/>
                <a:ea typeface="+mn-ea"/>
              </a:rPr>
              <a:t>７　　 ﾉ　　　　／</a:t>
            </a:r>
          </a:p>
          <a:p>
            <a:pPr>
              <a:defRPr/>
            </a:pPr>
            <a:r>
              <a:rPr lang="ja-JP" altLang="en-US" sz="1400" b="1" dirty="0">
                <a:latin typeface="+mn-ea"/>
                <a:ea typeface="+mn-ea"/>
              </a:rPr>
              <a:t>　 　　 　 ヽ</a:t>
            </a:r>
            <a:r>
              <a:rPr lang="en-US" altLang="ja-JP" sz="1400" b="1" dirty="0">
                <a:latin typeface="+mn-ea"/>
                <a:ea typeface="+mn-ea"/>
              </a:rPr>
              <a:t>.</a:t>
            </a:r>
            <a:r>
              <a:rPr lang="ja-JP" altLang="en-US" sz="1400" b="1" dirty="0">
                <a:latin typeface="+mn-ea"/>
                <a:ea typeface="+mn-ea"/>
              </a:rPr>
              <a:t>　　　　　　ヽ</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 :'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a:t>
            </a:r>
            <a:r>
              <a:rPr lang="en-US" altLang="ja-JP" sz="1400" b="1" dirty="0">
                <a:latin typeface="+mn-ea"/>
                <a:ea typeface="+mn-ea"/>
              </a:rPr>
              <a:t>,. "</a:t>
            </a:r>
          </a:p>
          <a:p>
            <a:pPr>
              <a:defRPr/>
            </a:pPr>
            <a:r>
              <a:rPr lang="ja-JP" altLang="en-US" sz="1400" b="1" dirty="0">
                <a:latin typeface="+mn-ea"/>
                <a:ea typeface="+mn-ea"/>
              </a:rPr>
              <a:t>　　　　　　　 </a:t>
            </a:r>
            <a:r>
              <a:rPr lang="en-US" altLang="ja-JP" sz="1400" b="1" dirty="0">
                <a:latin typeface="+mn-ea"/>
                <a:ea typeface="+mn-ea"/>
              </a:rPr>
              <a:t>`</a:t>
            </a:r>
            <a:r>
              <a:rPr lang="ja-JP" altLang="en-US" sz="1400" b="1" dirty="0" err="1">
                <a:latin typeface="+mn-ea"/>
                <a:ea typeface="+mn-ea"/>
              </a:rPr>
              <a:t>ｰ</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＼ヽ</a:t>
            </a:r>
            <a:r>
              <a:rPr lang="en-US" altLang="ja-JP" sz="1400" b="1" dirty="0">
                <a:latin typeface="+mn-ea"/>
                <a:ea typeface="+mn-ea"/>
              </a:rPr>
              <a:t>::. ;::</a:t>
            </a:r>
            <a:r>
              <a:rPr lang="ja-JP" altLang="en-US" sz="1400" b="1" dirty="0">
                <a:latin typeface="+mn-ea"/>
                <a:ea typeface="+mn-ea"/>
              </a:rPr>
              <a:t>：</a:t>
            </a:r>
            <a:r>
              <a:rPr lang="en-US" altLang="ja-JP" sz="1400" b="1" dirty="0">
                <a:latin typeface="+mn-ea"/>
                <a:ea typeface="+mn-ea"/>
              </a:rPr>
              <a:t>|/</a:t>
            </a:r>
            <a:r>
              <a:rPr lang="ja-JP" altLang="en-US" sz="1400" b="1" dirty="0">
                <a:latin typeface="+mn-ea"/>
                <a:ea typeface="+mn-ea"/>
              </a:rPr>
              <a:t>　　　　　</a:t>
            </a:r>
            <a:r>
              <a:rPr lang="ja-JP" altLang="en-US" sz="1400" b="1" dirty="0" err="1">
                <a:latin typeface="+mn-ea"/>
                <a:ea typeface="+mn-ea"/>
              </a:rPr>
              <a:t>ｒ</a:t>
            </a:r>
            <a:r>
              <a:rPr lang="en-US" altLang="ja-JP" sz="1400" b="1" dirty="0">
                <a:latin typeface="+mn-ea"/>
                <a:ea typeface="+mn-ea"/>
              </a:rPr>
              <a:t>'"</a:t>
            </a:r>
          </a:p>
          <a:p>
            <a:pPr>
              <a:defRPr/>
            </a:pPr>
            <a:r>
              <a:rPr lang="ja-JP" altLang="en-US" sz="1400" b="1" dirty="0">
                <a:latin typeface="+mn-ea"/>
                <a:ea typeface="+mn-ea"/>
              </a:rPr>
              <a:t>　　　　　／￣二二二二二二二二二二二二二二二二ヽ</a:t>
            </a:r>
          </a:p>
          <a:p>
            <a:pPr>
              <a:defRPr/>
            </a:pPr>
            <a:r>
              <a:rPr lang="ja-JP" altLang="en-US" sz="1400" b="1" dirty="0">
                <a:latin typeface="+mn-ea"/>
                <a:ea typeface="+mn-ea"/>
              </a:rPr>
              <a:t>　　　　　</a:t>
            </a:r>
            <a:r>
              <a:rPr lang="en-US" altLang="ja-JP" sz="1400" b="1" dirty="0">
                <a:latin typeface="+mn-ea"/>
                <a:ea typeface="+mn-ea"/>
              </a:rPr>
              <a:t>| </a:t>
            </a:r>
            <a:r>
              <a:rPr lang="ja-JP" altLang="en-US" sz="1400" b="1" dirty="0">
                <a:latin typeface="+mn-ea"/>
                <a:ea typeface="+mn-ea"/>
              </a:rPr>
              <a:t>   </a:t>
            </a:r>
            <a:r>
              <a:rPr lang="en-US" altLang="ja-JP" sz="1400" b="1" dirty="0">
                <a:latin typeface="+mn-ea"/>
                <a:ea typeface="+mn-ea"/>
              </a:rPr>
              <a:t>|</a:t>
            </a:r>
            <a:r>
              <a:rPr lang="ja-JP" altLang="en-US" sz="1400" b="1" dirty="0">
                <a:latin typeface="+mn-ea"/>
                <a:ea typeface="+mn-ea"/>
              </a:rPr>
              <a:t>　　　　　　　お　し　ま　い　　 　　　　　　│</a:t>
            </a:r>
            <a:r>
              <a:rPr lang="en-US" altLang="ja-JP" sz="1400" b="1" dirty="0">
                <a:latin typeface="+mn-ea"/>
                <a:ea typeface="+mn-ea"/>
              </a:rPr>
              <a:t>|</a:t>
            </a:r>
          </a:p>
          <a:p>
            <a:pPr>
              <a:defRPr/>
            </a:pPr>
            <a:r>
              <a:rPr lang="ja-JP" altLang="en-US" sz="1400" b="1" dirty="0">
                <a:latin typeface="+mn-ea"/>
                <a:ea typeface="+mn-ea"/>
              </a:rPr>
              <a:t>　　　　　＼＿二二二二二二二二二二二二二二二二ノ</a:t>
            </a:r>
          </a:p>
          <a:p>
            <a:pPr>
              <a:defRPr/>
            </a:pPr>
            <a:endParaRPr lang="ja-JP" altLang="en-US" sz="1400" b="1" dirty="0">
              <a:latin typeface="+mn-ea"/>
              <a:ea typeface="+mn-ea"/>
            </a:endParaRPr>
          </a:p>
        </p:txBody>
      </p:sp>
      <p:sp>
        <p:nvSpPr>
          <p:cNvPr id="6" name="テキスト ボックス 5"/>
          <p:cNvSpPr txBox="1"/>
          <p:nvPr/>
        </p:nvSpPr>
        <p:spPr>
          <a:xfrm>
            <a:off x="7000892" y="5643578"/>
            <a:ext cx="1608133" cy="200055"/>
          </a:xfrm>
          <a:prstGeom prst="rect">
            <a:avLst/>
          </a:prstGeom>
          <a:noFill/>
        </p:spPr>
        <p:txBody>
          <a:bodyPr wrap="none" rtlCol="0">
            <a:spAutoFit/>
          </a:bodyPr>
          <a:lstStyle/>
          <a:p>
            <a:r>
              <a:rPr kumimoji="1" lang="en-US" altLang="ja-JP" sz="700" dirty="0" smtClean="0"/>
              <a:t>Special thanks for </a:t>
            </a:r>
            <a:r>
              <a:rPr kumimoji="1" lang="en-US" altLang="ja-JP" sz="700" dirty="0" err="1" smtClean="0"/>
              <a:t>Yaruo</a:t>
            </a:r>
            <a:r>
              <a:rPr kumimoji="1" lang="en-US" altLang="ja-JP" sz="700" dirty="0" smtClean="0"/>
              <a:t> </a:t>
            </a:r>
            <a:r>
              <a:rPr kumimoji="1" lang="en-US" altLang="ja-JP" sz="700" dirty="0" err="1" smtClean="0"/>
              <a:t>charactors</a:t>
            </a:r>
            <a:endParaRPr kumimoji="1" lang="ja-JP" altLang="en-US" sz="700" dirty="0"/>
          </a:p>
        </p:txBody>
      </p:sp>
      <p:sp>
        <p:nvSpPr>
          <p:cNvPr id="8" name="テキスト ボックス 7"/>
          <p:cNvSpPr txBox="1"/>
          <p:nvPr/>
        </p:nvSpPr>
        <p:spPr>
          <a:xfrm>
            <a:off x="357158" y="5286388"/>
            <a:ext cx="7590539" cy="646331"/>
          </a:xfrm>
          <a:prstGeom prst="rect">
            <a:avLst/>
          </a:prstGeom>
          <a:noFill/>
        </p:spPr>
        <p:txBody>
          <a:bodyPr wrap="none" rtlCol="0">
            <a:spAutoFit/>
          </a:bodyPr>
          <a:lstStyle/>
          <a:p>
            <a:r>
              <a:rPr lang="ja-JP" altLang="en-US" dirty="0"/>
              <a:t>次回、実際の運用やログを見るための方法を解説するかも（笑）知れません。</a:t>
            </a:r>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本日の内容</a:t>
            </a:r>
            <a:endParaRPr kumimoji="1" lang="ja-JP" altLang="en-US" dirty="0"/>
          </a:p>
        </p:txBody>
      </p:sp>
      <p:sp>
        <p:nvSpPr>
          <p:cNvPr id="3" name="テキスト プレースホルダ 2"/>
          <p:cNvSpPr>
            <a:spLocks noGrp="1"/>
          </p:cNvSpPr>
          <p:nvPr>
            <p:ph type="body" idx="1"/>
          </p:nvPr>
        </p:nvSpPr>
        <p:spPr>
          <a:xfrm>
            <a:off x="457200" y="1052513"/>
            <a:ext cx="8229600" cy="590537"/>
          </a:xfrm>
        </p:spPr>
        <p:txBody>
          <a:bodyPr/>
          <a:lstStyle/>
          <a:p>
            <a:r>
              <a:rPr kumimoji="1" lang="ja-JP" altLang="en-US" dirty="0" smtClean="0"/>
              <a:t>ログって見る。</a:t>
            </a:r>
            <a:endParaRPr kumimoji="1" lang="ja-JP" altLang="en-US" dirty="0"/>
          </a:p>
        </p:txBody>
      </p:sp>
      <p:sp>
        <p:nvSpPr>
          <p:cNvPr id="4" name="テキスト ボックス 3"/>
          <p:cNvSpPr txBox="1"/>
          <p:nvPr/>
        </p:nvSpPr>
        <p:spPr>
          <a:xfrm>
            <a:off x="571472" y="2000240"/>
            <a:ext cx="7617791" cy="2246769"/>
          </a:xfrm>
          <a:prstGeom prst="rect">
            <a:avLst/>
          </a:prstGeom>
          <a:noFill/>
        </p:spPr>
        <p:txBody>
          <a:bodyPr wrap="none" rtlCol="0">
            <a:spAutoFit/>
          </a:bodyPr>
          <a:lstStyle/>
          <a:p>
            <a:r>
              <a:rPr lang="ja-JP" altLang="en-US" sz="2800" dirty="0"/>
              <a:t>　ログ全般の話</a:t>
            </a:r>
          </a:p>
          <a:p>
            <a:r>
              <a:rPr lang="ja-JP" altLang="en-US" sz="2800" dirty="0"/>
              <a:t>　ログ出力を実装する。</a:t>
            </a:r>
          </a:p>
          <a:p>
            <a:endParaRPr lang="ja-JP" altLang="en-US" sz="2800" dirty="0"/>
          </a:p>
          <a:p>
            <a:r>
              <a:rPr lang="ja-JP" altLang="en-US" sz="2800" dirty="0" smtClean="0"/>
              <a:t>要求と技術的</a:t>
            </a:r>
            <a:r>
              <a:rPr lang="ja-JP" altLang="en-US" sz="2800" dirty="0"/>
              <a:t>な反映方法を重点にお話します。</a:t>
            </a:r>
          </a:p>
          <a:p>
            <a:r>
              <a:rPr lang="en-US" altLang="ja-JP" sz="2800" dirty="0"/>
              <a:t>log4.net </a:t>
            </a:r>
            <a:r>
              <a:rPr lang="ja-JP" altLang="en-US" sz="2800" dirty="0"/>
              <a:t>を使えばすむ、という話ではないです。</a:t>
            </a:r>
            <a:endParaRPr kumimoji="1" lang="ja-JP"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ログってどのように利用してますか？</a:t>
            </a:r>
            <a:endParaRPr kumimoji="1" lang="ja-JP" altLang="en-US" dirty="0"/>
          </a:p>
        </p:txBody>
      </p:sp>
      <p:sp>
        <p:nvSpPr>
          <p:cNvPr id="3" name="テキスト プレースホルダ 2"/>
          <p:cNvSpPr>
            <a:spLocks noGrp="1"/>
          </p:cNvSpPr>
          <p:nvPr>
            <p:ph type="body" idx="1"/>
          </p:nvPr>
        </p:nvSpPr>
        <p:spPr>
          <a:xfrm>
            <a:off x="357158" y="928670"/>
            <a:ext cx="8229600" cy="5073650"/>
          </a:xfrm>
        </p:spPr>
        <p:txBody>
          <a:bodyPr/>
          <a:lstStyle/>
          <a:p>
            <a:pPr>
              <a:buNone/>
            </a:pPr>
            <a:r>
              <a:rPr lang="ja-JP" altLang="en-US" sz="2800" dirty="0" smtClean="0"/>
              <a:t>・システムのログ</a:t>
            </a:r>
          </a:p>
          <a:p>
            <a:pPr>
              <a:buNone/>
            </a:pPr>
            <a:r>
              <a:rPr lang="ja-JP" altLang="en-US" sz="2800" dirty="0" smtClean="0"/>
              <a:t>  ＯＳのログイン／ログアウト、ネットワークアクセスの記録、</a:t>
            </a:r>
          </a:p>
          <a:p>
            <a:pPr>
              <a:buNone/>
            </a:pPr>
            <a:r>
              <a:rPr lang="ja-JP" altLang="en-US" sz="2800" dirty="0" smtClean="0"/>
              <a:t>  ハードウェアやサービスの稼働状況</a:t>
            </a:r>
          </a:p>
          <a:p>
            <a:pPr>
              <a:buNone/>
            </a:pPr>
            <a:r>
              <a:rPr lang="ja-JP" altLang="en-US" sz="2800" dirty="0" smtClean="0"/>
              <a:t>・アプリケーションのログ</a:t>
            </a:r>
          </a:p>
          <a:p>
            <a:pPr>
              <a:buNone/>
            </a:pPr>
            <a:r>
              <a:rPr lang="ja-JP" altLang="en-US" sz="2800" dirty="0" smtClean="0"/>
              <a:t>  金融などで利用されるログ</a:t>
            </a:r>
            <a:endParaRPr lang="en-US" altLang="ja-JP" sz="2800" dirty="0" smtClean="0"/>
          </a:p>
          <a:p>
            <a:pPr>
              <a:buNone/>
            </a:pPr>
            <a:r>
              <a:rPr lang="en-US" altLang="ja-JP" sz="2800" dirty="0" smtClean="0"/>
              <a:t>  </a:t>
            </a:r>
            <a:r>
              <a:rPr lang="ja-JP" altLang="en-US" sz="2800" dirty="0" smtClean="0"/>
              <a:t>オペレータと金銭の動き</a:t>
            </a:r>
          </a:p>
          <a:p>
            <a:pPr>
              <a:buNone/>
            </a:pPr>
            <a:r>
              <a:rPr lang="ja-JP" altLang="en-US" sz="2800" dirty="0" smtClean="0"/>
              <a:t>・デバッグ用のログ</a:t>
            </a:r>
          </a:p>
          <a:p>
            <a:pPr>
              <a:buNone/>
            </a:pPr>
            <a:r>
              <a:rPr lang="ja-JP" altLang="en-US" sz="2800" dirty="0" smtClean="0"/>
              <a:t>  </a:t>
            </a:r>
            <a:r>
              <a:rPr lang="en-US" altLang="ja-JP" sz="2800" dirty="0" err="1" smtClean="0"/>
              <a:t>printf</a:t>
            </a:r>
            <a:r>
              <a:rPr lang="en-US" altLang="ja-JP" sz="2800" dirty="0" smtClean="0"/>
              <a:t> </a:t>
            </a:r>
            <a:r>
              <a:rPr lang="ja-JP" altLang="en-US" sz="2800" dirty="0" smtClean="0"/>
              <a:t>や </a:t>
            </a:r>
            <a:r>
              <a:rPr lang="en-US" altLang="ja-JP" sz="2800" dirty="0" smtClean="0"/>
              <a:t>TRACE </a:t>
            </a:r>
            <a:r>
              <a:rPr lang="ja-JP" altLang="en-US" sz="2800" dirty="0" smtClean="0"/>
              <a:t>の代用：恒久的に記録</a:t>
            </a:r>
          </a:p>
          <a:p>
            <a:pPr>
              <a:buNone/>
            </a:pPr>
            <a:endParaRPr kumimoji="1" lang="ja-JP"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大別するとこんなかんじ</a:t>
            </a:r>
            <a:endParaRPr kumimoji="1" lang="ja-JP" altLang="en-US" dirty="0"/>
          </a:p>
        </p:txBody>
      </p:sp>
      <p:sp>
        <p:nvSpPr>
          <p:cNvPr id="3" name="テキスト プレースホルダ 2"/>
          <p:cNvSpPr>
            <a:spLocks noGrp="1"/>
          </p:cNvSpPr>
          <p:nvPr>
            <p:ph type="body" idx="1"/>
          </p:nvPr>
        </p:nvSpPr>
        <p:spPr>
          <a:xfrm>
            <a:off x="357158" y="928670"/>
            <a:ext cx="8229600" cy="5073650"/>
          </a:xfrm>
        </p:spPr>
        <p:txBody>
          <a:bodyPr/>
          <a:lstStyle/>
          <a:p>
            <a:pPr>
              <a:buNone/>
            </a:pPr>
            <a:r>
              <a:rPr lang="ja-JP" altLang="en-US" sz="1600" b="1" dirty="0" smtClean="0"/>
              <a:t>１．セキュリティログ</a:t>
            </a:r>
          </a:p>
          <a:p>
            <a:pPr>
              <a:buNone/>
            </a:pPr>
            <a:r>
              <a:rPr lang="ja-JP" altLang="en-US" sz="1600" dirty="0" smtClean="0"/>
              <a:t>  ログイン、アクセスの認可、リソースの取り扱いなどに関する処理の記録</a:t>
            </a:r>
          </a:p>
          <a:p>
            <a:pPr>
              <a:buNone/>
            </a:pPr>
            <a:r>
              <a:rPr lang="ja-JP" altLang="en-US" sz="1600" dirty="0" smtClean="0"/>
              <a:t>  ⇒セキュリティの診断、証拠の収集や解析</a:t>
            </a:r>
          </a:p>
          <a:p>
            <a:pPr>
              <a:buNone/>
            </a:pPr>
            <a:r>
              <a:rPr lang="ja-JP" altLang="en-US" sz="1600" b="1" dirty="0" smtClean="0"/>
              <a:t>２．業務ログ</a:t>
            </a:r>
          </a:p>
          <a:p>
            <a:pPr>
              <a:buNone/>
            </a:pPr>
            <a:r>
              <a:rPr lang="ja-JP" altLang="en-US" sz="1600" dirty="0" smtClean="0"/>
              <a:t>　ＯＳ、ＡＰ、主要業務の動作記録</a:t>
            </a:r>
          </a:p>
          <a:p>
            <a:pPr>
              <a:buNone/>
            </a:pPr>
            <a:r>
              <a:rPr lang="ja-JP" altLang="en-US" sz="1600" dirty="0" smtClean="0"/>
              <a:t>　⇒問題発生時の解析、障害時の復旧</a:t>
            </a:r>
          </a:p>
          <a:p>
            <a:pPr>
              <a:buNone/>
            </a:pPr>
            <a:r>
              <a:rPr lang="ja-JP" altLang="en-US" sz="1600" b="1" dirty="0" smtClean="0"/>
              <a:t>３．ソフトウェアログ</a:t>
            </a:r>
          </a:p>
          <a:p>
            <a:pPr>
              <a:buNone/>
            </a:pPr>
            <a:r>
              <a:rPr lang="ja-JP" altLang="en-US" sz="1600" dirty="0" smtClean="0"/>
              <a:t>　・致命的なエラーや例外発生時の記録</a:t>
            </a:r>
          </a:p>
          <a:p>
            <a:pPr>
              <a:buNone/>
            </a:pPr>
            <a:r>
              <a:rPr lang="ja-JP" altLang="en-US" sz="1600" dirty="0" smtClean="0"/>
              <a:t>　・処理の続行に問題はないが、記録しておくべき警告レベル</a:t>
            </a:r>
          </a:p>
          <a:p>
            <a:pPr>
              <a:buNone/>
            </a:pPr>
            <a:r>
              <a:rPr lang="ja-JP" altLang="en-US" sz="1600" dirty="0" smtClean="0"/>
              <a:t>　・マウスやキーボードなどのオペレーションのトレース</a:t>
            </a:r>
          </a:p>
          <a:p>
            <a:pPr>
              <a:buNone/>
            </a:pPr>
            <a:r>
              <a:rPr lang="ja-JP" altLang="en-US" sz="1600" dirty="0" smtClean="0"/>
              <a:t>　・タスクやスレッドの切り替わり、状態遷移の記録</a:t>
            </a:r>
          </a:p>
          <a:p>
            <a:pPr>
              <a:buNone/>
            </a:pPr>
            <a:r>
              <a:rPr lang="ja-JP" altLang="en-US" sz="1600" dirty="0" smtClean="0"/>
              <a:t>　・通信などのメッセージ送受信の記録</a:t>
            </a:r>
          </a:p>
          <a:p>
            <a:pPr>
              <a:buNone/>
            </a:pPr>
            <a:r>
              <a:rPr lang="ja-JP" altLang="en-US" sz="1600" dirty="0" smtClean="0"/>
              <a:t>　・ある時点の変数の値や処理内容のダンプや記録</a:t>
            </a:r>
          </a:p>
          <a:p>
            <a:pPr>
              <a:buNone/>
            </a:pPr>
            <a:r>
              <a:rPr lang="ja-JP" altLang="en-US" sz="1600" dirty="0" smtClean="0"/>
              <a:t>　・ループなどの制御事象の記録</a:t>
            </a:r>
          </a:p>
          <a:p>
            <a:pPr>
              <a:buNone/>
            </a:pPr>
            <a:r>
              <a:rPr lang="ja-JP" altLang="en-US" sz="1600" dirty="0" smtClean="0"/>
              <a:t>　・単なるコメント</a:t>
            </a:r>
          </a:p>
          <a:p>
            <a:pPr>
              <a:buNone/>
            </a:pPr>
            <a:r>
              <a:rPr lang="ja-JP" altLang="en-US" sz="1600" dirty="0" smtClean="0"/>
              <a:t>　</a:t>
            </a:r>
            <a:r>
              <a:rPr lang="ja-JP" altLang="en-US" sz="1600" b="1" dirty="0" smtClean="0"/>
              <a:t>⇒デバッグを目的とするものが多い</a:t>
            </a:r>
          </a:p>
          <a:p>
            <a:pPr>
              <a:buNone/>
            </a:pPr>
            <a:endParaRPr kumimoji="1" lang="ja-JP" alt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ソフトウェアログ、だいじ。</a:t>
            </a:r>
            <a:endParaRPr kumimoji="1" lang="ja-JP" altLang="en-US" dirty="0"/>
          </a:p>
        </p:txBody>
      </p:sp>
      <p:sp>
        <p:nvSpPr>
          <p:cNvPr id="3" name="テキスト プレースホルダ 2"/>
          <p:cNvSpPr>
            <a:spLocks noGrp="1"/>
          </p:cNvSpPr>
          <p:nvPr>
            <p:ph type="body" idx="1"/>
          </p:nvPr>
        </p:nvSpPr>
        <p:spPr>
          <a:xfrm>
            <a:off x="428596" y="928670"/>
            <a:ext cx="8229600" cy="5073650"/>
          </a:xfrm>
        </p:spPr>
        <p:txBody>
          <a:bodyPr/>
          <a:lstStyle/>
          <a:p>
            <a:pPr>
              <a:buNone/>
            </a:pPr>
            <a:r>
              <a:rPr lang="ja-JP" altLang="en-US" sz="2800" dirty="0" smtClean="0"/>
              <a:t>３．（ソフトウェアログ）がしっかりしていれば、</a:t>
            </a:r>
            <a:endParaRPr lang="en-US" altLang="ja-JP" sz="2800" dirty="0" smtClean="0"/>
          </a:p>
          <a:p>
            <a:pPr>
              <a:buNone/>
            </a:pPr>
            <a:r>
              <a:rPr lang="en-US" altLang="ja-JP" sz="2800" dirty="0" smtClean="0"/>
              <a:t> </a:t>
            </a:r>
            <a:r>
              <a:rPr lang="ja-JP" altLang="en-US" sz="2800" dirty="0" smtClean="0"/>
              <a:t>１．（セキュリティログ）、２．（業務ログ）を吸収できるはず。</a:t>
            </a:r>
            <a:endParaRPr lang="en-US" altLang="ja-JP" sz="2800" dirty="0" smtClean="0"/>
          </a:p>
          <a:p>
            <a:pPr>
              <a:buNone/>
            </a:pPr>
            <a:endParaRPr lang="ja-JP" altLang="en-US" sz="2800" dirty="0" smtClean="0"/>
          </a:p>
          <a:p>
            <a:pPr>
              <a:buNone/>
            </a:pPr>
            <a:r>
              <a:rPr lang="ja-JP" altLang="en-US" sz="2800" dirty="0" smtClean="0"/>
              <a:t>　　でも、世界中で共通の仕様があるわけではなさそう。会社やプロジェクトで</a:t>
            </a:r>
          </a:p>
          <a:p>
            <a:pPr>
              <a:buNone/>
            </a:pPr>
            <a:r>
              <a:rPr lang="ja-JP" altLang="en-US" sz="2800" dirty="0" smtClean="0"/>
              <a:t>　　独自に実装されていて、その見方もそれぞれ固有の場合が多い。</a:t>
            </a:r>
          </a:p>
          <a:p>
            <a:pPr>
              <a:buNone/>
            </a:pPr>
            <a:endParaRPr lang="ja-JP" altLang="en-US"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ログ・・・こんなカンジになってませんか？</a:t>
            </a:r>
            <a:endParaRPr kumimoji="1" lang="ja-JP" altLang="en-US" dirty="0"/>
          </a:p>
        </p:txBody>
      </p:sp>
      <p:sp>
        <p:nvSpPr>
          <p:cNvPr id="3" name="テキスト プレースホルダ 2"/>
          <p:cNvSpPr>
            <a:spLocks noGrp="1"/>
          </p:cNvSpPr>
          <p:nvPr>
            <p:ph type="body" idx="1"/>
          </p:nvPr>
        </p:nvSpPr>
        <p:spPr>
          <a:xfrm>
            <a:off x="357158" y="1000108"/>
            <a:ext cx="8229600" cy="5073650"/>
          </a:xfrm>
        </p:spPr>
        <p:txBody>
          <a:bodyPr/>
          <a:lstStyle/>
          <a:p>
            <a:pPr>
              <a:buNone/>
            </a:pPr>
            <a:r>
              <a:rPr lang="ja-JP" altLang="en-US" sz="1800" dirty="0" smtClean="0"/>
              <a:t>実際のログ出力（弊社ソースから抜粋）</a:t>
            </a:r>
          </a:p>
          <a:p>
            <a:pPr>
              <a:buNone/>
            </a:pPr>
            <a:r>
              <a:rPr lang="en-US" altLang="ja-JP" sz="1800" dirty="0" smtClean="0"/>
              <a:t>[</a:t>
            </a:r>
            <a:r>
              <a:rPr lang="en-US" altLang="ja-JP" sz="1800" dirty="0" err="1" smtClean="0"/>
              <a:t>perl</a:t>
            </a:r>
            <a:r>
              <a:rPr lang="en-US" altLang="ja-JP" sz="1800" dirty="0" smtClean="0"/>
              <a:t>]</a:t>
            </a:r>
          </a:p>
          <a:p>
            <a:pPr>
              <a:buNone/>
            </a:pPr>
            <a:r>
              <a:rPr lang="en-US" altLang="ja-JP" sz="1800" dirty="0" smtClean="0"/>
              <a:t>  #</a:t>
            </a:r>
            <a:r>
              <a:rPr lang="ja-JP" altLang="en-US" sz="1800" dirty="0" smtClean="0"/>
              <a:t>配列生成の失敗時</a:t>
            </a:r>
          </a:p>
          <a:p>
            <a:pPr>
              <a:buNone/>
            </a:pPr>
            <a:r>
              <a:rPr lang="ja-JP" altLang="en-US" sz="1800" dirty="0" smtClean="0"/>
              <a:t>  </a:t>
            </a:r>
            <a:r>
              <a:rPr lang="en-US" altLang="ja-JP" sz="1800" dirty="0" smtClean="0"/>
              <a:t>$main::log-&gt;critical( "Fail to new </a:t>
            </a:r>
            <a:r>
              <a:rPr lang="en-US" altLang="ja-JP" sz="1800" dirty="0" err="1" smtClean="0"/>
              <a:t>CarrierContainer</a:t>
            </a:r>
            <a:r>
              <a:rPr lang="en-US" altLang="ja-JP" sz="1800" dirty="0" smtClean="0"/>
              <a:t>." ) if( $main::log );</a:t>
            </a:r>
          </a:p>
          <a:p>
            <a:pPr>
              <a:buNone/>
            </a:pPr>
            <a:r>
              <a:rPr lang="en-US" altLang="ja-JP" sz="1800" dirty="0" smtClean="0"/>
              <a:t>[</a:t>
            </a:r>
            <a:r>
              <a:rPr lang="en-US" altLang="ja-JP" sz="1800" dirty="0" err="1" smtClean="0"/>
              <a:t>php</a:t>
            </a:r>
            <a:r>
              <a:rPr lang="en-US" altLang="ja-JP" sz="1800" dirty="0" smtClean="0"/>
              <a:t>]</a:t>
            </a:r>
          </a:p>
          <a:p>
            <a:pPr>
              <a:buNone/>
            </a:pPr>
            <a:r>
              <a:rPr lang="en-US" altLang="ja-JP" sz="1800" dirty="0" smtClean="0"/>
              <a:t>  /*</a:t>
            </a:r>
            <a:r>
              <a:rPr lang="ja-JP" altLang="en-US" sz="1800" dirty="0" smtClean="0"/>
              <a:t>内部変数のダンプ*</a:t>
            </a:r>
            <a:r>
              <a:rPr lang="en-US" altLang="ja-JP" sz="1800" dirty="0" smtClean="0"/>
              <a:t>/</a:t>
            </a:r>
          </a:p>
          <a:p>
            <a:pPr>
              <a:buNone/>
            </a:pPr>
            <a:r>
              <a:rPr lang="en-US" altLang="ja-JP" sz="1800" dirty="0" smtClean="0"/>
              <a:t>  $logger-&gt;variable('$</a:t>
            </a:r>
            <a:r>
              <a:rPr lang="en-US" altLang="ja-JP" sz="1800" dirty="0" err="1" smtClean="0"/>
              <a:t>result',$result</a:t>
            </a:r>
            <a:r>
              <a:rPr lang="en-US" altLang="ja-JP" sz="1800" dirty="0" smtClean="0"/>
              <a:t>);</a:t>
            </a:r>
          </a:p>
          <a:p>
            <a:pPr>
              <a:buNone/>
            </a:pPr>
            <a:r>
              <a:rPr lang="en-US" altLang="ja-JP" sz="1800" dirty="0" smtClean="0"/>
              <a:t>  $logger-&gt;info('$</a:t>
            </a:r>
            <a:r>
              <a:rPr lang="en-US" altLang="ja-JP" sz="1800" dirty="0" err="1" smtClean="0"/>
              <a:t>data:'.print_r</a:t>
            </a:r>
            <a:r>
              <a:rPr lang="en-US" altLang="ja-JP" sz="1800" dirty="0" smtClean="0"/>
              <a:t>($</a:t>
            </a:r>
            <a:r>
              <a:rPr lang="en-US" altLang="ja-JP" sz="1800" dirty="0" err="1" smtClean="0"/>
              <a:t>data,true</a:t>
            </a:r>
            <a:r>
              <a:rPr lang="en-US" altLang="ja-JP" sz="1800" dirty="0" smtClean="0"/>
              <a:t>));</a:t>
            </a:r>
          </a:p>
          <a:p>
            <a:pPr>
              <a:buNone/>
            </a:pPr>
            <a:r>
              <a:rPr lang="en-US" altLang="ja-JP" sz="1800" dirty="0" smtClean="0"/>
              <a:t>  $logger-&gt;info( "Read </a:t>
            </a:r>
            <a:r>
              <a:rPr lang="en-US" altLang="ja-JP" sz="1800" dirty="0" err="1" smtClean="0"/>
              <a:t>Config</a:t>
            </a:r>
            <a:r>
              <a:rPr lang="en-US" altLang="ja-JP" sz="1800" dirty="0" smtClean="0"/>
              <a:t> File ..................OK" );</a:t>
            </a:r>
          </a:p>
          <a:p>
            <a:pPr>
              <a:buNone/>
            </a:pPr>
            <a:r>
              <a:rPr lang="en-US" altLang="ja-JP" sz="1800" dirty="0" smtClean="0"/>
              <a:t>[C++]</a:t>
            </a:r>
          </a:p>
          <a:p>
            <a:pPr>
              <a:buNone/>
            </a:pPr>
            <a:r>
              <a:rPr lang="en-US" altLang="ja-JP" sz="1800" dirty="0" smtClean="0"/>
              <a:t>  //</a:t>
            </a:r>
            <a:r>
              <a:rPr lang="ja-JP" altLang="en-US" sz="1800" dirty="0" smtClean="0"/>
              <a:t>パケット送信内容の記録</a:t>
            </a:r>
          </a:p>
          <a:p>
            <a:pPr>
              <a:buNone/>
            </a:pPr>
            <a:r>
              <a:rPr lang="ja-JP" altLang="en-US" sz="1800" dirty="0" smtClean="0"/>
              <a:t>  </a:t>
            </a:r>
            <a:r>
              <a:rPr lang="en-US" altLang="ja-JP" sz="1800" dirty="0" smtClean="0"/>
              <a:t>String </a:t>
            </a:r>
            <a:r>
              <a:rPr lang="en-US" altLang="ja-JP" sz="1800" dirty="0" err="1" smtClean="0"/>
              <a:t>logString</a:t>
            </a:r>
            <a:r>
              <a:rPr lang="en-US" altLang="ja-JP" sz="1800" dirty="0" smtClean="0"/>
              <a:t>;</a:t>
            </a:r>
          </a:p>
          <a:p>
            <a:pPr>
              <a:buNone/>
            </a:pPr>
            <a:r>
              <a:rPr lang="en-US" altLang="ja-JP" sz="1800" dirty="0" smtClean="0"/>
              <a:t>  </a:t>
            </a:r>
            <a:r>
              <a:rPr lang="en-US" altLang="ja-JP" sz="1800" dirty="0" err="1" smtClean="0"/>
              <a:t>logString.sprintf</a:t>
            </a:r>
            <a:r>
              <a:rPr lang="en-US" altLang="ja-JP" sz="1800" dirty="0" smtClean="0"/>
              <a:t>( L"</a:t>
            </a:r>
            <a:r>
              <a:rPr lang="ja-JP" altLang="en-US" sz="1800" dirty="0" smtClean="0"/>
              <a:t>送信</a:t>
            </a:r>
            <a:r>
              <a:rPr lang="en-US" altLang="ja-JP" sz="1800" dirty="0" smtClean="0"/>
              <a:t>[%s][%d] [%s]", </a:t>
            </a:r>
            <a:r>
              <a:rPr lang="en-US" altLang="ja-JP" sz="1800" dirty="0" err="1" smtClean="0"/>
              <a:t>host_.c_str</a:t>
            </a:r>
            <a:r>
              <a:rPr lang="en-US" altLang="ja-JP" sz="1800" dirty="0" smtClean="0"/>
              <a:t>(), port_, </a:t>
            </a:r>
            <a:r>
              <a:rPr lang="en-US" altLang="ja-JP" sz="1800" dirty="0" err="1" smtClean="0"/>
              <a:t>message_.c_str</a:t>
            </a:r>
            <a:r>
              <a:rPr lang="en-US" altLang="ja-JP" sz="1800" dirty="0" smtClean="0"/>
              <a:t>() );</a:t>
            </a:r>
          </a:p>
          <a:p>
            <a:pPr>
              <a:buNone/>
            </a:pPr>
            <a:r>
              <a:rPr lang="en-US" altLang="ja-JP" sz="1800" dirty="0" smtClean="0"/>
              <a:t>  </a:t>
            </a:r>
            <a:r>
              <a:rPr lang="en-US" altLang="ja-JP" sz="1800" dirty="0" err="1" smtClean="0"/>
              <a:t>logTextQueue</a:t>
            </a:r>
            <a:r>
              <a:rPr lang="en-US" altLang="ja-JP" sz="1800" dirty="0" smtClean="0"/>
              <a:t>-&gt;Put( </a:t>
            </a:r>
            <a:r>
              <a:rPr lang="en-US" altLang="ja-JP" sz="1800" dirty="0" err="1" smtClean="0"/>
              <a:t>logString.c_str</a:t>
            </a:r>
            <a:r>
              <a:rPr lang="en-US" altLang="ja-JP" sz="1800" dirty="0" smtClean="0"/>
              <a:t>(), </a:t>
            </a:r>
            <a:r>
              <a:rPr lang="en-US" altLang="ja-JP" sz="1800" dirty="0" err="1" smtClean="0"/>
              <a:t>strlen</a:t>
            </a:r>
            <a:r>
              <a:rPr lang="en-US" altLang="ja-JP" sz="1800" dirty="0" smtClean="0"/>
              <a:t>( </a:t>
            </a:r>
            <a:r>
              <a:rPr lang="en-US" altLang="ja-JP" sz="1800" dirty="0" err="1" smtClean="0"/>
              <a:t>logString.c_str</a:t>
            </a:r>
            <a:r>
              <a:rPr lang="en-US" altLang="ja-JP" sz="1800" dirty="0" smtClean="0"/>
              <a:t>() ) );</a:t>
            </a:r>
          </a:p>
          <a:p>
            <a:pPr>
              <a:buNone/>
            </a:pPr>
            <a:endParaRPr kumimoji="1" lang="ja-JP"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ログ出力の要素</a:t>
            </a:r>
            <a:endParaRPr kumimoji="1" lang="ja-JP" altLang="en-US" dirty="0"/>
          </a:p>
        </p:txBody>
      </p:sp>
      <p:sp>
        <p:nvSpPr>
          <p:cNvPr id="3" name="テキスト プレースホルダ 2"/>
          <p:cNvSpPr>
            <a:spLocks noGrp="1"/>
          </p:cNvSpPr>
          <p:nvPr>
            <p:ph type="body" idx="1"/>
          </p:nvPr>
        </p:nvSpPr>
        <p:spPr/>
        <p:txBody>
          <a:bodyPr/>
          <a:lstStyle/>
          <a:p>
            <a:pPr>
              <a:buNone/>
            </a:pPr>
            <a:r>
              <a:rPr lang="ja-JP" altLang="en-US" sz="1800" dirty="0" smtClean="0"/>
              <a:t>・</a:t>
            </a:r>
            <a:r>
              <a:rPr lang="en-US" altLang="ja-JP" sz="1400" dirty="0" smtClean="0"/>
              <a:t>__FILE__, __LINE__ </a:t>
            </a:r>
            <a:r>
              <a:rPr lang="ja-JP" altLang="en-US" sz="1800" dirty="0" smtClean="0"/>
              <a:t>ソースの位置、クラス名、メソッド名（デバッグ用）</a:t>
            </a:r>
          </a:p>
          <a:p>
            <a:pPr>
              <a:buNone/>
            </a:pPr>
            <a:r>
              <a:rPr lang="ja-JP" altLang="en-US" sz="1800" dirty="0" smtClean="0"/>
              <a:t>・記録された時刻</a:t>
            </a:r>
          </a:p>
          <a:p>
            <a:pPr>
              <a:buNone/>
            </a:pPr>
            <a:r>
              <a:rPr lang="ja-JP" altLang="en-US" sz="1800" dirty="0" smtClean="0"/>
              <a:t>・コンテキストの位置</a:t>
            </a:r>
          </a:p>
          <a:p>
            <a:pPr>
              <a:buNone/>
            </a:pPr>
            <a:r>
              <a:rPr lang="ja-JP" altLang="en-US" sz="1800" dirty="0" smtClean="0"/>
              <a:t>・ログインユーザ、オペレータ（認証記録、データ更新記録・調査用）</a:t>
            </a:r>
          </a:p>
          <a:p>
            <a:pPr>
              <a:buNone/>
            </a:pPr>
            <a:r>
              <a:rPr lang="ja-JP" altLang="en-US" sz="1800" dirty="0" smtClean="0"/>
              <a:t>・文字列。整形された文字列。（値のダンプもテキストとして出力）</a:t>
            </a:r>
          </a:p>
          <a:p>
            <a:pPr>
              <a:buNone/>
            </a:pPr>
            <a:r>
              <a:rPr lang="ja-JP" altLang="en-US" sz="1800" dirty="0" smtClean="0"/>
              <a:t>・ログの区分（ログにはカテゴリレベルが必要）</a:t>
            </a:r>
          </a:p>
          <a:p>
            <a:pPr>
              <a:buNone/>
            </a:pPr>
            <a:r>
              <a:rPr lang="ja-JP" altLang="en-US" sz="1800" dirty="0" smtClean="0"/>
              <a:t>　致命的なエラー（ディスクフル続行不能）</a:t>
            </a:r>
          </a:p>
          <a:p>
            <a:pPr>
              <a:buNone/>
            </a:pPr>
            <a:r>
              <a:rPr lang="ja-JP" altLang="en-US" sz="1800" dirty="0" smtClean="0"/>
              <a:t>　一般エラー（超えた値の入力による続行不能）</a:t>
            </a:r>
          </a:p>
          <a:p>
            <a:pPr>
              <a:buNone/>
            </a:pPr>
            <a:r>
              <a:rPr lang="ja-JP" altLang="en-US" sz="1800" dirty="0" smtClean="0"/>
              <a:t>　警告レベルのエラー（継続は可能だが問題があるかも知れない記録）</a:t>
            </a:r>
          </a:p>
          <a:p>
            <a:pPr>
              <a:buNone/>
            </a:pPr>
            <a:r>
              <a:rPr lang="ja-JP" altLang="en-US" sz="1800" dirty="0" smtClean="0"/>
              <a:t>　タスクのスイッチングや、制御の流れの記録（デバッグ用）</a:t>
            </a:r>
          </a:p>
          <a:p>
            <a:pPr>
              <a:buNone/>
            </a:pPr>
            <a:r>
              <a:rPr lang="ja-JP" altLang="en-US" sz="1800" dirty="0" smtClean="0"/>
              <a:t>　通信電文や、要求内容とその応答内容の記録</a:t>
            </a:r>
          </a:p>
          <a:p>
            <a:pPr>
              <a:buNone/>
            </a:pPr>
            <a:r>
              <a:rPr lang="ja-JP" altLang="en-US" sz="1800" dirty="0" smtClean="0"/>
              <a:t>　操作内容の記録（再現性試験で利用できるようなレベル、実行した</a:t>
            </a:r>
            <a:r>
              <a:rPr lang="en-US" altLang="ja-JP" sz="1800" dirty="0" smtClean="0"/>
              <a:t>SQL</a:t>
            </a:r>
            <a:r>
              <a:rPr lang="ja-JP" altLang="en-US" sz="1800" dirty="0" smtClean="0"/>
              <a:t>文とか）</a:t>
            </a:r>
          </a:p>
          <a:p>
            <a:pPr>
              <a:buNone/>
            </a:pPr>
            <a:r>
              <a:rPr lang="ja-JP" altLang="en-US" sz="1800" dirty="0" smtClean="0"/>
              <a:t>　デバッグ用に解説文やコメントを出力しておく</a:t>
            </a:r>
          </a:p>
          <a:p>
            <a:pPr>
              <a:buNone/>
            </a:pPr>
            <a:r>
              <a:rPr lang="ja-JP" altLang="en-US" sz="1800" dirty="0" smtClean="0"/>
              <a:t>・カテゴリレベルは、動的に変化できると望ましい</a:t>
            </a:r>
          </a:p>
          <a:p>
            <a:pPr>
              <a:buNone/>
            </a:pPr>
            <a:r>
              <a:rPr lang="ja-JP" altLang="en-US" sz="1800" dirty="0" smtClean="0"/>
              <a:t>  稼働中のアプリケーションにデバッグ分のログを出したり出さないようにする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ログをどこに出力するか？</a:t>
            </a:r>
            <a:endParaRPr kumimoji="1" lang="ja-JP" altLang="en-US" dirty="0"/>
          </a:p>
        </p:txBody>
      </p:sp>
      <p:sp>
        <p:nvSpPr>
          <p:cNvPr id="3" name="テキスト プレースホルダ 2"/>
          <p:cNvSpPr>
            <a:spLocks noGrp="1"/>
          </p:cNvSpPr>
          <p:nvPr>
            <p:ph type="body" idx="1"/>
          </p:nvPr>
        </p:nvSpPr>
        <p:spPr>
          <a:xfrm>
            <a:off x="457200" y="1052513"/>
            <a:ext cx="8229600" cy="4162437"/>
          </a:xfrm>
        </p:spPr>
        <p:txBody>
          <a:bodyPr/>
          <a:lstStyle/>
          <a:p>
            <a:pPr>
              <a:buNone/>
            </a:pPr>
            <a:r>
              <a:rPr lang="ja-JP" altLang="en-US" dirty="0" smtClean="0"/>
              <a:t>・テキストファイル</a:t>
            </a:r>
          </a:p>
          <a:p>
            <a:pPr>
              <a:buNone/>
            </a:pPr>
            <a:r>
              <a:rPr lang="ja-JP" altLang="en-US" dirty="0" smtClean="0"/>
              <a:t>・</a:t>
            </a:r>
            <a:r>
              <a:rPr lang="en-US" altLang="ja-JP" dirty="0" smtClean="0"/>
              <a:t>XML,CSV</a:t>
            </a:r>
          </a:p>
          <a:p>
            <a:pPr>
              <a:buNone/>
            </a:pPr>
            <a:r>
              <a:rPr lang="ja-JP" altLang="en-US" dirty="0" smtClean="0"/>
              <a:t>・データベース</a:t>
            </a:r>
          </a:p>
          <a:p>
            <a:pPr>
              <a:buNone/>
            </a:pPr>
            <a:r>
              <a:rPr lang="ja-JP" altLang="en-US" dirty="0" smtClean="0"/>
              <a:t>・</a:t>
            </a:r>
            <a:r>
              <a:rPr lang="en-US" altLang="ja-JP" dirty="0" smtClean="0"/>
              <a:t>LAN</a:t>
            </a:r>
            <a:r>
              <a:rPr lang="ja-JP" altLang="en-US" dirty="0" smtClean="0"/>
              <a:t>出力</a:t>
            </a:r>
          </a:p>
          <a:p>
            <a:pPr>
              <a:buNone/>
            </a:pPr>
            <a:r>
              <a:rPr lang="ja-JP" altLang="en-US" dirty="0" smtClean="0"/>
              <a:t>・ランダムアクセスファイル（ローテーション）</a:t>
            </a:r>
          </a:p>
          <a:p>
            <a:pPr>
              <a:buNone/>
            </a:pPr>
            <a:r>
              <a:rPr lang="ja-JP" altLang="en-US" dirty="0" smtClean="0"/>
              <a:t>  ⇒１つのログの長さを固定するか？</a:t>
            </a:r>
          </a:p>
          <a:p>
            <a:pPr>
              <a:buNone/>
            </a:pPr>
            <a:endParaRPr kumimoji="1" lang="ja-JP" altLang="en-US" dirty="0"/>
          </a:p>
        </p:txBody>
      </p:sp>
    </p:spTree>
  </p:cSld>
  <p:clrMapOvr>
    <a:masterClrMapping/>
  </p:clrMapOvr>
</p:sld>
</file>

<file path=ppt/theme/theme1.xml><?xml version="1.0" encoding="utf-8"?>
<a:theme xmlns:a="http://schemas.openxmlformats.org/drawingml/2006/main" name="wankuma">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spDef>
      <a:spPr>
        <a:solidFill>
          <a:srgbClr val="FFDCB9">
            <a:alpha val="50000"/>
          </a:srgbClr>
        </a:solidFill>
        <a:ln>
          <a:solidFill>
            <a:schemeClr val="tx1"/>
          </a:solidFill>
        </a:ln>
      </a:spPr>
      <a:bodyPr rtlCol="0" anchor="ctr"/>
      <a:lstStyle>
        <a:defPP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wankuma</Template>
  <TotalTime>30</TotalTime>
  <Words>1130</Words>
  <Application>Microsoft Office PowerPoint</Application>
  <PresentationFormat>画面に合わせる (4:3)</PresentationFormat>
  <Paragraphs>232</Paragraphs>
  <Slides>22</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22</vt:i4>
      </vt:variant>
    </vt:vector>
  </HeadingPairs>
  <TitlesOfParts>
    <vt:vector size="26" baseType="lpstr">
      <vt:lpstr>Arial</vt:lpstr>
      <vt:lpstr>ＭＳ Ｐゴシック</vt:lpstr>
      <vt:lpstr>Calibri</vt:lpstr>
      <vt:lpstr>wankuma</vt:lpstr>
      <vt:lpstr>匠の伝承ｗ</vt:lpstr>
      <vt:lpstr>スピーカー自己紹介</vt:lpstr>
      <vt:lpstr>本日の内容</vt:lpstr>
      <vt:lpstr>ログってどのように利用してますか？</vt:lpstr>
      <vt:lpstr>大別するとこんなかんじ</vt:lpstr>
      <vt:lpstr>ソフトウェアログ、だいじ。</vt:lpstr>
      <vt:lpstr>ログ・・・こんなカンジになってませんか？</vt:lpstr>
      <vt:lpstr>ログ出力の要素</vt:lpstr>
      <vt:lpstr>ログをどこに出力するか？</vt:lpstr>
      <vt:lpstr>ログ出力の簡単なサンプル</vt:lpstr>
      <vt:lpstr>機能の追加</vt:lpstr>
      <vt:lpstr>使えない理由</vt:lpstr>
      <vt:lpstr>理想型を考えよう</vt:lpstr>
      <vt:lpstr>Exapmle3</vt:lpstr>
      <vt:lpstr>Exapmle3のポイント</vt:lpstr>
      <vt:lpstr>出力形式の変更</vt:lpstr>
      <vt:lpstr>Example4 のポイント</vt:lpstr>
      <vt:lpstr>その他</vt:lpstr>
      <vt:lpstr>ログを見たい</vt:lpstr>
      <vt:lpstr>まとめ</vt:lpstr>
      <vt:lpstr>log4.net</vt:lpstr>
      <vt:lpstr>スライド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匠の伝承</dc:title>
  <dc:creator>Uchiyama</dc:creator>
  <cp:lastModifiedBy>わんくま同盟</cp:lastModifiedBy>
  <cp:revision>5</cp:revision>
  <dcterms:created xsi:type="dcterms:W3CDTF">2009-11-01T11:32:20Z</dcterms:created>
  <dcterms:modified xsi:type="dcterms:W3CDTF">2009-11-29T06:24:45Z</dcterms:modified>
</cp:coreProperties>
</file>